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handoutMasterIdLst>
    <p:handoutMasterId r:id="rId70"/>
  </p:handoutMasterIdLst>
  <p:sldIdLst>
    <p:sldId id="256" r:id="rId2"/>
    <p:sldId id="257" r:id="rId3"/>
    <p:sldId id="264" r:id="rId4"/>
    <p:sldId id="336" r:id="rId5"/>
    <p:sldId id="280" r:id="rId6"/>
    <p:sldId id="281" r:id="rId7"/>
    <p:sldId id="347" r:id="rId8"/>
    <p:sldId id="323" r:id="rId9"/>
    <p:sldId id="286" r:id="rId10"/>
    <p:sldId id="287" r:id="rId11"/>
    <p:sldId id="288" r:id="rId12"/>
    <p:sldId id="289" r:id="rId13"/>
    <p:sldId id="290" r:id="rId14"/>
    <p:sldId id="291" r:id="rId15"/>
    <p:sldId id="306" r:id="rId16"/>
    <p:sldId id="292" r:id="rId17"/>
    <p:sldId id="293" r:id="rId18"/>
    <p:sldId id="337" r:id="rId19"/>
    <p:sldId id="296" r:id="rId20"/>
    <p:sldId id="282" r:id="rId21"/>
    <p:sldId id="308" r:id="rId22"/>
    <p:sldId id="284" r:id="rId23"/>
    <p:sldId id="349" r:id="rId24"/>
    <p:sldId id="338" r:id="rId25"/>
    <p:sldId id="339" r:id="rId26"/>
    <p:sldId id="266" r:id="rId27"/>
    <p:sldId id="297" r:id="rId28"/>
    <p:sldId id="340" r:id="rId29"/>
    <p:sldId id="324" r:id="rId30"/>
    <p:sldId id="355" r:id="rId31"/>
    <p:sldId id="261" r:id="rId32"/>
    <p:sldId id="327" r:id="rId33"/>
    <p:sldId id="298" r:id="rId34"/>
    <p:sldId id="320" r:id="rId35"/>
    <p:sldId id="325" r:id="rId36"/>
    <p:sldId id="326" r:id="rId37"/>
    <p:sldId id="300" r:id="rId38"/>
    <p:sldId id="299" r:id="rId39"/>
    <p:sldId id="260" r:id="rId40"/>
    <p:sldId id="259" r:id="rId41"/>
    <p:sldId id="321" r:id="rId42"/>
    <p:sldId id="346" r:id="rId43"/>
    <p:sldId id="344" r:id="rId44"/>
    <p:sldId id="302" r:id="rId45"/>
    <p:sldId id="345" r:id="rId46"/>
    <p:sldId id="262" r:id="rId47"/>
    <p:sldId id="267" r:id="rId48"/>
    <p:sldId id="328" r:id="rId49"/>
    <p:sldId id="329" r:id="rId50"/>
    <p:sldId id="331" r:id="rId51"/>
    <p:sldId id="348" r:id="rId52"/>
    <p:sldId id="332" r:id="rId53"/>
    <p:sldId id="295" r:id="rId54"/>
    <p:sldId id="305" r:id="rId55"/>
    <p:sldId id="311" r:id="rId56"/>
    <p:sldId id="268" r:id="rId57"/>
    <p:sldId id="322" r:id="rId58"/>
    <p:sldId id="335" r:id="rId59"/>
    <p:sldId id="334" r:id="rId60"/>
    <p:sldId id="277" r:id="rId61"/>
    <p:sldId id="350" r:id="rId62"/>
    <p:sldId id="351" r:id="rId63"/>
    <p:sldId id="352" r:id="rId64"/>
    <p:sldId id="269" r:id="rId65"/>
    <p:sldId id="353" r:id="rId66"/>
    <p:sldId id="354" r:id="rId67"/>
    <p:sldId id="341" r:id="rId68"/>
  </p:sldIdLst>
  <p:sldSz cx="9144000" cy="6858000" type="screen4x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p:normalViewPr>
  <p:slideViewPr>
    <p:cSldViewPr snapToGrid="0">
      <p:cViewPr varScale="1">
        <p:scale>
          <a:sx n="68" d="100"/>
          <a:sy n="68" d="100"/>
        </p:scale>
        <p:origin x="126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4CBACB5E-434B-4141-ABD6-7B0BADD54963}" type="datetimeFigureOut">
              <a:rPr lang="fr-FR" smtClean="0"/>
              <a:t>25/01/2022</a:t>
            </a:fld>
            <a:endParaRPr lang="fr-FR"/>
          </a:p>
        </p:txBody>
      </p:sp>
      <p:sp>
        <p:nvSpPr>
          <p:cNvPr id="4" name="Espace réservé du pied de page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5A83B97D-E25E-46D8-A679-4A7D262B5246}" type="slidenum">
              <a:rPr lang="fr-FR" smtClean="0"/>
              <a:t>‹N°›</a:t>
            </a:fld>
            <a:endParaRPr lang="fr-FR"/>
          </a:p>
        </p:txBody>
      </p:sp>
    </p:spTree>
    <p:extLst>
      <p:ext uri="{BB962C8B-B14F-4D97-AF65-F5344CB8AC3E}">
        <p14:creationId xmlns:p14="http://schemas.microsoft.com/office/powerpoint/2010/main" val="1935308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7C60950-C508-445C-A0EA-D1FB97AA12B3}" type="datetimeFigureOut">
              <a:rPr lang="fr-FR" smtClean="0"/>
              <a:t>25/01/2022</a:t>
            </a:fld>
            <a:endParaRPr lang="fr-FR"/>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91946D5-A4C3-4108-811D-05E193F0F7E6}" type="slidenum">
              <a:rPr lang="fr-FR" smtClean="0"/>
              <a:t>‹N°›</a:t>
            </a:fld>
            <a:endParaRPr lang="fr-FR"/>
          </a:p>
        </p:txBody>
      </p:sp>
    </p:spTree>
    <p:extLst>
      <p:ext uri="{BB962C8B-B14F-4D97-AF65-F5344CB8AC3E}">
        <p14:creationId xmlns:p14="http://schemas.microsoft.com/office/powerpoint/2010/main" val="77537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784B294-B454-446D-B71E-7191D3A1F803}" type="slidenum">
              <a:rPr lang="fr-FR" smtClean="0"/>
              <a:t>11</a:t>
            </a:fld>
            <a:endParaRPr lang="fr-FR"/>
          </a:p>
        </p:txBody>
      </p:sp>
    </p:spTree>
    <p:extLst>
      <p:ext uri="{BB962C8B-B14F-4D97-AF65-F5344CB8AC3E}">
        <p14:creationId xmlns:p14="http://schemas.microsoft.com/office/powerpoint/2010/main" val="404537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r>
              <a:rPr lang="fr-FR"/>
              <a:t>Cdlh 2017</a:t>
            </a: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3B84CF-3121-401F-95C6-A87B1877FE84}" type="slidenum">
              <a:rPr lang="fr-FR" smtClean="0"/>
              <a:t>‹N°›</a:t>
            </a:fld>
            <a:endParaRPr lang="fr-FR"/>
          </a:p>
        </p:txBody>
      </p:sp>
    </p:spTree>
    <p:extLst>
      <p:ext uri="{BB962C8B-B14F-4D97-AF65-F5344CB8AC3E}">
        <p14:creationId xmlns:p14="http://schemas.microsoft.com/office/powerpoint/2010/main" val="1540893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a:t>Cdlh 2017</a:t>
            </a: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3B84CF-3121-401F-95C6-A87B1877FE84}" type="slidenum">
              <a:rPr lang="fr-FR" smtClean="0"/>
              <a:t>‹N°›</a:t>
            </a:fld>
            <a:endParaRPr lang="fr-FR"/>
          </a:p>
        </p:txBody>
      </p:sp>
    </p:spTree>
    <p:extLst>
      <p:ext uri="{BB962C8B-B14F-4D97-AF65-F5344CB8AC3E}">
        <p14:creationId xmlns:p14="http://schemas.microsoft.com/office/powerpoint/2010/main" val="3645437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a:t>Cdlh 2017</a:t>
            </a: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3B84CF-3121-401F-95C6-A87B1877FE84}" type="slidenum">
              <a:rPr lang="fr-FR" smtClean="0"/>
              <a:t>‹N°›</a:t>
            </a:fld>
            <a:endParaRPr lang="fr-FR"/>
          </a:p>
        </p:txBody>
      </p:sp>
    </p:spTree>
    <p:extLst>
      <p:ext uri="{BB962C8B-B14F-4D97-AF65-F5344CB8AC3E}">
        <p14:creationId xmlns:p14="http://schemas.microsoft.com/office/powerpoint/2010/main" val="962736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a:t>Cdlh 2017</a:t>
            </a: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3B84CF-3121-401F-95C6-A87B1877FE84}" type="slidenum">
              <a:rPr lang="fr-FR" smtClean="0"/>
              <a:t>‹N°›</a:t>
            </a:fld>
            <a:endParaRPr lang="fr-FR"/>
          </a:p>
        </p:txBody>
      </p:sp>
    </p:spTree>
    <p:extLst>
      <p:ext uri="{BB962C8B-B14F-4D97-AF65-F5344CB8AC3E}">
        <p14:creationId xmlns:p14="http://schemas.microsoft.com/office/powerpoint/2010/main" val="3532018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r>
              <a:rPr lang="fr-FR"/>
              <a:t>Cdlh 2017</a:t>
            </a: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3B84CF-3121-401F-95C6-A87B1877FE84}" type="slidenum">
              <a:rPr lang="fr-FR" smtClean="0"/>
              <a:t>‹N°›</a:t>
            </a:fld>
            <a:endParaRPr lang="fr-FR"/>
          </a:p>
        </p:txBody>
      </p:sp>
    </p:spTree>
    <p:extLst>
      <p:ext uri="{BB962C8B-B14F-4D97-AF65-F5344CB8AC3E}">
        <p14:creationId xmlns:p14="http://schemas.microsoft.com/office/powerpoint/2010/main" val="278298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r>
              <a:rPr lang="fr-FR"/>
              <a:t>Cdlh 2017</a:t>
            </a: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A3B84CF-3121-401F-95C6-A87B1877FE84}" type="slidenum">
              <a:rPr lang="fr-FR" smtClean="0"/>
              <a:t>‹N°›</a:t>
            </a:fld>
            <a:endParaRPr lang="fr-FR"/>
          </a:p>
        </p:txBody>
      </p:sp>
    </p:spTree>
    <p:extLst>
      <p:ext uri="{BB962C8B-B14F-4D97-AF65-F5344CB8AC3E}">
        <p14:creationId xmlns:p14="http://schemas.microsoft.com/office/powerpoint/2010/main" val="3882498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r>
              <a:rPr lang="fr-FR"/>
              <a:t>Cdlh 2017</a:t>
            </a: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A3B84CF-3121-401F-95C6-A87B1877FE84}" type="slidenum">
              <a:rPr lang="fr-FR" smtClean="0"/>
              <a:t>‹N°›</a:t>
            </a:fld>
            <a:endParaRPr lang="fr-FR"/>
          </a:p>
        </p:txBody>
      </p:sp>
    </p:spTree>
    <p:extLst>
      <p:ext uri="{BB962C8B-B14F-4D97-AF65-F5344CB8AC3E}">
        <p14:creationId xmlns:p14="http://schemas.microsoft.com/office/powerpoint/2010/main" val="25675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r>
              <a:rPr lang="fr-FR"/>
              <a:t>Cdlh 2017</a:t>
            </a: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A3B84CF-3121-401F-95C6-A87B1877FE84}" type="slidenum">
              <a:rPr lang="fr-FR" smtClean="0"/>
              <a:t>‹N°›</a:t>
            </a:fld>
            <a:endParaRPr lang="fr-FR"/>
          </a:p>
        </p:txBody>
      </p:sp>
    </p:spTree>
    <p:extLst>
      <p:ext uri="{BB962C8B-B14F-4D97-AF65-F5344CB8AC3E}">
        <p14:creationId xmlns:p14="http://schemas.microsoft.com/office/powerpoint/2010/main" val="2894712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a:t>Cdlh 2017</a:t>
            </a: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A3B84CF-3121-401F-95C6-A87B1877FE84}" type="slidenum">
              <a:rPr lang="fr-FR" smtClean="0"/>
              <a:t>‹N°›</a:t>
            </a:fld>
            <a:endParaRPr lang="fr-FR"/>
          </a:p>
        </p:txBody>
      </p:sp>
    </p:spTree>
    <p:extLst>
      <p:ext uri="{BB962C8B-B14F-4D97-AF65-F5344CB8AC3E}">
        <p14:creationId xmlns:p14="http://schemas.microsoft.com/office/powerpoint/2010/main" val="2982989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r>
              <a:rPr lang="fr-FR"/>
              <a:t>Cdlh 2017</a:t>
            </a: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A3B84CF-3121-401F-95C6-A87B1877FE84}" type="slidenum">
              <a:rPr lang="fr-FR" smtClean="0"/>
              <a:t>‹N°›</a:t>
            </a:fld>
            <a:endParaRPr lang="fr-FR"/>
          </a:p>
        </p:txBody>
      </p:sp>
    </p:spTree>
    <p:extLst>
      <p:ext uri="{BB962C8B-B14F-4D97-AF65-F5344CB8AC3E}">
        <p14:creationId xmlns:p14="http://schemas.microsoft.com/office/powerpoint/2010/main" val="2971098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r>
              <a:rPr lang="fr-FR"/>
              <a:t>Cdlh 2017</a:t>
            </a: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A3B84CF-3121-401F-95C6-A87B1877FE84}" type="slidenum">
              <a:rPr lang="fr-FR" smtClean="0"/>
              <a:t>‹N°›</a:t>
            </a:fld>
            <a:endParaRPr lang="fr-FR"/>
          </a:p>
        </p:txBody>
      </p:sp>
    </p:spTree>
    <p:extLst>
      <p:ext uri="{BB962C8B-B14F-4D97-AF65-F5344CB8AC3E}">
        <p14:creationId xmlns:p14="http://schemas.microsoft.com/office/powerpoint/2010/main" val="1878313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Cdlh 2017</a:t>
            </a:r>
            <a:endParaRPr lang="fr-FR"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3B84CF-3121-401F-95C6-A87B1877FE84}" type="slidenum">
              <a:rPr lang="fr-FR" smtClean="0"/>
              <a:t>‹N°›</a:t>
            </a:fld>
            <a:endParaRPr lang="fr-FR" dirty="0"/>
          </a:p>
        </p:txBody>
      </p:sp>
      <p:sp>
        <p:nvSpPr>
          <p:cNvPr id="7" name="Text Box 10">
            <a:extLst>
              <a:ext uri="{FF2B5EF4-FFF2-40B4-BE49-F238E27FC236}">
                <a16:creationId xmlns:a16="http://schemas.microsoft.com/office/drawing/2014/main" id="{8497893B-FAAC-4AE6-873C-3374196575BE}"/>
              </a:ext>
            </a:extLst>
          </p:cNvPr>
          <p:cNvSpPr txBox="1">
            <a:spLocks noChangeArrowheads="1"/>
          </p:cNvSpPr>
          <p:nvPr userDrawn="1"/>
        </p:nvSpPr>
        <p:spPr bwMode="auto">
          <a:xfrm>
            <a:off x="539044" y="6646946"/>
            <a:ext cx="80663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GB" altLang="en-US" sz="1050" dirty="0">
                <a:solidFill>
                  <a:srgbClr val="669999"/>
                </a:solidFill>
                <a:latin typeface="Comic Sans MS" pitchFamily="66" charset="0"/>
              </a:rPr>
              <a:t>Cdlh 2021</a:t>
            </a:r>
            <a:endParaRPr lang="en-GB" sz="1050" dirty="0">
              <a:solidFill>
                <a:srgbClr val="669999"/>
              </a:solidFill>
              <a:latin typeface="Comic Sans MS" pitchFamily="66" charset="0"/>
            </a:endParaRPr>
          </a:p>
        </p:txBody>
      </p:sp>
      <p:pic>
        <p:nvPicPr>
          <p:cNvPr id="8" name="Picture 198">
            <a:extLst>
              <a:ext uri="{FF2B5EF4-FFF2-40B4-BE49-F238E27FC236}">
                <a16:creationId xmlns:a16="http://schemas.microsoft.com/office/drawing/2014/main" id="{9F5D778B-1A54-4F88-8210-9792B040C83C}"/>
              </a:ext>
            </a:extLst>
          </p:cNvPr>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695507"/>
            <a:ext cx="539044" cy="20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3290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www.technologyreview.com/s/538431/deep-learning-machine-beats-humans-in-iq-tes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flickr.com/photos/jamesthephotographer/"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flickr.com/photos/22453761@N00/592436598/"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en.wikipedia.org/wiki/File:JohnvonNeumann-LosAlamos.gif"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fr.wikipedia.org/wiki/Algorithmique" TargetMode="External"/><Relationship Id="rId2" Type="http://schemas.openxmlformats.org/officeDocument/2006/relationships/hyperlink" Target="https://fr.wikipedia.org/wiki/Intelligence_artificielle" TargetMode="Externa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de.wikipedia.org/wiki/R%C3%BCckw%C3%A4rtsinduktion" TargetMode="External"/><Relationship Id="rId2" Type="http://schemas.openxmlformats.org/officeDocument/2006/relationships/hyperlink" Target="https://ortonomy.github.io/tic-tac-toe/" TargetMode="External"/><Relationship Id="rId1" Type="http://schemas.openxmlformats.org/officeDocument/2006/relationships/slideLayout" Target="../slideLayouts/slideLayout2.xml"/><Relationship Id="rId5" Type="http://schemas.openxmlformats.org/officeDocument/2006/relationships/hyperlink" Target="https://www.reddit.com/r/MachineLearning/comments/4a7lc4/alphago_vs_deep_blue/" TargetMode="External"/><Relationship Id="rId4" Type="http://schemas.openxmlformats.org/officeDocument/2006/relationships/hyperlink" Target="http://binaire.blog.lemonde.fr/2016/03/15/1-2-3-1-go/"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fr.wikipedia.org/wiki/London_Mathematical_Society#Publications" TargetMode="External"/><Relationship Id="rId7" Type="http://schemas.openxmlformats.org/officeDocument/2006/relationships/image" Target="../media/image4.png"/><Relationship Id="rId2" Type="http://schemas.openxmlformats.org/officeDocument/2006/relationships/hyperlink" Target="http://www.thocp.net/biographies/papers/turing_oncomputablenumbers_1936.pdf" TargetMode="External"/><Relationship Id="rId1" Type="http://schemas.openxmlformats.org/officeDocument/2006/relationships/slideLayout" Target="../slideLayouts/slideLayout2.xml"/><Relationship Id="rId6" Type="http://schemas.openxmlformats.org/officeDocument/2006/relationships/hyperlink" Target="https://fr.wikipedia.org/wiki/Oxford_University_Press" TargetMode="External"/><Relationship Id="rId5" Type="http://schemas.openxmlformats.org/officeDocument/2006/relationships/hyperlink" Target="https://fr.wikipedia.org/w/index.php?title=Mind&amp;action=edit&amp;redlink=1" TargetMode="External"/><Relationship Id="rId4" Type="http://schemas.openxmlformats.org/officeDocument/2006/relationships/hyperlink" Target="https://fr.wikipedia.org/wiki/Computing_machinery_and_intelligen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a:t>L’intelligence artificielle et l’apprentissage machine</a:t>
            </a:r>
          </a:p>
        </p:txBody>
      </p:sp>
      <p:sp>
        <p:nvSpPr>
          <p:cNvPr id="3" name="Sous-titre 2"/>
          <p:cNvSpPr>
            <a:spLocks noGrp="1"/>
          </p:cNvSpPr>
          <p:nvPr>
            <p:ph type="subTitle" idx="1"/>
          </p:nvPr>
        </p:nvSpPr>
        <p:spPr/>
        <p:txBody>
          <a:bodyPr/>
          <a:lstStyle/>
          <a:p>
            <a:r>
              <a:rPr lang="fr-FR" dirty="0"/>
              <a:t>Colin de la </a:t>
            </a:r>
            <a:r>
              <a:rPr lang="fr-FR" dirty="0" err="1"/>
              <a:t>Higuera</a:t>
            </a:r>
            <a:endParaRPr lang="fr-FR" dirty="0"/>
          </a:p>
        </p:txBody>
      </p:sp>
      <p:sp>
        <p:nvSpPr>
          <p:cNvPr id="4" name="ZoneTexte 3"/>
          <p:cNvSpPr txBox="1"/>
          <p:nvPr/>
        </p:nvSpPr>
        <p:spPr>
          <a:xfrm>
            <a:off x="2578308" y="6235908"/>
            <a:ext cx="1124539" cy="369332"/>
          </a:xfrm>
          <a:prstGeom prst="rect">
            <a:avLst/>
          </a:prstGeom>
          <a:noFill/>
        </p:spPr>
        <p:txBody>
          <a:bodyPr wrap="none" rtlCol="0">
            <a:spAutoFit/>
          </a:bodyPr>
          <a:lstStyle/>
          <a:p>
            <a:r>
              <a:rPr lang="fr-FR" dirty="0"/>
              <a:t>Avril 2021</a:t>
            </a:r>
          </a:p>
        </p:txBody>
      </p:sp>
      <p:sp>
        <p:nvSpPr>
          <p:cNvPr id="5" name="Espace réservé du numéro de diapositive 4"/>
          <p:cNvSpPr>
            <a:spLocks noGrp="1"/>
          </p:cNvSpPr>
          <p:nvPr>
            <p:ph type="sldNum" sz="quarter" idx="12"/>
          </p:nvPr>
        </p:nvSpPr>
        <p:spPr/>
        <p:txBody>
          <a:bodyPr/>
          <a:lstStyle/>
          <a:p>
            <a:fld id="{2A3B84CF-3121-401F-95C6-A87B1877FE84}" type="slidenum">
              <a:rPr lang="fr-FR" smtClean="0"/>
              <a:t>1</a:t>
            </a:fld>
            <a:endParaRPr lang="fr-FR"/>
          </a:p>
        </p:txBody>
      </p:sp>
    </p:spTree>
    <p:extLst>
      <p:ext uri="{BB962C8B-B14F-4D97-AF65-F5344CB8AC3E}">
        <p14:creationId xmlns:p14="http://schemas.microsoft.com/office/powerpoint/2010/main" val="1583988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fr-FR" altLang="fr-FR" sz="2625" dirty="0"/>
              <a:t>Les objets de la machine de Turing</a:t>
            </a:r>
          </a:p>
        </p:txBody>
      </p:sp>
      <p:grpSp>
        <p:nvGrpSpPr>
          <p:cNvPr id="142357" name="Group 21"/>
          <p:cNvGrpSpPr>
            <a:grpSpLocks/>
          </p:cNvGrpSpPr>
          <p:nvPr/>
        </p:nvGrpSpPr>
        <p:grpSpPr bwMode="auto">
          <a:xfrm>
            <a:off x="2195512" y="4400549"/>
            <a:ext cx="4570812" cy="627459"/>
            <a:chOff x="884" y="2976"/>
            <a:chExt cx="3839" cy="527"/>
          </a:xfrm>
        </p:grpSpPr>
        <p:sp>
          <p:nvSpPr>
            <p:cNvPr id="10251" name="Rectangle 4"/>
            <p:cNvSpPr>
              <a:spLocks noChangeArrowheads="1"/>
            </p:cNvSpPr>
            <p:nvPr/>
          </p:nvSpPr>
          <p:spPr bwMode="auto">
            <a:xfrm>
              <a:off x="1156" y="2976"/>
              <a:ext cx="226"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1600" dirty="0">
                <a:latin typeface="Arial" panose="020B0604020202020204" pitchFamily="34" charset="0"/>
              </a:endParaRPr>
            </a:p>
          </p:txBody>
        </p:sp>
        <p:sp>
          <p:nvSpPr>
            <p:cNvPr id="10252" name="Rectangle 5"/>
            <p:cNvSpPr>
              <a:spLocks noChangeArrowheads="1"/>
            </p:cNvSpPr>
            <p:nvPr/>
          </p:nvSpPr>
          <p:spPr bwMode="auto">
            <a:xfrm>
              <a:off x="1382" y="2976"/>
              <a:ext cx="226"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1600" dirty="0">
                <a:latin typeface="Arial" panose="020B0604020202020204" pitchFamily="34" charset="0"/>
              </a:endParaRPr>
            </a:p>
          </p:txBody>
        </p:sp>
        <p:sp>
          <p:nvSpPr>
            <p:cNvPr id="10253" name="Rectangle 6"/>
            <p:cNvSpPr>
              <a:spLocks noChangeArrowheads="1"/>
            </p:cNvSpPr>
            <p:nvPr/>
          </p:nvSpPr>
          <p:spPr bwMode="auto">
            <a:xfrm>
              <a:off x="1836" y="2976"/>
              <a:ext cx="226"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600" dirty="0">
                  <a:latin typeface="Arial" panose="020B0604020202020204" pitchFamily="34" charset="0"/>
                </a:rPr>
                <a:t>1</a:t>
              </a:r>
            </a:p>
          </p:txBody>
        </p:sp>
        <p:sp>
          <p:nvSpPr>
            <p:cNvPr id="10254" name="Rectangle 7"/>
            <p:cNvSpPr>
              <a:spLocks noChangeArrowheads="1"/>
            </p:cNvSpPr>
            <p:nvPr/>
          </p:nvSpPr>
          <p:spPr bwMode="auto">
            <a:xfrm>
              <a:off x="1609" y="2976"/>
              <a:ext cx="226"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1600" dirty="0">
                <a:latin typeface="Arial" panose="020B0604020202020204" pitchFamily="34" charset="0"/>
              </a:endParaRPr>
            </a:p>
          </p:txBody>
        </p:sp>
        <p:sp>
          <p:nvSpPr>
            <p:cNvPr id="10255" name="Rectangle 8"/>
            <p:cNvSpPr>
              <a:spLocks noChangeArrowheads="1"/>
            </p:cNvSpPr>
            <p:nvPr/>
          </p:nvSpPr>
          <p:spPr bwMode="auto">
            <a:xfrm>
              <a:off x="2063" y="2976"/>
              <a:ext cx="226"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600" dirty="0">
                  <a:latin typeface="Arial" panose="020B0604020202020204" pitchFamily="34" charset="0"/>
                </a:rPr>
                <a:t>0</a:t>
              </a:r>
            </a:p>
          </p:txBody>
        </p:sp>
        <p:sp>
          <p:nvSpPr>
            <p:cNvPr id="10256" name="Rectangle 9"/>
            <p:cNvSpPr>
              <a:spLocks noChangeArrowheads="1"/>
            </p:cNvSpPr>
            <p:nvPr/>
          </p:nvSpPr>
          <p:spPr bwMode="auto">
            <a:xfrm>
              <a:off x="2290" y="2976"/>
              <a:ext cx="226"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600" dirty="0">
                  <a:latin typeface="Arial" panose="020B0604020202020204" pitchFamily="34" charset="0"/>
                </a:rPr>
                <a:t>0</a:t>
              </a:r>
            </a:p>
          </p:txBody>
        </p:sp>
        <p:sp>
          <p:nvSpPr>
            <p:cNvPr id="10257" name="Rectangle 10"/>
            <p:cNvSpPr>
              <a:spLocks noChangeArrowheads="1"/>
            </p:cNvSpPr>
            <p:nvPr/>
          </p:nvSpPr>
          <p:spPr bwMode="auto">
            <a:xfrm>
              <a:off x="2516" y="2976"/>
              <a:ext cx="226"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1600" dirty="0">
                <a:latin typeface="Arial" panose="020B0604020202020204" pitchFamily="34" charset="0"/>
              </a:endParaRPr>
            </a:p>
          </p:txBody>
        </p:sp>
        <p:sp>
          <p:nvSpPr>
            <p:cNvPr id="10258" name="Rectangle 11"/>
            <p:cNvSpPr>
              <a:spLocks noChangeArrowheads="1"/>
            </p:cNvSpPr>
            <p:nvPr/>
          </p:nvSpPr>
          <p:spPr bwMode="auto">
            <a:xfrm>
              <a:off x="2743" y="2976"/>
              <a:ext cx="226"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1600" dirty="0">
                <a:latin typeface="Arial" panose="020B0604020202020204" pitchFamily="34" charset="0"/>
              </a:endParaRPr>
            </a:p>
          </p:txBody>
        </p:sp>
        <p:sp>
          <p:nvSpPr>
            <p:cNvPr id="10259" name="Rectangle 12"/>
            <p:cNvSpPr>
              <a:spLocks noChangeArrowheads="1"/>
            </p:cNvSpPr>
            <p:nvPr/>
          </p:nvSpPr>
          <p:spPr bwMode="auto">
            <a:xfrm>
              <a:off x="2970" y="2976"/>
              <a:ext cx="226"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1600" dirty="0">
                <a:latin typeface="Arial" panose="020B0604020202020204" pitchFamily="34" charset="0"/>
              </a:endParaRPr>
            </a:p>
          </p:txBody>
        </p:sp>
        <p:sp>
          <p:nvSpPr>
            <p:cNvPr id="10260" name="Freeform 13"/>
            <p:cNvSpPr>
              <a:spLocks/>
            </p:cNvSpPr>
            <p:nvPr/>
          </p:nvSpPr>
          <p:spPr bwMode="auto">
            <a:xfrm>
              <a:off x="3197" y="2976"/>
              <a:ext cx="408" cy="227"/>
            </a:xfrm>
            <a:custGeom>
              <a:avLst/>
              <a:gdLst>
                <a:gd name="T0" fmla="*/ 0 w 408"/>
                <a:gd name="T1" fmla="*/ 0 h 227"/>
                <a:gd name="T2" fmla="*/ 272 w 408"/>
                <a:gd name="T3" fmla="*/ 0 h 227"/>
                <a:gd name="T4" fmla="*/ 181 w 408"/>
                <a:gd name="T5" fmla="*/ 45 h 227"/>
                <a:gd name="T6" fmla="*/ 317 w 408"/>
                <a:gd name="T7" fmla="*/ 45 h 227"/>
                <a:gd name="T8" fmla="*/ 227 w 408"/>
                <a:gd name="T9" fmla="*/ 91 h 227"/>
                <a:gd name="T10" fmla="*/ 363 w 408"/>
                <a:gd name="T11" fmla="*/ 136 h 227"/>
                <a:gd name="T12" fmla="*/ 227 w 408"/>
                <a:gd name="T13" fmla="*/ 181 h 227"/>
                <a:gd name="T14" fmla="*/ 408 w 408"/>
                <a:gd name="T15" fmla="*/ 227 h 227"/>
                <a:gd name="T16" fmla="*/ 0 w 408"/>
                <a:gd name="T17" fmla="*/ 227 h 227"/>
                <a:gd name="T18" fmla="*/ 0 w 408"/>
                <a:gd name="T19" fmla="*/ 0 h 2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8" h="227">
                  <a:moveTo>
                    <a:pt x="0" y="0"/>
                  </a:moveTo>
                  <a:lnTo>
                    <a:pt x="272" y="0"/>
                  </a:lnTo>
                  <a:lnTo>
                    <a:pt x="181" y="45"/>
                  </a:lnTo>
                  <a:lnTo>
                    <a:pt x="317" y="45"/>
                  </a:lnTo>
                  <a:lnTo>
                    <a:pt x="227" y="91"/>
                  </a:lnTo>
                  <a:lnTo>
                    <a:pt x="363" y="136"/>
                  </a:lnTo>
                  <a:lnTo>
                    <a:pt x="227" y="181"/>
                  </a:lnTo>
                  <a:lnTo>
                    <a:pt x="408" y="227"/>
                  </a:lnTo>
                  <a:lnTo>
                    <a:pt x="0" y="227"/>
                  </a:lnTo>
                  <a:lnTo>
                    <a:pt x="0" y="0"/>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dirty="0"/>
            </a:p>
          </p:txBody>
        </p:sp>
        <p:sp>
          <p:nvSpPr>
            <p:cNvPr id="10261" name="Freeform 14"/>
            <p:cNvSpPr>
              <a:spLocks/>
            </p:cNvSpPr>
            <p:nvPr/>
          </p:nvSpPr>
          <p:spPr bwMode="auto">
            <a:xfrm>
              <a:off x="884" y="2976"/>
              <a:ext cx="272" cy="227"/>
            </a:xfrm>
            <a:custGeom>
              <a:avLst/>
              <a:gdLst>
                <a:gd name="T0" fmla="*/ 272 w 272"/>
                <a:gd name="T1" fmla="*/ 0 h 227"/>
                <a:gd name="T2" fmla="*/ 0 w 272"/>
                <a:gd name="T3" fmla="*/ 0 h 227"/>
                <a:gd name="T4" fmla="*/ 90 w 272"/>
                <a:gd name="T5" fmla="*/ 45 h 227"/>
                <a:gd name="T6" fmla="*/ 45 w 272"/>
                <a:gd name="T7" fmla="*/ 91 h 227"/>
                <a:gd name="T8" fmla="*/ 136 w 272"/>
                <a:gd name="T9" fmla="*/ 91 h 227"/>
                <a:gd name="T10" fmla="*/ 0 w 272"/>
                <a:gd name="T11" fmla="*/ 136 h 227"/>
                <a:gd name="T12" fmla="*/ 90 w 272"/>
                <a:gd name="T13" fmla="*/ 181 h 227"/>
                <a:gd name="T14" fmla="*/ 0 w 272"/>
                <a:gd name="T15" fmla="*/ 227 h 227"/>
                <a:gd name="T16" fmla="*/ 272 w 272"/>
                <a:gd name="T17" fmla="*/ 227 h 227"/>
                <a:gd name="T18" fmla="*/ 272 w 272"/>
                <a:gd name="T19" fmla="*/ 0 h 2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2" h="227">
                  <a:moveTo>
                    <a:pt x="272" y="0"/>
                  </a:moveTo>
                  <a:lnTo>
                    <a:pt x="0" y="0"/>
                  </a:lnTo>
                  <a:lnTo>
                    <a:pt x="90" y="45"/>
                  </a:lnTo>
                  <a:lnTo>
                    <a:pt x="45" y="91"/>
                  </a:lnTo>
                  <a:lnTo>
                    <a:pt x="136" y="91"/>
                  </a:lnTo>
                  <a:lnTo>
                    <a:pt x="0" y="136"/>
                  </a:lnTo>
                  <a:lnTo>
                    <a:pt x="90" y="181"/>
                  </a:lnTo>
                  <a:lnTo>
                    <a:pt x="0" y="227"/>
                  </a:lnTo>
                  <a:lnTo>
                    <a:pt x="272" y="227"/>
                  </a:lnTo>
                  <a:lnTo>
                    <a:pt x="272" y="0"/>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dirty="0"/>
            </a:p>
          </p:txBody>
        </p:sp>
        <p:sp>
          <p:nvSpPr>
            <p:cNvPr id="10262" name="Text Box 16"/>
            <p:cNvSpPr txBox="1">
              <a:spLocks noChangeArrowheads="1"/>
            </p:cNvSpPr>
            <p:nvPr/>
          </p:nvSpPr>
          <p:spPr bwMode="auto">
            <a:xfrm>
              <a:off x="1960" y="3219"/>
              <a:ext cx="2763"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r>
                <a:rPr lang="fr-FR" altLang="fr-FR" sz="1600" dirty="0">
                  <a:latin typeface="Comic Sans MS" panose="030F0702030302020204" pitchFamily="66" charset="0"/>
                </a:rPr>
                <a:t>Bande infinie lecture / écriture</a:t>
              </a:r>
            </a:p>
          </p:txBody>
        </p:sp>
      </p:grpSp>
      <p:grpSp>
        <p:nvGrpSpPr>
          <p:cNvPr id="142358" name="Group 22"/>
          <p:cNvGrpSpPr>
            <a:grpSpLocks/>
          </p:cNvGrpSpPr>
          <p:nvPr/>
        </p:nvGrpSpPr>
        <p:grpSpPr bwMode="auto">
          <a:xfrm>
            <a:off x="3815956" y="3914776"/>
            <a:ext cx="2688438" cy="432197"/>
            <a:chOff x="2245" y="2568"/>
            <a:chExt cx="2258" cy="363"/>
          </a:xfrm>
        </p:grpSpPr>
        <p:sp>
          <p:nvSpPr>
            <p:cNvPr id="10249" name="AutoShape 17"/>
            <p:cNvSpPr>
              <a:spLocks noChangeArrowheads="1"/>
            </p:cNvSpPr>
            <p:nvPr/>
          </p:nvSpPr>
          <p:spPr bwMode="auto">
            <a:xfrm>
              <a:off x="2245" y="2568"/>
              <a:ext cx="408" cy="363"/>
            </a:xfrm>
            <a:prstGeom prst="downArrow">
              <a:avLst>
                <a:gd name="adj1" fmla="val 50000"/>
                <a:gd name="adj2"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en-GB" altLang="fr-FR" sz="1350" dirty="0">
                <a:latin typeface="Arial" panose="020B0604020202020204" pitchFamily="34" charset="0"/>
              </a:endParaRPr>
            </a:p>
          </p:txBody>
        </p:sp>
        <p:sp>
          <p:nvSpPr>
            <p:cNvPr id="10250" name="Text Box 18"/>
            <p:cNvSpPr txBox="1">
              <a:spLocks noChangeArrowheads="1"/>
            </p:cNvSpPr>
            <p:nvPr/>
          </p:nvSpPr>
          <p:spPr bwMode="auto">
            <a:xfrm>
              <a:off x="2653" y="2617"/>
              <a:ext cx="185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r>
                <a:rPr lang="en-GB" altLang="fr-FR" sz="1350" dirty="0">
                  <a:latin typeface="Comic Sans MS" panose="030F0702030302020204" pitchFamily="66" charset="0"/>
                </a:rPr>
                <a:t>Tête de lecture/</a:t>
              </a:r>
              <a:r>
                <a:rPr lang="en-GB" altLang="fr-FR" sz="1350" dirty="0" err="1">
                  <a:latin typeface="Comic Sans MS" panose="030F0702030302020204" pitchFamily="66" charset="0"/>
                </a:rPr>
                <a:t>écriture</a:t>
              </a:r>
              <a:endParaRPr lang="en-GB" altLang="fr-FR" sz="1350" dirty="0">
                <a:latin typeface="Comic Sans MS" panose="030F0702030302020204" pitchFamily="66" charset="0"/>
              </a:endParaRPr>
            </a:p>
          </p:txBody>
        </p:sp>
      </p:grpSp>
      <p:grpSp>
        <p:nvGrpSpPr>
          <p:cNvPr id="142359" name="Group 23"/>
          <p:cNvGrpSpPr>
            <a:grpSpLocks/>
          </p:cNvGrpSpPr>
          <p:nvPr/>
        </p:nvGrpSpPr>
        <p:grpSpPr bwMode="auto">
          <a:xfrm>
            <a:off x="3168257" y="2758190"/>
            <a:ext cx="3706418" cy="924414"/>
            <a:chOff x="1701" y="1797"/>
            <a:chExt cx="3113" cy="576"/>
          </a:xfrm>
        </p:grpSpPr>
        <p:sp>
          <p:nvSpPr>
            <p:cNvPr id="10247" name="AutoShape 15"/>
            <p:cNvSpPr>
              <a:spLocks noChangeArrowheads="1"/>
            </p:cNvSpPr>
            <p:nvPr/>
          </p:nvSpPr>
          <p:spPr bwMode="auto">
            <a:xfrm>
              <a:off x="1701" y="1797"/>
              <a:ext cx="998" cy="576"/>
            </a:xfrm>
            <a:prstGeom prst="foldedCorner">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600" dirty="0">
                  <a:latin typeface="Arial" panose="020B0604020202020204" pitchFamily="34" charset="0"/>
                </a:rPr>
                <a:t>Règle 1</a:t>
              </a:r>
              <a:endParaRPr lang="fr-FR" altLang="fr-FR" sz="1600" dirty="0">
                <a:latin typeface="Arial" panose="020B0604020202020204" pitchFamily="34" charset="0"/>
                <a:sym typeface="Wingdings" panose="05000000000000000000" pitchFamily="2" charset="2"/>
              </a:endParaRPr>
            </a:p>
            <a:p>
              <a:pPr algn="ctr" eaLnBrk="1" hangingPunct="1">
                <a:spcBef>
                  <a:spcPct val="0"/>
                </a:spcBef>
                <a:buClrTx/>
                <a:buSzTx/>
                <a:buFontTx/>
                <a:buNone/>
              </a:pPr>
              <a:r>
                <a:rPr lang="fr-FR" altLang="fr-FR" sz="1600" dirty="0">
                  <a:latin typeface="Arial" panose="020B0604020202020204" pitchFamily="34" charset="0"/>
                  <a:sym typeface="Wingdings" panose="05000000000000000000" pitchFamily="2" charset="2"/>
                </a:rPr>
                <a:t>Règle 2</a:t>
              </a:r>
            </a:p>
            <a:p>
              <a:pPr algn="ctr" eaLnBrk="1" hangingPunct="1">
                <a:spcBef>
                  <a:spcPct val="0"/>
                </a:spcBef>
                <a:buClrTx/>
                <a:buSzTx/>
                <a:buFontTx/>
                <a:buNone/>
              </a:pPr>
              <a:r>
                <a:rPr lang="fr-FR" altLang="fr-FR" sz="1600" dirty="0">
                  <a:latin typeface="Arial" panose="020B0604020202020204" pitchFamily="34" charset="0"/>
                  <a:sym typeface="Wingdings" panose="05000000000000000000" pitchFamily="2" charset="2"/>
                </a:rPr>
                <a:t>Règle 3</a:t>
              </a:r>
              <a:endParaRPr lang="fr-FR" altLang="fr-FR" sz="1600" dirty="0">
                <a:latin typeface="Arial" panose="020B0604020202020204" pitchFamily="34" charset="0"/>
              </a:endParaRPr>
            </a:p>
          </p:txBody>
        </p:sp>
        <p:sp>
          <p:nvSpPr>
            <p:cNvPr id="10248" name="Text Box 19"/>
            <p:cNvSpPr txBox="1">
              <a:spLocks noChangeArrowheads="1"/>
            </p:cNvSpPr>
            <p:nvPr/>
          </p:nvSpPr>
          <p:spPr bwMode="auto">
            <a:xfrm>
              <a:off x="2789" y="1845"/>
              <a:ext cx="2025"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r>
                <a:rPr lang="fr-FR" altLang="fr-FR" sz="1600" dirty="0">
                  <a:latin typeface="Comic Sans MS" panose="030F0702030302020204" pitchFamily="66" charset="0"/>
                </a:rPr>
                <a:t>Ensemble fini de règles</a:t>
              </a:r>
            </a:p>
          </p:txBody>
        </p:sp>
      </p:grpSp>
      <p:sp>
        <p:nvSpPr>
          <p:cNvPr id="142356" name="Text Box 20"/>
          <p:cNvSpPr txBox="1">
            <a:spLocks noChangeArrowheads="1"/>
          </p:cNvSpPr>
          <p:nvPr/>
        </p:nvSpPr>
        <p:spPr bwMode="auto">
          <a:xfrm>
            <a:off x="7252101" y="4067043"/>
            <a:ext cx="18919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r>
              <a:rPr lang="fr-FR" altLang="fr-FR" sz="1600" i="1" dirty="0">
                <a:latin typeface="Arial" panose="020B0604020202020204" pitchFamily="34" charset="0"/>
              </a:rPr>
              <a:t>Petite simplification : il devrait aussi y avoir un ensemble fini d’états</a:t>
            </a:r>
          </a:p>
        </p:txBody>
      </p:sp>
      <p:sp>
        <p:nvSpPr>
          <p:cNvPr id="2" name="Espace réservé du numéro de diapositive 1"/>
          <p:cNvSpPr>
            <a:spLocks noGrp="1"/>
          </p:cNvSpPr>
          <p:nvPr>
            <p:ph type="sldNum" sz="quarter" idx="12"/>
          </p:nvPr>
        </p:nvSpPr>
        <p:spPr/>
        <p:txBody>
          <a:bodyPr/>
          <a:lstStyle/>
          <a:p>
            <a:fld id="{F173B8D8-4E08-4553-9656-8569B72ECCB1}" type="slidenum">
              <a:rPr lang="fr-FR" smtClean="0"/>
              <a:t>10</a:t>
            </a:fld>
            <a:endParaRPr lang="fr-FR"/>
          </a:p>
        </p:txBody>
      </p:sp>
    </p:spTree>
    <p:extLst>
      <p:ext uri="{BB962C8B-B14F-4D97-AF65-F5344CB8AC3E}">
        <p14:creationId xmlns:p14="http://schemas.microsoft.com/office/powerpoint/2010/main" val="3368015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23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23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235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42356"/>
                                        </p:tgtEl>
                                        <p:attrNameLst>
                                          <p:attrName>style.visibility</p:attrName>
                                        </p:attrNameLst>
                                      </p:cBhvr>
                                      <p:to>
                                        <p:strVal val="visible"/>
                                      </p:to>
                                    </p:set>
                                    <p:animEffect transition="in" filter="checkerboard(across)">
                                      <p:cBhvr>
                                        <p:cTn id="19" dur="500"/>
                                        <p:tgtEl>
                                          <p:spTgt spid="142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GB" altLang="fr-FR" sz="2625" noProof="0" dirty="0"/>
              <a:t>Que fait </a:t>
            </a:r>
            <a:r>
              <a:rPr lang="en-GB" altLang="fr-FR" sz="2625" noProof="0" dirty="0" err="1"/>
              <a:t>une</a:t>
            </a:r>
            <a:r>
              <a:rPr lang="en-GB" altLang="fr-FR" sz="2625" noProof="0" dirty="0"/>
              <a:t> machine de Turing ?</a:t>
            </a:r>
          </a:p>
        </p:txBody>
      </p:sp>
      <p:sp>
        <p:nvSpPr>
          <p:cNvPr id="29699" name="Rectangle 3"/>
          <p:cNvSpPr>
            <a:spLocks noGrp="1" noChangeArrowheads="1"/>
          </p:cNvSpPr>
          <p:nvPr>
            <p:ph idx="1"/>
          </p:nvPr>
        </p:nvSpPr>
        <p:spPr/>
        <p:txBody>
          <a:bodyPr/>
          <a:lstStyle/>
          <a:p>
            <a:pPr eaLnBrk="1" hangingPunct="1"/>
            <a:endParaRPr lang="en-GB" altLang="fr-FR" dirty="0"/>
          </a:p>
        </p:txBody>
      </p:sp>
      <p:sp>
        <p:nvSpPr>
          <p:cNvPr id="29700" name="Rectangle 4"/>
          <p:cNvSpPr>
            <a:spLocks noChangeArrowheads="1"/>
          </p:cNvSpPr>
          <p:nvPr/>
        </p:nvSpPr>
        <p:spPr bwMode="auto">
          <a:xfrm>
            <a:off x="2519364"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1800">
              <a:latin typeface="Arial" panose="020B0604020202020204" pitchFamily="34" charset="0"/>
            </a:endParaRPr>
          </a:p>
        </p:txBody>
      </p:sp>
      <p:sp>
        <p:nvSpPr>
          <p:cNvPr id="29701" name="Rectangle 5"/>
          <p:cNvSpPr>
            <a:spLocks noChangeArrowheads="1"/>
          </p:cNvSpPr>
          <p:nvPr/>
        </p:nvSpPr>
        <p:spPr bwMode="auto">
          <a:xfrm>
            <a:off x="2788445"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1800">
              <a:latin typeface="Arial" panose="020B0604020202020204" pitchFamily="34" charset="0"/>
            </a:endParaRPr>
          </a:p>
        </p:txBody>
      </p:sp>
      <p:sp>
        <p:nvSpPr>
          <p:cNvPr id="29702" name="Rectangle 6"/>
          <p:cNvSpPr>
            <a:spLocks noChangeArrowheads="1"/>
          </p:cNvSpPr>
          <p:nvPr/>
        </p:nvSpPr>
        <p:spPr bwMode="auto">
          <a:xfrm>
            <a:off x="3328989"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a:latin typeface="Arial" panose="020B0604020202020204" pitchFamily="34" charset="0"/>
              </a:rPr>
              <a:t>1</a:t>
            </a:r>
          </a:p>
        </p:txBody>
      </p:sp>
      <p:sp>
        <p:nvSpPr>
          <p:cNvPr id="29703" name="Rectangle 7"/>
          <p:cNvSpPr>
            <a:spLocks noChangeArrowheads="1"/>
          </p:cNvSpPr>
          <p:nvPr/>
        </p:nvSpPr>
        <p:spPr bwMode="auto">
          <a:xfrm>
            <a:off x="3058717"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1800">
              <a:latin typeface="Arial" panose="020B0604020202020204" pitchFamily="34" charset="0"/>
            </a:endParaRPr>
          </a:p>
        </p:txBody>
      </p:sp>
      <p:sp>
        <p:nvSpPr>
          <p:cNvPr id="29704" name="Rectangle 8"/>
          <p:cNvSpPr>
            <a:spLocks noChangeArrowheads="1"/>
          </p:cNvSpPr>
          <p:nvPr/>
        </p:nvSpPr>
        <p:spPr bwMode="auto">
          <a:xfrm>
            <a:off x="3599261"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a:latin typeface="Arial" panose="020B0604020202020204" pitchFamily="34" charset="0"/>
              </a:rPr>
              <a:t>0</a:t>
            </a:r>
          </a:p>
        </p:txBody>
      </p:sp>
      <p:sp>
        <p:nvSpPr>
          <p:cNvPr id="29705" name="Rectangle 9"/>
          <p:cNvSpPr>
            <a:spLocks noChangeArrowheads="1"/>
          </p:cNvSpPr>
          <p:nvPr/>
        </p:nvSpPr>
        <p:spPr bwMode="auto">
          <a:xfrm>
            <a:off x="3869533"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a:latin typeface="Arial" panose="020B0604020202020204" pitchFamily="34" charset="0"/>
              </a:rPr>
              <a:t>0</a:t>
            </a:r>
          </a:p>
        </p:txBody>
      </p:sp>
      <p:sp>
        <p:nvSpPr>
          <p:cNvPr id="29706" name="Rectangle 10"/>
          <p:cNvSpPr>
            <a:spLocks noChangeArrowheads="1"/>
          </p:cNvSpPr>
          <p:nvPr/>
        </p:nvSpPr>
        <p:spPr bwMode="auto">
          <a:xfrm>
            <a:off x="4138614"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1800">
              <a:latin typeface="Arial" panose="020B0604020202020204" pitchFamily="34" charset="0"/>
            </a:endParaRPr>
          </a:p>
        </p:txBody>
      </p:sp>
      <p:sp>
        <p:nvSpPr>
          <p:cNvPr id="29707" name="Rectangle 11"/>
          <p:cNvSpPr>
            <a:spLocks noChangeArrowheads="1"/>
          </p:cNvSpPr>
          <p:nvPr/>
        </p:nvSpPr>
        <p:spPr bwMode="auto">
          <a:xfrm>
            <a:off x="4408886"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1800">
              <a:latin typeface="Arial" panose="020B0604020202020204" pitchFamily="34" charset="0"/>
            </a:endParaRPr>
          </a:p>
        </p:txBody>
      </p:sp>
      <p:sp>
        <p:nvSpPr>
          <p:cNvPr id="29708" name="Rectangle 12"/>
          <p:cNvSpPr>
            <a:spLocks noChangeArrowheads="1"/>
          </p:cNvSpPr>
          <p:nvPr/>
        </p:nvSpPr>
        <p:spPr bwMode="auto">
          <a:xfrm>
            <a:off x="4679158"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1800">
              <a:latin typeface="Arial" panose="020B0604020202020204" pitchFamily="34" charset="0"/>
            </a:endParaRPr>
          </a:p>
        </p:txBody>
      </p:sp>
      <p:sp>
        <p:nvSpPr>
          <p:cNvPr id="29709" name="Freeform 13"/>
          <p:cNvSpPr>
            <a:spLocks/>
          </p:cNvSpPr>
          <p:nvPr/>
        </p:nvSpPr>
        <p:spPr bwMode="auto">
          <a:xfrm>
            <a:off x="4949429" y="4400551"/>
            <a:ext cx="485775" cy="270272"/>
          </a:xfrm>
          <a:custGeom>
            <a:avLst/>
            <a:gdLst>
              <a:gd name="T0" fmla="*/ 0 w 408"/>
              <a:gd name="T1" fmla="*/ 0 h 227"/>
              <a:gd name="T2" fmla="*/ 2147483647 w 408"/>
              <a:gd name="T3" fmla="*/ 0 h 227"/>
              <a:gd name="T4" fmla="*/ 2147483647 w 408"/>
              <a:gd name="T5" fmla="*/ 2147483647 h 227"/>
              <a:gd name="T6" fmla="*/ 2147483647 w 408"/>
              <a:gd name="T7" fmla="*/ 2147483647 h 227"/>
              <a:gd name="T8" fmla="*/ 2147483647 w 408"/>
              <a:gd name="T9" fmla="*/ 2147483647 h 227"/>
              <a:gd name="T10" fmla="*/ 2147483647 w 408"/>
              <a:gd name="T11" fmla="*/ 2147483647 h 227"/>
              <a:gd name="T12" fmla="*/ 2147483647 w 408"/>
              <a:gd name="T13" fmla="*/ 2147483647 h 227"/>
              <a:gd name="T14" fmla="*/ 2147483647 w 408"/>
              <a:gd name="T15" fmla="*/ 2147483647 h 227"/>
              <a:gd name="T16" fmla="*/ 0 w 408"/>
              <a:gd name="T17" fmla="*/ 2147483647 h 227"/>
              <a:gd name="T18" fmla="*/ 0 w 408"/>
              <a:gd name="T19" fmla="*/ 0 h 2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8" h="227">
                <a:moveTo>
                  <a:pt x="0" y="0"/>
                </a:moveTo>
                <a:lnTo>
                  <a:pt x="272" y="0"/>
                </a:lnTo>
                <a:lnTo>
                  <a:pt x="181" y="45"/>
                </a:lnTo>
                <a:lnTo>
                  <a:pt x="317" y="45"/>
                </a:lnTo>
                <a:lnTo>
                  <a:pt x="227" y="91"/>
                </a:lnTo>
                <a:lnTo>
                  <a:pt x="363" y="136"/>
                </a:lnTo>
                <a:lnTo>
                  <a:pt x="227" y="181"/>
                </a:lnTo>
                <a:lnTo>
                  <a:pt x="408" y="227"/>
                </a:lnTo>
                <a:lnTo>
                  <a:pt x="0" y="227"/>
                </a:lnTo>
                <a:lnTo>
                  <a:pt x="0" y="0"/>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9710" name="Freeform 16"/>
          <p:cNvSpPr>
            <a:spLocks/>
          </p:cNvSpPr>
          <p:nvPr/>
        </p:nvSpPr>
        <p:spPr bwMode="auto">
          <a:xfrm>
            <a:off x="2195513" y="4400551"/>
            <a:ext cx="323850" cy="270272"/>
          </a:xfrm>
          <a:custGeom>
            <a:avLst/>
            <a:gdLst>
              <a:gd name="T0" fmla="*/ 2147483647 w 272"/>
              <a:gd name="T1" fmla="*/ 0 h 227"/>
              <a:gd name="T2" fmla="*/ 0 w 272"/>
              <a:gd name="T3" fmla="*/ 0 h 227"/>
              <a:gd name="T4" fmla="*/ 2147483647 w 272"/>
              <a:gd name="T5" fmla="*/ 2147483647 h 227"/>
              <a:gd name="T6" fmla="*/ 2147483647 w 272"/>
              <a:gd name="T7" fmla="*/ 2147483647 h 227"/>
              <a:gd name="T8" fmla="*/ 2147483647 w 272"/>
              <a:gd name="T9" fmla="*/ 2147483647 h 227"/>
              <a:gd name="T10" fmla="*/ 0 w 272"/>
              <a:gd name="T11" fmla="*/ 2147483647 h 227"/>
              <a:gd name="T12" fmla="*/ 2147483647 w 272"/>
              <a:gd name="T13" fmla="*/ 2147483647 h 227"/>
              <a:gd name="T14" fmla="*/ 0 w 272"/>
              <a:gd name="T15" fmla="*/ 2147483647 h 227"/>
              <a:gd name="T16" fmla="*/ 2147483647 w 272"/>
              <a:gd name="T17" fmla="*/ 2147483647 h 227"/>
              <a:gd name="T18" fmla="*/ 2147483647 w 272"/>
              <a:gd name="T19" fmla="*/ 0 h 2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2" h="227">
                <a:moveTo>
                  <a:pt x="272" y="0"/>
                </a:moveTo>
                <a:lnTo>
                  <a:pt x="0" y="0"/>
                </a:lnTo>
                <a:lnTo>
                  <a:pt x="90" y="45"/>
                </a:lnTo>
                <a:lnTo>
                  <a:pt x="45" y="91"/>
                </a:lnTo>
                <a:lnTo>
                  <a:pt x="136" y="91"/>
                </a:lnTo>
                <a:lnTo>
                  <a:pt x="0" y="136"/>
                </a:lnTo>
                <a:lnTo>
                  <a:pt x="90" y="181"/>
                </a:lnTo>
                <a:lnTo>
                  <a:pt x="0" y="227"/>
                </a:lnTo>
                <a:lnTo>
                  <a:pt x="272" y="227"/>
                </a:lnTo>
                <a:lnTo>
                  <a:pt x="272" y="0"/>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9711" name="AutoShape 17"/>
          <p:cNvSpPr>
            <a:spLocks noChangeArrowheads="1"/>
          </p:cNvSpPr>
          <p:nvPr/>
        </p:nvSpPr>
        <p:spPr bwMode="auto">
          <a:xfrm>
            <a:off x="3168255" y="2996804"/>
            <a:ext cx="1188244" cy="685800"/>
          </a:xfrm>
          <a:prstGeom prst="foldedCorner">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n-GB" altLang="fr-FR" sz="1800" dirty="0" err="1">
                <a:latin typeface="Arial" panose="020B0604020202020204" pitchFamily="34" charset="0"/>
              </a:rPr>
              <a:t>règles</a:t>
            </a:r>
            <a:endParaRPr lang="en-GB" altLang="fr-FR" sz="1800" dirty="0">
              <a:latin typeface="Arial" panose="020B0604020202020204" pitchFamily="34" charset="0"/>
            </a:endParaRPr>
          </a:p>
        </p:txBody>
      </p:sp>
      <p:sp>
        <p:nvSpPr>
          <p:cNvPr id="29712" name="Text Box 22"/>
          <p:cNvSpPr txBox="1">
            <a:spLocks noChangeArrowheads="1"/>
          </p:cNvSpPr>
          <p:nvPr/>
        </p:nvSpPr>
        <p:spPr bwMode="auto">
          <a:xfrm>
            <a:off x="3476626" y="4686301"/>
            <a:ext cx="6719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r>
              <a:rPr lang="en-GB" altLang="fr-FR" sz="1800" dirty="0">
                <a:latin typeface="Arial" panose="020B0604020202020204" pitchFamily="34" charset="0"/>
              </a:rPr>
              <a:t>Data</a:t>
            </a:r>
          </a:p>
        </p:txBody>
      </p:sp>
      <p:sp>
        <p:nvSpPr>
          <p:cNvPr id="2" name="Espace réservé du numéro de diapositive 1"/>
          <p:cNvSpPr>
            <a:spLocks noGrp="1"/>
          </p:cNvSpPr>
          <p:nvPr>
            <p:ph type="sldNum" sz="quarter" idx="12"/>
          </p:nvPr>
        </p:nvSpPr>
        <p:spPr/>
        <p:txBody>
          <a:bodyPr/>
          <a:lstStyle/>
          <a:p>
            <a:fld id="{F173B8D8-4E08-4553-9656-8569B72ECCB1}" type="slidenum">
              <a:rPr lang="fr-FR" smtClean="0"/>
              <a:t>11</a:t>
            </a:fld>
            <a:endParaRPr lang="fr-FR"/>
          </a:p>
        </p:txBody>
      </p:sp>
    </p:spTree>
    <p:extLst>
      <p:ext uri="{BB962C8B-B14F-4D97-AF65-F5344CB8AC3E}">
        <p14:creationId xmlns:p14="http://schemas.microsoft.com/office/powerpoint/2010/main" val="698608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fr-FR" altLang="fr-FR" sz="2625" dirty="0"/>
              <a:t>Que fait une machine de Turing ?</a:t>
            </a:r>
          </a:p>
        </p:txBody>
      </p:sp>
      <p:sp>
        <p:nvSpPr>
          <p:cNvPr id="30723" name="Rectangle 3"/>
          <p:cNvSpPr>
            <a:spLocks noGrp="1" noChangeArrowheads="1"/>
          </p:cNvSpPr>
          <p:nvPr>
            <p:ph idx="1"/>
          </p:nvPr>
        </p:nvSpPr>
        <p:spPr/>
        <p:txBody>
          <a:bodyPr/>
          <a:lstStyle/>
          <a:p>
            <a:pPr eaLnBrk="1" hangingPunct="1"/>
            <a:endParaRPr lang="en-GB" altLang="fr-FR" dirty="0"/>
          </a:p>
        </p:txBody>
      </p:sp>
      <p:sp>
        <p:nvSpPr>
          <p:cNvPr id="30724" name="Rectangle 4"/>
          <p:cNvSpPr>
            <a:spLocks noChangeArrowheads="1"/>
          </p:cNvSpPr>
          <p:nvPr/>
        </p:nvSpPr>
        <p:spPr bwMode="auto">
          <a:xfrm>
            <a:off x="2519364"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1800">
              <a:latin typeface="Arial" panose="020B0604020202020204" pitchFamily="34" charset="0"/>
            </a:endParaRPr>
          </a:p>
        </p:txBody>
      </p:sp>
      <p:sp>
        <p:nvSpPr>
          <p:cNvPr id="30725" name="Rectangle 5"/>
          <p:cNvSpPr>
            <a:spLocks noChangeArrowheads="1"/>
          </p:cNvSpPr>
          <p:nvPr/>
        </p:nvSpPr>
        <p:spPr bwMode="auto">
          <a:xfrm>
            <a:off x="2788445"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1800">
              <a:latin typeface="Arial" panose="020B0604020202020204" pitchFamily="34" charset="0"/>
            </a:endParaRPr>
          </a:p>
        </p:txBody>
      </p:sp>
      <p:sp>
        <p:nvSpPr>
          <p:cNvPr id="30726" name="Rectangle 6"/>
          <p:cNvSpPr>
            <a:spLocks noChangeArrowheads="1"/>
          </p:cNvSpPr>
          <p:nvPr/>
        </p:nvSpPr>
        <p:spPr bwMode="auto">
          <a:xfrm>
            <a:off x="3328989"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a:latin typeface="Arial" panose="020B0604020202020204" pitchFamily="34" charset="0"/>
              </a:rPr>
              <a:t>1</a:t>
            </a:r>
          </a:p>
        </p:txBody>
      </p:sp>
      <p:sp>
        <p:nvSpPr>
          <p:cNvPr id="30727" name="Rectangle 7"/>
          <p:cNvSpPr>
            <a:spLocks noChangeArrowheads="1"/>
          </p:cNvSpPr>
          <p:nvPr/>
        </p:nvSpPr>
        <p:spPr bwMode="auto">
          <a:xfrm>
            <a:off x="3058717"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1800">
              <a:latin typeface="Arial" panose="020B0604020202020204" pitchFamily="34" charset="0"/>
            </a:endParaRPr>
          </a:p>
        </p:txBody>
      </p:sp>
      <p:sp>
        <p:nvSpPr>
          <p:cNvPr id="30728" name="Rectangle 8"/>
          <p:cNvSpPr>
            <a:spLocks noChangeArrowheads="1"/>
          </p:cNvSpPr>
          <p:nvPr/>
        </p:nvSpPr>
        <p:spPr bwMode="auto">
          <a:xfrm>
            <a:off x="3599261"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a:latin typeface="Arial" panose="020B0604020202020204" pitchFamily="34" charset="0"/>
              </a:rPr>
              <a:t>0</a:t>
            </a:r>
          </a:p>
        </p:txBody>
      </p:sp>
      <p:sp>
        <p:nvSpPr>
          <p:cNvPr id="30729" name="Rectangle 9"/>
          <p:cNvSpPr>
            <a:spLocks noChangeArrowheads="1"/>
          </p:cNvSpPr>
          <p:nvPr/>
        </p:nvSpPr>
        <p:spPr bwMode="auto">
          <a:xfrm>
            <a:off x="3869533"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a:latin typeface="Arial" panose="020B0604020202020204" pitchFamily="34" charset="0"/>
              </a:rPr>
              <a:t>0</a:t>
            </a:r>
          </a:p>
        </p:txBody>
      </p:sp>
      <p:sp>
        <p:nvSpPr>
          <p:cNvPr id="30730" name="Rectangle 10"/>
          <p:cNvSpPr>
            <a:spLocks noChangeArrowheads="1"/>
          </p:cNvSpPr>
          <p:nvPr/>
        </p:nvSpPr>
        <p:spPr bwMode="auto">
          <a:xfrm>
            <a:off x="4138614"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1800">
              <a:latin typeface="Arial" panose="020B0604020202020204" pitchFamily="34" charset="0"/>
            </a:endParaRPr>
          </a:p>
        </p:txBody>
      </p:sp>
      <p:sp>
        <p:nvSpPr>
          <p:cNvPr id="30731" name="Rectangle 11"/>
          <p:cNvSpPr>
            <a:spLocks noChangeArrowheads="1"/>
          </p:cNvSpPr>
          <p:nvPr/>
        </p:nvSpPr>
        <p:spPr bwMode="auto">
          <a:xfrm>
            <a:off x="4408886"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1800">
              <a:latin typeface="Arial" panose="020B0604020202020204" pitchFamily="34" charset="0"/>
            </a:endParaRPr>
          </a:p>
        </p:txBody>
      </p:sp>
      <p:sp>
        <p:nvSpPr>
          <p:cNvPr id="30732" name="Rectangle 12"/>
          <p:cNvSpPr>
            <a:spLocks noChangeArrowheads="1"/>
          </p:cNvSpPr>
          <p:nvPr/>
        </p:nvSpPr>
        <p:spPr bwMode="auto">
          <a:xfrm>
            <a:off x="4679158"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1800">
              <a:latin typeface="Arial" panose="020B0604020202020204" pitchFamily="34" charset="0"/>
            </a:endParaRPr>
          </a:p>
        </p:txBody>
      </p:sp>
      <p:sp>
        <p:nvSpPr>
          <p:cNvPr id="30733" name="Freeform 13"/>
          <p:cNvSpPr>
            <a:spLocks/>
          </p:cNvSpPr>
          <p:nvPr/>
        </p:nvSpPr>
        <p:spPr bwMode="auto">
          <a:xfrm>
            <a:off x="4949429" y="4400551"/>
            <a:ext cx="485775" cy="270272"/>
          </a:xfrm>
          <a:custGeom>
            <a:avLst/>
            <a:gdLst>
              <a:gd name="T0" fmla="*/ 0 w 408"/>
              <a:gd name="T1" fmla="*/ 0 h 227"/>
              <a:gd name="T2" fmla="*/ 2147483647 w 408"/>
              <a:gd name="T3" fmla="*/ 0 h 227"/>
              <a:gd name="T4" fmla="*/ 2147483647 w 408"/>
              <a:gd name="T5" fmla="*/ 2147483647 h 227"/>
              <a:gd name="T6" fmla="*/ 2147483647 w 408"/>
              <a:gd name="T7" fmla="*/ 2147483647 h 227"/>
              <a:gd name="T8" fmla="*/ 2147483647 w 408"/>
              <a:gd name="T9" fmla="*/ 2147483647 h 227"/>
              <a:gd name="T10" fmla="*/ 2147483647 w 408"/>
              <a:gd name="T11" fmla="*/ 2147483647 h 227"/>
              <a:gd name="T12" fmla="*/ 2147483647 w 408"/>
              <a:gd name="T13" fmla="*/ 2147483647 h 227"/>
              <a:gd name="T14" fmla="*/ 2147483647 w 408"/>
              <a:gd name="T15" fmla="*/ 2147483647 h 227"/>
              <a:gd name="T16" fmla="*/ 0 w 408"/>
              <a:gd name="T17" fmla="*/ 2147483647 h 227"/>
              <a:gd name="T18" fmla="*/ 0 w 408"/>
              <a:gd name="T19" fmla="*/ 0 h 2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8" h="227">
                <a:moveTo>
                  <a:pt x="0" y="0"/>
                </a:moveTo>
                <a:lnTo>
                  <a:pt x="272" y="0"/>
                </a:lnTo>
                <a:lnTo>
                  <a:pt x="181" y="45"/>
                </a:lnTo>
                <a:lnTo>
                  <a:pt x="317" y="45"/>
                </a:lnTo>
                <a:lnTo>
                  <a:pt x="227" y="91"/>
                </a:lnTo>
                <a:lnTo>
                  <a:pt x="363" y="136"/>
                </a:lnTo>
                <a:lnTo>
                  <a:pt x="227" y="181"/>
                </a:lnTo>
                <a:lnTo>
                  <a:pt x="408" y="227"/>
                </a:lnTo>
                <a:lnTo>
                  <a:pt x="0" y="227"/>
                </a:lnTo>
                <a:lnTo>
                  <a:pt x="0" y="0"/>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0734" name="Freeform 14"/>
          <p:cNvSpPr>
            <a:spLocks/>
          </p:cNvSpPr>
          <p:nvPr/>
        </p:nvSpPr>
        <p:spPr bwMode="auto">
          <a:xfrm>
            <a:off x="2195513" y="4400551"/>
            <a:ext cx="323850" cy="270272"/>
          </a:xfrm>
          <a:custGeom>
            <a:avLst/>
            <a:gdLst>
              <a:gd name="T0" fmla="*/ 2147483647 w 272"/>
              <a:gd name="T1" fmla="*/ 0 h 227"/>
              <a:gd name="T2" fmla="*/ 0 w 272"/>
              <a:gd name="T3" fmla="*/ 0 h 227"/>
              <a:gd name="T4" fmla="*/ 2147483647 w 272"/>
              <a:gd name="T5" fmla="*/ 2147483647 h 227"/>
              <a:gd name="T6" fmla="*/ 2147483647 w 272"/>
              <a:gd name="T7" fmla="*/ 2147483647 h 227"/>
              <a:gd name="T8" fmla="*/ 2147483647 w 272"/>
              <a:gd name="T9" fmla="*/ 2147483647 h 227"/>
              <a:gd name="T10" fmla="*/ 0 w 272"/>
              <a:gd name="T11" fmla="*/ 2147483647 h 227"/>
              <a:gd name="T12" fmla="*/ 2147483647 w 272"/>
              <a:gd name="T13" fmla="*/ 2147483647 h 227"/>
              <a:gd name="T14" fmla="*/ 0 w 272"/>
              <a:gd name="T15" fmla="*/ 2147483647 h 227"/>
              <a:gd name="T16" fmla="*/ 2147483647 w 272"/>
              <a:gd name="T17" fmla="*/ 2147483647 h 227"/>
              <a:gd name="T18" fmla="*/ 2147483647 w 272"/>
              <a:gd name="T19" fmla="*/ 0 h 2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2" h="227">
                <a:moveTo>
                  <a:pt x="272" y="0"/>
                </a:moveTo>
                <a:lnTo>
                  <a:pt x="0" y="0"/>
                </a:lnTo>
                <a:lnTo>
                  <a:pt x="90" y="45"/>
                </a:lnTo>
                <a:lnTo>
                  <a:pt x="45" y="91"/>
                </a:lnTo>
                <a:lnTo>
                  <a:pt x="136" y="91"/>
                </a:lnTo>
                <a:lnTo>
                  <a:pt x="0" y="136"/>
                </a:lnTo>
                <a:lnTo>
                  <a:pt x="90" y="181"/>
                </a:lnTo>
                <a:lnTo>
                  <a:pt x="0" y="227"/>
                </a:lnTo>
                <a:lnTo>
                  <a:pt x="272" y="227"/>
                </a:lnTo>
                <a:lnTo>
                  <a:pt x="272" y="0"/>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0735" name="AutoShape 15"/>
          <p:cNvSpPr>
            <a:spLocks noChangeArrowheads="1"/>
          </p:cNvSpPr>
          <p:nvPr/>
        </p:nvSpPr>
        <p:spPr bwMode="auto">
          <a:xfrm>
            <a:off x="3168255" y="2653259"/>
            <a:ext cx="1188244" cy="1029345"/>
          </a:xfrm>
          <a:prstGeom prst="foldedCorner">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dirty="0">
                <a:latin typeface="Arial" panose="020B0604020202020204" pitchFamily="34" charset="0"/>
              </a:rPr>
              <a:t>0</a:t>
            </a:r>
            <a:r>
              <a:rPr lang="fr-FR" altLang="fr-FR" sz="1800" dirty="0">
                <a:latin typeface="Arial" panose="020B0604020202020204" pitchFamily="34" charset="0"/>
                <a:sym typeface="Wingdings" panose="05000000000000000000" pitchFamily="2" charset="2"/>
              </a:rPr>
              <a:t>1, L</a:t>
            </a:r>
          </a:p>
          <a:p>
            <a:pPr algn="ctr" eaLnBrk="1" hangingPunct="1">
              <a:spcBef>
                <a:spcPct val="0"/>
              </a:spcBef>
              <a:buClrTx/>
              <a:buSzTx/>
              <a:buFontTx/>
              <a:buNone/>
            </a:pPr>
            <a:r>
              <a:rPr lang="fr-FR" altLang="fr-FR" sz="1800" dirty="0">
                <a:latin typeface="Arial" panose="020B0604020202020204" pitchFamily="34" charset="0"/>
                <a:sym typeface="Wingdings" panose="05000000000000000000" pitchFamily="2" charset="2"/>
              </a:rPr>
              <a:t>11, R</a:t>
            </a:r>
          </a:p>
          <a:p>
            <a:pPr algn="ctr" eaLnBrk="1" hangingPunct="1">
              <a:spcBef>
                <a:spcPct val="0"/>
              </a:spcBef>
              <a:buClrTx/>
              <a:buSzTx/>
              <a:buFontTx/>
              <a:buNone/>
            </a:pPr>
            <a:r>
              <a:rPr lang="fr-FR" altLang="fr-FR" sz="1800" dirty="0">
                <a:latin typeface="Arial" panose="020B0604020202020204" pitchFamily="34" charset="0"/>
                <a:sym typeface="Wingdings" panose="05000000000000000000" pitchFamily="2" charset="2"/>
              </a:rPr>
              <a:t>00, H</a:t>
            </a:r>
            <a:endParaRPr lang="fr-FR" altLang="fr-FR" sz="1800" dirty="0">
              <a:latin typeface="Arial" panose="020B0604020202020204" pitchFamily="34" charset="0"/>
            </a:endParaRPr>
          </a:p>
        </p:txBody>
      </p:sp>
      <p:sp>
        <p:nvSpPr>
          <p:cNvPr id="30736" name="Text Box 16"/>
          <p:cNvSpPr txBox="1">
            <a:spLocks noChangeArrowheads="1"/>
          </p:cNvSpPr>
          <p:nvPr/>
        </p:nvSpPr>
        <p:spPr bwMode="auto">
          <a:xfrm>
            <a:off x="3476626" y="4686301"/>
            <a:ext cx="6719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r>
              <a:rPr lang="en-GB" altLang="fr-FR" sz="1800" dirty="0">
                <a:latin typeface="Arial" panose="020B0604020202020204" pitchFamily="34" charset="0"/>
              </a:rPr>
              <a:t>Data</a:t>
            </a:r>
          </a:p>
        </p:txBody>
      </p:sp>
      <p:sp>
        <p:nvSpPr>
          <p:cNvPr id="2" name="Espace réservé du numéro de diapositive 1"/>
          <p:cNvSpPr>
            <a:spLocks noGrp="1"/>
          </p:cNvSpPr>
          <p:nvPr>
            <p:ph type="sldNum" sz="quarter" idx="12"/>
          </p:nvPr>
        </p:nvSpPr>
        <p:spPr/>
        <p:txBody>
          <a:bodyPr/>
          <a:lstStyle/>
          <a:p>
            <a:fld id="{F173B8D8-4E08-4553-9656-8569B72ECCB1}" type="slidenum">
              <a:rPr lang="fr-FR" smtClean="0"/>
              <a:t>12</a:t>
            </a:fld>
            <a:endParaRPr lang="fr-FR"/>
          </a:p>
        </p:txBody>
      </p:sp>
      <p:sp>
        <p:nvSpPr>
          <p:cNvPr id="3" name="ZoneTexte 2"/>
          <p:cNvSpPr txBox="1"/>
          <p:nvPr/>
        </p:nvSpPr>
        <p:spPr>
          <a:xfrm>
            <a:off x="6865495" y="1978702"/>
            <a:ext cx="1148391" cy="1200329"/>
          </a:xfrm>
          <a:prstGeom prst="rect">
            <a:avLst/>
          </a:prstGeom>
          <a:noFill/>
        </p:spPr>
        <p:txBody>
          <a:bodyPr wrap="none" rtlCol="0">
            <a:spAutoFit/>
          </a:bodyPr>
          <a:lstStyle/>
          <a:p>
            <a:r>
              <a:rPr lang="fr-FR" sz="2400" dirty="0"/>
              <a:t>L= </a:t>
            </a:r>
            <a:r>
              <a:rPr lang="fr-FR" sz="2400" dirty="0" err="1"/>
              <a:t>Left</a:t>
            </a:r>
            <a:endParaRPr lang="fr-FR" sz="2400" dirty="0"/>
          </a:p>
          <a:p>
            <a:r>
              <a:rPr lang="fr-FR" sz="2400" dirty="0"/>
              <a:t>R=Right</a:t>
            </a:r>
          </a:p>
          <a:p>
            <a:r>
              <a:rPr lang="fr-FR" sz="2400" dirty="0"/>
              <a:t>H=</a:t>
            </a:r>
            <a:r>
              <a:rPr lang="fr-FR" sz="2400" dirty="0" err="1"/>
              <a:t>Halt</a:t>
            </a:r>
            <a:endParaRPr lang="fr-FR" sz="2400" dirty="0"/>
          </a:p>
        </p:txBody>
      </p:sp>
    </p:spTree>
    <p:extLst>
      <p:ext uri="{BB962C8B-B14F-4D97-AF65-F5344CB8AC3E}">
        <p14:creationId xmlns:p14="http://schemas.microsoft.com/office/powerpoint/2010/main" val="3770896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GB" altLang="fr-FR" sz="2625" dirty="0"/>
              <a:t>Que fait </a:t>
            </a:r>
            <a:r>
              <a:rPr lang="en-GB" altLang="fr-FR" sz="2625" dirty="0" err="1"/>
              <a:t>une</a:t>
            </a:r>
            <a:r>
              <a:rPr lang="en-GB" altLang="fr-FR" sz="2625" dirty="0"/>
              <a:t> machine de Turing ?</a:t>
            </a:r>
            <a:endParaRPr lang="en-GB" altLang="fr-FR" sz="2625" noProof="0" dirty="0"/>
          </a:p>
        </p:txBody>
      </p:sp>
      <p:sp>
        <p:nvSpPr>
          <p:cNvPr id="31747" name="Rectangle 3"/>
          <p:cNvSpPr>
            <a:spLocks noGrp="1" noChangeArrowheads="1"/>
          </p:cNvSpPr>
          <p:nvPr>
            <p:ph idx="1"/>
          </p:nvPr>
        </p:nvSpPr>
        <p:spPr/>
        <p:txBody>
          <a:bodyPr/>
          <a:lstStyle/>
          <a:p>
            <a:pPr eaLnBrk="1" hangingPunct="1"/>
            <a:endParaRPr lang="en-GB" altLang="fr-FR" dirty="0"/>
          </a:p>
        </p:txBody>
      </p:sp>
      <p:sp>
        <p:nvSpPr>
          <p:cNvPr id="31748" name="Rectangle 4"/>
          <p:cNvSpPr>
            <a:spLocks noChangeArrowheads="1"/>
          </p:cNvSpPr>
          <p:nvPr/>
        </p:nvSpPr>
        <p:spPr bwMode="auto">
          <a:xfrm>
            <a:off x="2519365" y="4389220"/>
            <a:ext cx="260174" cy="28160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2000">
              <a:latin typeface="Arial" panose="020B0604020202020204" pitchFamily="34" charset="0"/>
            </a:endParaRPr>
          </a:p>
        </p:txBody>
      </p:sp>
      <p:sp>
        <p:nvSpPr>
          <p:cNvPr id="31749" name="Rectangle 5"/>
          <p:cNvSpPr>
            <a:spLocks noChangeArrowheads="1"/>
          </p:cNvSpPr>
          <p:nvPr/>
        </p:nvSpPr>
        <p:spPr bwMode="auto">
          <a:xfrm>
            <a:off x="2788446" y="4389220"/>
            <a:ext cx="260174" cy="28160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2000">
              <a:latin typeface="Arial" panose="020B0604020202020204" pitchFamily="34" charset="0"/>
            </a:endParaRPr>
          </a:p>
        </p:txBody>
      </p:sp>
      <p:sp>
        <p:nvSpPr>
          <p:cNvPr id="31750" name="Rectangle 6"/>
          <p:cNvSpPr>
            <a:spLocks noChangeArrowheads="1"/>
          </p:cNvSpPr>
          <p:nvPr/>
        </p:nvSpPr>
        <p:spPr bwMode="auto">
          <a:xfrm>
            <a:off x="3328990" y="4389220"/>
            <a:ext cx="260174" cy="28160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2000">
                <a:latin typeface="Arial" panose="020B0604020202020204" pitchFamily="34" charset="0"/>
              </a:rPr>
              <a:t>1</a:t>
            </a:r>
          </a:p>
        </p:txBody>
      </p:sp>
      <p:sp>
        <p:nvSpPr>
          <p:cNvPr id="31751" name="Rectangle 7"/>
          <p:cNvSpPr>
            <a:spLocks noChangeArrowheads="1"/>
          </p:cNvSpPr>
          <p:nvPr/>
        </p:nvSpPr>
        <p:spPr bwMode="auto">
          <a:xfrm>
            <a:off x="3058718" y="4389220"/>
            <a:ext cx="260174" cy="28160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2000">
              <a:latin typeface="Arial" panose="020B0604020202020204" pitchFamily="34" charset="0"/>
            </a:endParaRPr>
          </a:p>
        </p:txBody>
      </p:sp>
      <p:sp>
        <p:nvSpPr>
          <p:cNvPr id="31752" name="Rectangle 8"/>
          <p:cNvSpPr>
            <a:spLocks noChangeArrowheads="1"/>
          </p:cNvSpPr>
          <p:nvPr/>
        </p:nvSpPr>
        <p:spPr bwMode="auto">
          <a:xfrm>
            <a:off x="3599262" y="4389220"/>
            <a:ext cx="260174" cy="28160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2000">
                <a:latin typeface="Arial" panose="020B0604020202020204" pitchFamily="34" charset="0"/>
              </a:rPr>
              <a:t>0</a:t>
            </a:r>
          </a:p>
        </p:txBody>
      </p:sp>
      <p:sp>
        <p:nvSpPr>
          <p:cNvPr id="31753" name="Rectangle 9"/>
          <p:cNvSpPr>
            <a:spLocks noChangeArrowheads="1"/>
          </p:cNvSpPr>
          <p:nvPr/>
        </p:nvSpPr>
        <p:spPr bwMode="auto">
          <a:xfrm>
            <a:off x="3869534" y="4389220"/>
            <a:ext cx="260174" cy="28160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2000">
                <a:latin typeface="Arial" panose="020B0604020202020204" pitchFamily="34" charset="0"/>
              </a:rPr>
              <a:t>0</a:t>
            </a:r>
          </a:p>
        </p:txBody>
      </p:sp>
      <p:sp>
        <p:nvSpPr>
          <p:cNvPr id="31754" name="Rectangle 10"/>
          <p:cNvSpPr>
            <a:spLocks noChangeArrowheads="1"/>
          </p:cNvSpPr>
          <p:nvPr/>
        </p:nvSpPr>
        <p:spPr bwMode="auto">
          <a:xfrm>
            <a:off x="4138615" y="4389220"/>
            <a:ext cx="260174" cy="28160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2000">
              <a:latin typeface="Arial" panose="020B0604020202020204" pitchFamily="34" charset="0"/>
            </a:endParaRPr>
          </a:p>
        </p:txBody>
      </p:sp>
      <p:sp>
        <p:nvSpPr>
          <p:cNvPr id="31755" name="Rectangle 11"/>
          <p:cNvSpPr>
            <a:spLocks noChangeArrowheads="1"/>
          </p:cNvSpPr>
          <p:nvPr/>
        </p:nvSpPr>
        <p:spPr bwMode="auto">
          <a:xfrm>
            <a:off x="4408887" y="4389220"/>
            <a:ext cx="260174" cy="28160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2000">
              <a:latin typeface="Arial" panose="020B0604020202020204" pitchFamily="34" charset="0"/>
            </a:endParaRPr>
          </a:p>
        </p:txBody>
      </p:sp>
      <p:sp>
        <p:nvSpPr>
          <p:cNvPr id="31756" name="Rectangle 12"/>
          <p:cNvSpPr>
            <a:spLocks noChangeArrowheads="1"/>
          </p:cNvSpPr>
          <p:nvPr/>
        </p:nvSpPr>
        <p:spPr bwMode="auto">
          <a:xfrm>
            <a:off x="4679159" y="4389220"/>
            <a:ext cx="260174" cy="28160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2000">
              <a:latin typeface="Arial" panose="020B0604020202020204" pitchFamily="34" charset="0"/>
            </a:endParaRPr>
          </a:p>
        </p:txBody>
      </p:sp>
      <p:sp>
        <p:nvSpPr>
          <p:cNvPr id="31757" name="Freeform 13"/>
          <p:cNvSpPr>
            <a:spLocks/>
          </p:cNvSpPr>
          <p:nvPr/>
        </p:nvSpPr>
        <p:spPr bwMode="auto">
          <a:xfrm>
            <a:off x="4949429" y="4389220"/>
            <a:ext cx="469695" cy="281603"/>
          </a:xfrm>
          <a:custGeom>
            <a:avLst/>
            <a:gdLst>
              <a:gd name="T0" fmla="*/ 0 w 408"/>
              <a:gd name="T1" fmla="*/ 0 h 227"/>
              <a:gd name="T2" fmla="*/ 2147483647 w 408"/>
              <a:gd name="T3" fmla="*/ 0 h 227"/>
              <a:gd name="T4" fmla="*/ 2147483647 w 408"/>
              <a:gd name="T5" fmla="*/ 2147483647 h 227"/>
              <a:gd name="T6" fmla="*/ 2147483647 w 408"/>
              <a:gd name="T7" fmla="*/ 2147483647 h 227"/>
              <a:gd name="T8" fmla="*/ 2147483647 w 408"/>
              <a:gd name="T9" fmla="*/ 2147483647 h 227"/>
              <a:gd name="T10" fmla="*/ 2147483647 w 408"/>
              <a:gd name="T11" fmla="*/ 2147483647 h 227"/>
              <a:gd name="T12" fmla="*/ 2147483647 w 408"/>
              <a:gd name="T13" fmla="*/ 2147483647 h 227"/>
              <a:gd name="T14" fmla="*/ 2147483647 w 408"/>
              <a:gd name="T15" fmla="*/ 2147483647 h 227"/>
              <a:gd name="T16" fmla="*/ 0 w 408"/>
              <a:gd name="T17" fmla="*/ 2147483647 h 227"/>
              <a:gd name="T18" fmla="*/ 0 w 408"/>
              <a:gd name="T19" fmla="*/ 0 h 2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8" h="227">
                <a:moveTo>
                  <a:pt x="0" y="0"/>
                </a:moveTo>
                <a:lnTo>
                  <a:pt x="272" y="0"/>
                </a:lnTo>
                <a:lnTo>
                  <a:pt x="181" y="45"/>
                </a:lnTo>
                <a:lnTo>
                  <a:pt x="317" y="45"/>
                </a:lnTo>
                <a:lnTo>
                  <a:pt x="227" y="91"/>
                </a:lnTo>
                <a:lnTo>
                  <a:pt x="363" y="136"/>
                </a:lnTo>
                <a:lnTo>
                  <a:pt x="227" y="181"/>
                </a:lnTo>
                <a:lnTo>
                  <a:pt x="408" y="227"/>
                </a:lnTo>
                <a:lnTo>
                  <a:pt x="0" y="227"/>
                </a:lnTo>
                <a:lnTo>
                  <a:pt x="0" y="0"/>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a:p>
        </p:txBody>
      </p:sp>
      <p:sp>
        <p:nvSpPr>
          <p:cNvPr id="31758" name="Freeform 14"/>
          <p:cNvSpPr>
            <a:spLocks/>
          </p:cNvSpPr>
          <p:nvPr/>
        </p:nvSpPr>
        <p:spPr bwMode="auto">
          <a:xfrm>
            <a:off x="2195513" y="4389220"/>
            <a:ext cx="313130" cy="281603"/>
          </a:xfrm>
          <a:custGeom>
            <a:avLst/>
            <a:gdLst>
              <a:gd name="T0" fmla="*/ 2147483647 w 272"/>
              <a:gd name="T1" fmla="*/ 0 h 227"/>
              <a:gd name="T2" fmla="*/ 0 w 272"/>
              <a:gd name="T3" fmla="*/ 0 h 227"/>
              <a:gd name="T4" fmla="*/ 2147483647 w 272"/>
              <a:gd name="T5" fmla="*/ 2147483647 h 227"/>
              <a:gd name="T6" fmla="*/ 2147483647 w 272"/>
              <a:gd name="T7" fmla="*/ 2147483647 h 227"/>
              <a:gd name="T8" fmla="*/ 2147483647 w 272"/>
              <a:gd name="T9" fmla="*/ 2147483647 h 227"/>
              <a:gd name="T10" fmla="*/ 0 w 272"/>
              <a:gd name="T11" fmla="*/ 2147483647 h 227"/>
              <a:gd name="T12" fmla="*/ 2147483647 w 272"/>
              <a:gd name="T13" fmla="*/ 2147483647 h 227"/>
              <a:gd name="T14" fmla="*/ 0 w 272"/>
              <a:gd name="T15" fmla="*/ 2147483647 h 227"/>
              <a:gd name="T16" fmla="*/ 2147483647 w 272"/>
              <a:gd name="T17" fmla="*/ 2147483647 h 227"/>
              <a:gd name="T18" fmla="*/ 2147483647 w 272"/>
              <a:gd name="T19" fmla="*/ 0 h 2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2" h="227">
                <a:moveTo>
                  <a:pt x="272" y="0"/>
                </a:moveTo>
                <a:lnTo>
                  <a:pt x="0" y="0"/>
                </a:lnTo>
                <a:lnTo>
                  <a:pt x="90" y="45"/>
                </a:lnTo>
                <a:lnTo>
                  <a:pt x="45" y="91"/>
                </a:lnTo>
                <a:lnTo>
                  <a:pt x="136" y="91"/>
                </a:lnTo>
                <a:lnTo>
                  <a:pt x="0" y="136"/>
                </a:lnTo>
                <a:lnTo>
                  <a:pt x="90" y="181"/>
                </a:lnTo>
                <a:lnTo>
                  <a:pt x="0" y="227"/>
                </a:lnTo>
                <a:lnTo>
                  <a:pt x="272" y="227"/>
                </a:lnTo>
                <a:lnTo>
                  <a:pt x="272" y="0"/>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a:p>
        </p:txBody>
      </p:sp>
      <p:sp>
        <p:nvSpPr>
          <p:cNvPr id="31759" name="AutoShape 15"/>
          <p:cNvSpPr>
            <a:spLocks noChangeArrowheads="1"/>
          </p:cNvSpPr>
          <p:nvPr/>
        </p:nvSpPr>
        <p:spPr bwMode="auto">
          <a:xfrm>
            <a:off x="3168255" y="2653259"/>
            <a:ext cx="1510904" cy="1029345"/>
          </a:xfrm>
          <a:prstGeom prst="foldedCorner">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2000" dirty="0">
                <a:latin typeface="Arial" panose="020B0604020202020204" pitchFamily="34" charset="0"/>
              </a:rPr>
              <a:t>0</a:t>
            </a:r>
            <a:r>
              <a:rPr lang="fr-FR" altLang="fr-FR" sz="2000" dirty="0">
                <a:latin typeface="Arial" panose="020B0604020202020204" pitchFamily="34" charset="0"/>
                <a:sym typeface="Wingdings" panose="05000000000000000000" pitchFamily="2" charset="2"/>
              </a:rPr>
              <a:t>101</a:t>
            </a:r>
          </a:p>
          <a:p>
            <a:pPr algn="ctr" eaLnBrk="1" hangingPunct="1">
              <a:spcBef>
                <a:spcPct val="0"/>
              </a:spcBef>
              <a:buClrTx/>
              <a:buSzTx/>
              <a:buFontTx/>
              <a:buNone/>
            </a:pPr>
            <a:r>
              <a:rPr lang="fr-FR" altLang="fr-FR" sz="2000" dirty="0">
                <a:latin typeface="Arial" panose="020B0604020202020204" pitchFamily="34" charset="0"/>
                <a:sym typeface="Wingdings" panose="05000000000000000000" pitchFamily="2" charset="2"/>
              </a:rPr>
              <a:t>1100</a:t>
            </a:r>
          </a:p>
          <a:p>
            <a:pPr algn="ctr" eaLnBrk="1" hangingPunct="1">
              <a:spcBef>
                <a:spcPct val="0"/>
              </a:spcBef>
              <a:buClrTx/>
              <a:buSzTx/>
              <a:buFontTx/>
              <a:buNone/>
            </a:pPr>
            <a:r>
              <a:rPr lang="fr-FR" altLang="fr-FR" sz="2000" dirty="0">
                <a:latin typeface="Arial" panose="020B0604020202020204" pitchFamily="34" charset="0"/>
                <a:sym typeface="Wingdings" panose="05000000000000000000" pitchFamily="2" charset="2"/>
              </a:rPr>
              <a:t>001</a:t>
            </a:r>
            <a:endParaRPr lang="fr-FR" altLang="fr-FR" sz="2000" dirty="0">
              <a:latin typeface="Arial" panose="020B0604020202020204" pitchFamily="34" charset="0"/>
            </a:endParaRPr>
          </a:p>
        </p:txBody>
      </p:sp>
      <p:sp>
        <p:nvSpPr>
          <p:cNvPr id="31760" name="Text Box 16"/>
          <p:cNvSpPr txBox="1">
            <a:spLocks noChangeArrowheads="1"/>
          </p:cNvSpPr>
          <p:nvPr/>
        </p:nvSpPr>
        <p:spPr bwMode="auto">
          <a:xfrm>
            <a:off x="3476626" y="4669526"/>
            <a:ext cx="106539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r>
              <a:rPr lang="en-GB" altLang="fr-FR" sz="2000" dirty="0">
                <a:latin typeface="Arial" panose="020B0604020202020204" pitchFamily="34" charset="0"/>
              </a:rPr>
              <a:t>Data</a:t>
            </a:r>
          </a:p>
        </p:txBody>
      </p:sp>
      <p:sp>
        <p:nvSpPr>
          <p:cNvPr id="2" name="Espace réservé du numéro de diapositive 1"/>
          <p:cNvSpPr>
            <a:spLocks noGrp="1"/>
          </p:cNvSpPr>
          <p:nvPr>
            <p:ph type="sldNum" sz="quarter" idx="12"/>
          </p:nvPr>
        </p:nvSpPr>
        <p:spPr/>
        <p:txBody>
          <a:bodyPr/>
          <a:lstStyle/>
          <a:p>
            <a:fld id="{F173B8D8-4E08-4553-9656-8569B72ECCB1}" type="slidenum">
              <a:rPr lang="fr-FR" smtClean="0"/>
              <a:t>13</a:t>
            </a:fld>
            <a:endParaRPr lang="fr-FR"/>
          </a:p>
        </p:txBody>
      </p:sp>
    </p:spTree>
    <p:extLst>
      <p:ext uri="{BB962C8B-B14F-4D97-AF65-F5344CB8AC3E}">
        <p14:creationId xmlns:p14="http://schemas.microsoft.com/office/powerpoint/2010/main" val="2233886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GB" altLang="fr-FR" sz="2625" dirty="0"/>
              <a:t>Que fait </a:t>
            </a:r>
            <a:r>
              <a:rPr lang="en-GB" altLang="fr-FR" sz="2625" dirty="0" err="1"/>
              <a:t>une</a:t>
            </a:r>
            <a:r>
              <a:rPr lang="en-GB" altLang="fr-FR" sz="2625" dirty="0"/>
              <a:t> machine de Turing ?</a:t>
            </a:r>
            <a:endParaRPr lang="en-GB" altLang="fr-FR" sz="2625" noProof="0" dirty="0"/>
          </a:p>
        </p:txBody>
      </p:sp>
      <p:sp>
        <p:nvSpPr>
          <p:cNvPr id="32771" name="Rectangle 3"/>
          <p:cNvSpPr>
            <a:spLocks noGrp="1" noChangeArrowheads="1"/>
          </p:cNvSpPr>
          <p:nvPr>
            <p:ph idx="1"/>
          </p:nvPr>
        </p:nvSpPr>
        <p:spPr>
          <a:xfrm>
            <a:off x="1385888" y="1863328"/>
            <a:ext cx="6172200" cy="3394472"/>
          </a:xfrm>
        </p:spPr>
        <p:txBody>
          <a:bodyPr/>
          <a:lstStyle/>
          <a:p>
            <a:pPr eaLnBrk="1" hangingPunct="1"/>
            <a:endParaRPr lang="fr-FR" altLang="fr-FR" dirty="0"/>
          </a:p>
        </p:txBody>
      </p:sp>
      <p:sp>
        <p:nvSpPr>
          <p:cNvPr id="32772" name="Rectangle 4"/>
          <p:cNvSpPr>
            <a:spLocks noChangeArrowheads="1"/>
          </p:cNvSpPr>
          <p:nvPr/>
        </p:nvSpPr>
        <p:spPr bwMode="auto">
          <a:xfrm>
            <a:off x="1656161"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1800">
              <a:latin typeface="Arial" panose="020B0604020202020204" pitchFamily="34" charset="0"/>
            </a:endParaRPr>
          </a:p>
        </p:txBody>
      </p:sp>
      <p:sp>
        <p:nvSpPr>
          <p:cNvPr id="32773" name="Rectangle 5"/>
          <p:cNvSpPr>
            <a:spLocks noChangeArrowheads="1"/>
          </p:cNvSpPr>
          <p:nvPr/>
        </p:nvSpPr>
        <p:spPr bwMode="auto">
          <a:xfrm>
            <a:off x="1925242"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1800">
              <a:latin typeface="Arial" panose="020B0604020202020204" pitchFamily="34" charset="0"/>
            </a:endParaRPr>
          </a:p>
        </p:txBody>
      </p:sp>
      <p:sp>
        <p:nvSpPr>
          <p:cNvPr id="32774" name="Rectangle 6"/>
          <p:cNvSpPr>
            <a:spLocks noChangeArrowheads="1"/>
          </p:cNvSpPr>
          <p:nvPr/>
        </p:nvSpPr>
        <p:spPr bwMode="auto">
          <a:xfrm>
            <a:off x="2465786"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a:latin typeface="Arial" panose="020B0604020202020204" pitchFamily="34" charset="0"/>
              </a:rPr>
              <a:t>1</a:t>
            </a:r>
          </a:p>
        </p:txBody>
      </p:sp>
      <p:sp>
        <p:nvSpPr>
          <p:cNvPr id="32775" name="Rectangle 7"/>
          <p:cNvSpPr>
            <a:spLocks noChangeArrowheads="1"/>
          </p:cNvSpPr>
          <p:nvPr/>
        </p:nvSpPr>
        <p:spPr bwMode="auto">
          <a:xfrm>
            <a:off x="2195514"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1800">
              <a:latin typeface="Arial" panose="020B0604020202020204" pitchFamily="34" charset="0"/>
            </a:endParaRPr>
          </a:p>
        </p:txBody>
      </p:sp>
      <p:sp>
        <p:nvSpPr>
          <p:cNvPr id="32776" name="Rectangle 8"/>
          <p:cNvSpPr>
            <a:spLocks noChangeArrowheads="1"/>
          </p:cNvSpPr>
          <p:nvPr/>
        </p:nvSpPr>
        <p:spPr bwMode="auto">
          <a:xfrm>
            <a:off x="2736058"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a:latin typeface="Arial" panose="020B0604020202020204" pitchFamily="34" charset="0"/>
              </a:rPr>
              <a:t>0</a:t>
            </a:r>
          </a:p>
        </p:txBody>
      </p:sp>
      <p:sp>
        <p:nvSpPr>
          <p:cNvPr id="32777" name="Rectangle 9"/>
          <p:cNvSpPr>
            <a:spLocks noChangeArrowheads="1"/>
          </p:cNvSpPr>
          <p:nvPr/>
        </p:nvSpPr>
        <p:spPr bwMode="auto">
          <a:xfrm>
            <a:off x="3006330"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a:latin typeface="Arial" panose="020B0604020202020204" pitchFamily="34" charset="0"/>
              </a:rPr>
              <a:t>0</a:t>
            </a:r>
          </a:p>
        </p:txBody>
      </p:sp>
      <p:sp>
        <p:nvSpPr>
          <p:cNvPr id="32778" name="Rectangle 10"/>
          <p:cNvSpPr>
            <a:spLocks noChangeArrowheads="1"/>
          </p:cNvSpPr>
          <p:nvPr/>
        </p:nvSpPr>
        <p:spPr bwMode="auto">
          <a:xfrm>
            <a:off x="3275411"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dirty="0">
                <a:solidFill>
                  <a:srgbClr val="FF0000"/>
                </a:solidFill>
                <a:latin typeface="Arial" panose="020B0604020202020204" pitchFamily="34" charset="0"/>
              </a:rPr>
              <a:t>0</a:t>
            </a:r>
          </a:p>
        </p:txBody>
      </p:sp>
      <p:sp>
        <p:nvSpPr>
          <p:cNvPr id="32779" name="Rectangle 11"/>
          <p:cNvSpPr>
            <a:spLocks noChangeArrowheads="1"/>
          </p:cNvSpPr>
          <p:nvPr/>
        </p:nvSpPr>
        <p:spPr bwMode="auto">
          <a:xfrm>
            <a:off x="3545683"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dirty="0">
                <a:solidFill>
                  <a:srgbClr val="FF0000"/>
                </a:solidFill>
                <a:latin typeface="Arial" panose="020B0604020202020204" pitchFamily="34" charset="0"/>
              </a:rPr>
              <a:t>1</a:t>
            </a:r>
          </a:p>
        </p:txBody>
      </p:sp>
      <p:sp>
        <p:nvSpPr>
          <p:cNvPr id="32780" name="Rectangle 12"/>
          <p:cNvSpPr>
            <a:spLocks noChangeArrowheads="1"/>
          </p:cNvSpPr>
          <p:nvPr/>
        </p:nvSpPr>
        <p:spPr bwMode="auto">
          <a:xfrm>
            <a:off x="3815955"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dirty="0">
                <a:solidFill>
                  <a:srgbClr val="FF0000"/>
                </a:solidFill>
                <a:latin typeface="Arial" panose="020B0604020202020204" pitchFamily="34" charset="0"/>
              </a:rPr>
              <a:t>0</a:t>
            </a:r>
          </a:p>
        </p:txBody>
      </p:sp>
      <p:sp>
        <p:nvSpPr>
          <p:cNvPr id="32781" name="Freeform 13"/>
          <p:cNvSpPr>
            <a:spLocks/>
          </p:cNvSpPr>
          <p:nvPr/>
        </p:nvSpPr>
        <p:spPr bwMode="auto">
          <a:xfrm>
            <a:off x="7325916" y="4400551"/>
            <a:ext cx="485775" cy="270272"/>
          </a:xfrm>
          <a:custGeom>
            <a:avLst/>
            <a:gdLst>
              <a:gd name="T0" fmla="*/ 0 w 408"/>
              <a:gd name="T1" fmla="*/ 0 h 227"/>
              <a:gd name="T2" fmla="*/ 2147483647 w 408"/>
              <a:gd name="T3" fmla="*/ 0 h 227"/>
              <a:gd name="T4" fmla="*/ 2147483647 w 408"/>
              <a:gd name="T5" fmla="*/ 2147483647 h 227"/>
              <a:gd name="T6" fmla="*/ 2147483647 w 408"/>
              <a:gd name="T7" fmla="*/ 2147483647 h 227"/>
              <a:gd name="T8" fmla="*/ 2147483647 w 408"/>
              <a:gd name="T9" fmla="*/ 2147483647 h 227"/>
              <a:gd name="T10" fmla="*/ 2147483647 w 408"/>
              <a:gd name="T11" fmla="*/ 2147483647 h 227"/>
              <a:gd name="T12" fmla="*/ 2147483647 w 408"/>
              <a:gd name="T13" fmla="*/ 2147483647 h 227"/>
              <a:gd name="T14" fmla="*/ 2147483647 w 408"/>
              <a:gd name="T15" fmla="*/ 2147483647 h 227"/>
              <a:gd name="T16" fmla="*/ 0 w 408"/>
              <a:gd name="T17" fmla="*/ 2147483647 h 227"/>
              <a:gd name="T18" fmla="*/ 0 w 408"/>
              <a:gd name="T19" fmla="*/ 0 h 2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8" h="227">
                <a:moveTo>
                  <a:pt x="0" y="0"/>
                </a:moveTo>
                <a:lnTo>
                  <a:pt x="272" y="0"/>
                </a:lnTo>
                <a:lnTo>
                  <a:pt x="181" y="45"/>
                </a:lnTo>
                <a:lnTo>
                  <a:pt x="317" y="45"/>
                </a:lnTo>
                <a:lnTo>
                  <a:pt x="227" y="91"/>
                </a:lnTo>
                <a:lnTo>
                  <a:pt x="363" y="136"/>
                </a:lnTo>
                <a:lnTo>
                  <a:pt x="227" y="181"/>
                </a:lnTo>
                <a:lnTo>
                  <a:pt x="408" y="227"/>
                </a:lnTo>
                <a:lnTo>
                  <a:pt x="0" y="227"/>
                </a:lnTo>
                <a:lnTo>
                  <a:pt x="0" y="0"/>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82" name="Freeform 14"/>
          <p:cNvSpPr>
            <a:spLocks/>
          </p:cNvSpPr>
          <p:nvPr/>
        </p:nvSpPr>
        <p:spPr bwMode="auto">
          <a:xfrm>
            <a:off x="1332310" y="4400551"/>
            <a:ext cx="323850" cy="270272"/>
          </a:xfrm>
          <a:custGeom>
            <a:avLst/>
            <a:gdLst>
              <a:gd name="T0" fmla="*/ 2147483647 w 272"/>
              <a:gd name="T1" fmla="*/ 0 h 227"/>
              <a:gd name="T2" fmla="*/ 0 w 272"/>
              <a:gd name="T3" fmla="*/ 0 h 227"/>
              <a:gd name="T4" fmla="*/ 2147483647 w 272"/>
              <a:gd name="T5" fmla="*/ 2147483647 h 227"/>
              <a:gd name="T6" fmla="*/ 2147483647 w 272"/>
              <a:gd name="T7" fmla="*/ 2147483647 h 227"/>
              <a:gd name="T8" fmla="*/ 2147483647 w 272"/>
              <a:gd name="T9" fmla="*/ 2147483647 h 227"/>
              <a:gd name="T10" fmla="*/ 0 w 272"/>
              <a:gd name="T11" fmla="*/ 2147483647 h 227"/>
              <a:gd name="T12" fmla="*/ 2147483647 w 272"/>
              <a:gd name="T13" fmla="*/ 2147483647 h 227"/>
              <a:gd name="T14" fmla="*/ 0 w 272"/>
              <a:gd name="T15" fmla="*/ 2147483647 h 227"/>
              <a:gd name="T16" fmla="*/ 2147483647 w 272"/>
              <a:gd name="T17" fmla="*/ 2147483647 h 227"/>
              <a:gd name="T18" fmla="*/ 2147483647 w 272"/>
              <a:gd name="T19" fmla="*/ 0 h 2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2" h="227">
                <a:moveTo>
                  <a:pt x="272" y="0"/>
                </a:moveTo>
                <a:lnTo>
                  <a:pt x="0" y="0"/>
                </a:lnTo>
                <a:lnTo>
                  <a:pt x="90" y="45"/>
                </a:lnTo>
                <a:lnTo>
                  <a:pt x="45" y="91"/>
                </a:lnTo>
                <a:lnTo>
                  <a:pt x="136" y="91"/>
                </a:lnTo>
                <a:lnTo>
                  <a:pt x="0" y="136"/>
                </a:lnTo>
                <a:lnTo>
                  <a:pt x="90" y="181"/>
                </a:lnTo>
                <a:lnTo>
                  <a:pt x="0" y="227"/>
                </a:lnTo>
                <a:lnTo>
                  <a:pt x="272" y="227"/>
                </a:lnTo>
                <a:lnTo>
                  <a:pt x="272" y="0"/>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83" name="AutoShape 15"/>
          <p:cNvSpPr>
            <a:spLocks noChangeArrowheads="1"/>
          </p:cNvSpPr>
          <p:nvPr/>
        </p:nvSpPr>
        <p:spPr bwMode="auto">
          <a:xfrm>
            <a:off x="3168255" y="2623279"/>
            <a:ext cx="1188244" cy="1059325"/>
          </a:xfrm>
          <a:prstGeom prst="foldedCorner">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dirty="0">
                <a:solidFill>
                  <a:srgbClr val="FF0000"/>
                </a:solidFill>
                <a:latin typeface="Arial" panose="020B0604020202020204" pitchFamily="34" charset="0"/>
              </a:rPr>
              <a:t>0</a:t>
            </a:r>
            <a:r>
              <a:rPr lang="fr-FR" altLang="fr-FR" sz="1800" dirty="0">
                <a:solidFill>
                  <a:srgbClr val="FF0000"/>
                </a:solidFill>
                <a:latin typeface="Arial" panose="020B0604020202020204" pitchFamily="34" charset="0"/>
                <a:sym typeface="Wingdings" panose="05000000000000000000" pitchFamily="2" charset="2"/>
              </a:rPr>
              <a:t>101</a:t>
            </a:r>
          </a:p>
          <a:p>
            <a:pPr algn="ctr" eaLnBrk="1" hangingPunct="1">
              <a:spcBef>
                <a:spcPct val="0"/>
              </a:spcBef>
              <a:buClrTx/>
              <a:buSzTx/>
              <a:buFontTx/>
              <a:buNone/>
            </a:pPr>
            <a:r>
              <a:rPr lang="fr-FR" altLang="fr-FR" sz="1800" dirty="0">
                <a:solidFill>
                  <a:srgbClr val="FFFF00"/>
                </a:solidFill>
                <a:latin typeface="Arial" panose="020B0604020202020204" pitchFamily="34" charset="0"/>
                <a:sym typeface="Wingdings" panose="05000000000000000000" pitchFamily="2" charset="2"/>
              </a:rPr>
              <a:t>1100</a:t>
            </a:r>
          </a:p>
          <a:p>
            <a:pPr algn="ctr" eaLnBrk="1" hangingPunct="1">
              <a:spcBef>
                <a:spcPct val="0"/>
              </a:spcBef>
              <a:buClrTx/>
              <a:buSzTx/>
              <a:buFontTx/>
              <a:buNone/>
            </a:pPr>
            <a:r>
              <a:rPr lang="fr-FR" altLang="fr-FR" sz="1800" dirty="0">
                <a:solidFill>
                  <a:schemeClr val="accent2">
                    <a:lumMod val="75000"/>
                  </a:schemeClr>
                </a:solidFill>
                <a:latin typeface="Arial" panose="020B0604020202020204" pitchFamily="34" charset="0"/>
                <a:sym typeface="Wingdings" panose="05000000000000000000" pitchFamily="2" charset="2"/>
              </a:rPr>
              <a:t>001</a:t>
            </a:r>
            <a:endParaRPr lang="fr-FR" altLang="fr-FR" sz="1800" dirty="0">
              <a:solidFill>
                <a:schemeClr val="accent2">
                  <a:lumMod val="75000"/>
                </a:schemeClr>
              </a:solidFill>
              <a:latin typeface="Arial" panose="020B0604020202020204" pitchFamily="34" charset="0"/>
            </a:endParaRPr>
          </a:p>
        </p:txBody>
      </p:sp>
      <p:sp>
        <p:nvSpPr>
          <p:cNvPr id="32784" name="Text Box 16"/>
          <p:cNvSpPr txBox="1">
            <a:spLocks noChangeArrowheads="1"/>
          </p:cNvSpPr>
          <p:nvPr/>
        </p:nvSpPr>
        <p:spPr bwMode="auto">
          <a:xfrm>
            <a:off x="2613423" y="4686301"/>
            <a:ext cx="6719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r>
              <a:rPr lang="en-GB" altLang="fr-FR" sz="1800" dirty="0">
                <a:latin typeface="Arial" panose="020B0604020202020204" pitchFamily="34" charset="0"/>
              </a:rPr>
              <a:t>Data</a:t>
            </a:r>
          </a:p>
        </p:txBody>
      </p:sp>
      <p:sp>
        <p:nvSpPr>
          <p:cNvPr id="32785" name="Rectangle 17"/>
          <p:cNvSpPr>
            <a:spLocks noChangeArrowheads="1"/>
          </p:cNvSpPr>
          <p:nvPr/>
        </p:nvSpPr>
        <p:spPr bwMode="auto">
          <a:xfrm>
            <a:off x="4086226"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dirty="0">
                <a:solidFill>
                  <a:srgbClr val="FF0000"/>
                </a:solidFill>
                <a:latin typeface="Arial" panose="020B0604020202020204" pitchFamily="34" charset="0"/>
              </a:rPr>
              <a:t>1</a:t>
            </a:r>
          </a:p>
        </p:txBody>
      </p:sp>
      <p:sp>
        <p:nvSpPr>
          <p:cNvPr id="32786" name="Rectangle 18"/>
          <p:cNvSpPr>
            <a:spLocks noChangeArrowheads="1"/>
          </p:cNvSpPr>
          <p:nvPr/>
        </p:nvSpPr>
        <p:spPr bwMode="auto">
          <a:xfrm>
            <a:off x="4355308"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a:solidFill>
                  <a:srgbClr val="FFFF00"/>
                </a:solidFill>
                <a:latin typeface="Arial" panose="020B0604020202020204" pitchFamily="34" charset="0"/>
              </a:rPr>
              <a:t>1</a:t>
            </a:r>
          </a:p>
        </p:txBody>
      </p:sp>
      <p:sp>
        <p:nvSpPr>
          <p:cNvPr id="32787" name="Rectangle 19"/>
          <p:cNvSpPr>
            <a:spLocks noChangeArrowheads="1"/>
          </p:cNvSpPr>
          <p:nvPr/>
        </p:nvSpPr>
        <p:spPr bwMode="auto">
          <a:xfrm>
            <a:off x="4895851"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dirty="0">
                <a:solidFill>
                  <a:srgbClr val="FFFF00"/>
                </a:solidFill>
                <a:latin typeface="Arial" panose="020B0604020202020204" pitchFamily="34" charset="0"/>
              </a:rPr>
              <a:t>0</a:t>
            </a:r>
          </a:p>
        </p:txBody>
      </p:sp>
      <p:sp>
        <p:nvSpPr>
          <p:cNvPr id="32788" name="Rectangle 20"/>
          <p:cNvSpPr>
            <a:spLocks noChangeArrowheads="1"/>
          </p:cNvSpPr>
          <p:nvPr/>
        </p:nvSpPr>
        <p:spPr bwMode="auto">
          <a:xfrm>
            <a:off x="4625580"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a:solidFill>
                  <a:srgbClr val="FFFF00"/>
                </a:solidFill>
                <a:latin typeface="Arial" panose="020B0604020202020204" pitchFamily="34" charset="0"/>
              </a:rPr>
              <a:t>1</a:t>
            </a:r>
          </a:p>
        </p:txBody>
      </p:sp>
      <p:sp>
        <p:nvSpPr>
          <p:cNvPr id="32789" name="Rectangle 21"/>
          <p:cNvSpPr>
            <a:spLocks noChangeArrowheads="1"/>
          </p:cNvSpPr>
          <p:nvPr/>
        </p:nvSpPr>
        <p:spPr bwMode="auto">
          <a:xfrm>
            <a:off x="5166124"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dirty="0">
                <a:solidFill>
                  <a:srgbClr val="FFFF00"/>
                </a:solidFill>
                <a:latin typeface="Arial" panose="020B0604020202020204" pitchFamily="34" charset="0"/>
              </a:rPr>
              <a:t>0</a:t>
            </a:r>
          </a:p>
        </p:txBody>
      </p:sp>
      <p:sp>
        <p:nvSpPr>
          <p:cNvPr id="32790" name="Rectangle 22"/>
          <p:cNvSpPr>
            <a:spLocks noChangeArrowheads="1"/>
          </p:cNvSpPr>
          <p:nvPr/>
        </p:nvSpPr>
        <p:spPr bwMode="auto">
          <a:xfrm>
            <a:off x="5436395"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a:solidFill>
                  <a:schemeClr val="accent2">
                    <a:lumMod val="75000"/>
                  </a:schemeClr>
                </a:solidFill>
                <a:latin typeface="Arial" panose="020B0604020202020204" pitchFamily="34" charset="0"/>
              </a:rPr>
              <a:t>0</a:t>
            </a:r>
          </a:p>
        </p:txBody>
      </p:sp>
      <p:sp>
        <p:nvSpPr>
          <p:cNvPr id="32791" name="Rectangle 23"/>
          <p:cNvSpPr>
            <a:spLocks noChangeArrowheads="1"/>
          </p:cNvSpPr>
          <p:nvPr/>
        </p:nvSpPr>
        <p:spPr bwMode="auto">
          <a:xfrm>
            <a:off x="5705476"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a:solidFill>
                  <a:schemeClr val="accent2">
                    <a:lumMod val="75000"/>
                  </a:schemeClr>
                </a:solidFill>
                <a:latin typeface="Arial" panose="020B0604020202020204" pitchFamily="34" charset="0"/>
              </a:rPr>
              <a:t>0</a:t>
            </a:r>
          </a:p>
        </p:txBody>
      </p:sp>
      <p:sp>
        <p:nvSpPr>
          <p:cNvPr id="32792" name="Rectangle 24"/>
          <p:cNvSpPr>
            <a:spLocks noChangeArrowheads="1"/>
          </p:cNvSpPr>
          <p:nvPr/>
        </p:nvSpPr>
        <p:spPr bwMode="auto">
          <a:xfrm>
            <a:off x="5975749"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dirty="0">
                <a:solidFill>
                  <a:schemeClr val="accent2">
                    <a:lumMod val="75000"/>
                  </a:schemeClr>
                </a:solidFill>
                <a:latin typeface="Arial" panose="020B0604020202020204" pitchFamily="34" charset="0"/>
              </a:rPr>
              <a:t>1</a:t>
            </a:r>
          </a:p>
        </p:txBody>
      </p:sp>
      <p:sp>
        <p:nvSpPr>
          <p:cNvPr id="32793" name="Rectangle 25"/>
          <p:cNvSpPr>
            <a:spLocks noChangeArrowheads="1"/>
          </p:cNvSpPr>
          <p:nvPr/>
        </p:nvSpPr>
        <p:spPr bwMode="auto">
          <a:xfrm>
            <a:off x="6246020"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endParaRPr lang="fr-FR" altLang="fr-FR" sz="1800" dirty="0">
              <a:latin typeface="Arial" panose="020B0604020202020204" pitchFamily="34" charset="0"/>
            </a:endParaRPr>
          </a:p>
        </p:txBody>
      </p:sp>
      <p:sp>
        <p:nvSpPr>
          <p:cNvPr id="32794" name="Text Box 26"/>
          <p:cNvSpPr txBox="1">
            <a:spLocks noChangeArrowheads="1"/>
          </p:cNvSpPr>
          <p:nvPr/>
        </p:nvSpPr>
        <p:spPr bwMode="auto">
          <a:xfrm>
            <a:off x="5043488" y="4686301"/>
            <a:ext cx="6719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r>
              <a:rPr lang="en-GB" altLang="fr-FR" sz="1800" dirty="0">
                <a:latin typeface="Arial" panose="020B0604020202020204" pitchFamily="34" charset="0"/>
              </a:rPr>
              <a:t>Data</a:t>
            </a:r>
          </a:p>
        </p:txBody>
      </p:sp>
      <p:sp>
        <p:nvSpPr>
          <p:cNvPr id="32795" name="Rectangle 27"/>
          <p:cNvSpPr>
            <a:spLocks noChangeArrowheads="1"/>
          </p:cNvSpPr>
          <p:nvPr/>
        </p:nvSpPr>
        <p:spPr bwMode="auto">
          <a:xfrm>
            <a:off x="6516292"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endParaRPr lang="fr-FR" altLang="fr-FR" sz="1800" dirty="0">
              <a:latin typeface="Arial" panose="020B0604020202020204" pitchFamily="34" charset="0"/>
            </a:endParaRPr>
          </a:p>
        </p:txBody>
      </p:sp>
      <p:sp>
        <p:nvSpPr>
          <p:cNvPr id="32796" name="Rectangle 28"/>
          <p:cNvSpPr>
            <a:spLocks noChangeArrowheads="1"/>
          </p:cNvSpPr>
          <p:nvPr/>
        </p:nvSpPr>
        <p:spPr bwMode="auto">
          <a:xfrm>
            <a:off x="6785374"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1800">
              <a:latin typeface="Arial" panose="020B0604020202020204" pitchFamily="34" charset="0"/>
            </a:endParaRPr>
          </a:p>
        </p:txBody>
      </p:sp>
      <p:sp>
        <p:nvSpPr>
          <p:cNvPr id="32797" name="Rectangle 29"/>
          <p:cNvSpPr>
            <a:spLocks noChangeArrowheads="1"/>
          </p:cNvSpPr>
          <p:nvPr/>
        </p:nvSpPr>
        <p:spPr bwMode="auto">
          <a:xfrm>
            <a:off x="7055645"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1800">
              <a:latin typeface="Arial" panose="020B0604020202020204" pitchFamily="34" charset="0"/>
            </a:endParaRPr>
          </a:p>
        </p:txBody>
      </p:sp>
      <p:sp>
        <p:nvSpPr>
          <p:cNvPr id="32798" name="AutoShape 38"/>
          <p:cNvSpPr>
            <a:spLocks noChangeArrowheads="1"/>
          </p:cNvSpPr>
          <p:nvPr/>
        </p:nvSpPr>
        <p:spPr bwMode="auto">
          <a:xfrm rot="2094871">
            <a:off x="4356497" y="3644503"/>
            <a:ext cx="809625" cy="43219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 name="Espace réservé du numéro de diapositive 1"/>
          <p:cNvSpPr>
            <a:spLocks noGrp="1"/>
          </p:cNvSpPr>
          <p:nvPr>
            <p:ph type="sldNum" sz="quarter" idx="12"/>
          </p:nvPr>
        </p:nvSpPr>
        <p:spPr/>
        <p:txBody>
          <a:bodyPr/>
          <a:lstStyle/>
          <a:p>
            <a:fld id="{F173B8D8-4E08-4553-9656-8569B72ECCB1}" type="slidenum">
              <a:rPr lang="fr-FR" smtClean="0"/>
              <a:t>14</a:t>
            </a:fld>
            <a:endParaRPr lang="fr-FR"/>
          </a:p>
        </p:txBody>
      </p:sp>
    </p:spTree>
    <p:extLst>
      <p:ext uri="{BB962C8B-B14F-4D97-AF65-F5344CB8AC3E}">
        <p14:creationId xmlns:p14="http://schemas.microsoft.com/office/powerpoint/2010/main" val="2570333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GB" altLang="fr-FR" sz="2625" dirty="0"/>
              <a:t>Que fait </a:t>
            </a:r>
            <a:r>
              <a:rPr lang="en-GB" altLang="fr-FR" sz="2625" dirty="0" err="1"/>
              <a:t>une</a:t>
            </a:r>
            <a:r>
              <a:rPr lang="en-GB" altLang="fr-FR" sz="2625" dirty="0"/>
              <a:t> machine de Turing ?</a:t>
            </a:r>
            <a:endParaRPr lang="en-GB" altLang="fr-FR" sz="2625" noProof="0" dirty="0"/>
          </a:p>
        </p:txBody>
      </p:sp>
      <p:sp>
        <p:nvSpPr>
          <p:cNvPr id="32771" name="Rectangle 3"/>
          <p:cNvSpPr>
            <a:spLocks noGrp="1" noChangeArrowheads="1"/>
          </p:cNvSpPr>
          <p:nvPr>
            <p:ph idx="1"/>
          </p:nvPr>
        </p:nvSpPr>
        <p:spPr>
          <a:xfrm>
            <a:off x="1385888" y="1863328"/>
            <a:ext cx="6172200" cy="3394472"/>
          </a:xfrm>
        </p:spPr>
        <p:txBody>
          <a:bodyPr/>
          <a:lstStyle/>
          <a:p>
            <a:pPr eaLnBrk="1" hangingPunct="1"/>
            <a:endParaRPr lang="fr-FR" altLang="fr-FR" dirty="0"/>
          </a:p>
        </p:txBody>
      </p:sp>
      <p:sp>
        <p:nvSpPr>
          <p:cNvPr id="32772" name="Rectangle 4"/>
          <p:cNvSpPr>
            <a:spLocks noChangeArrowheads="1"/>
          </p:cNvSpPr>
          <p:nvPr/>
        </p:nvSpPr>
        <p:spPr bwMode="auto">
          <a:xfrm>
            <a:off x="1656161"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1800">
              <a:latin typeface="Arial" panose="020B0604020202020204" pitchFamily="34" charset="0"/>
            </a:endParaRPr>
          </a:p>
        </p:txBody>
      </p:sp>
      <p:sp>
        <p:nvSpPr>
          <p:cNvPr id="32773" name="Rectangle 5"/>
          <p:cNvSpPr>
            <a:spLocks noChangeArrowheads="1"/>
          </p:cNvSpPr>
          <p:nvPr/>
        </p:nvSpPr>
        <p:spPr bwMode="auto">
          <a:xfrm>
            <a:off x="1925242"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1800">
              <a:latin typeface="Arial" panose="020B0604020202020204" pitchFamily="34" charset="0"/>
            </a:endParaRPr>
          </a:p>
        </p:txBody>
      </p:sp>
      <p:sp>
        <p:nvSpPr>
          <p:cNvPr id="32774" name="Rectangle 6"/>
          <p:cNvSpPr>
            <a:spLocks noChangeArrowheads="1"/>
          </p:cNvSpPr>
          <p:nvPr/>
        </p:nvSpPr>
        <p:spPr bwMode="auto">
          <a:xfrm>
            <a:off x="2465786"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a:latin typeface="Arial" panose="020B0604020202020204" pitchFamily="34" charset="0"/>
              </a:rPr>
              <a:t>1</a:t>
            </a:r>
          </a:p>
        </p:txBody>
      </p:sp>
      <p:sp>
        <p:nvSpPr>
          <p:cNvPr id="32775" name="Rectangle 7"/>
          <p:cNvSpPr>
            <a:spLocks noChangeArrowheads="1"/>
          </p:cNvSpPr>
          <p:nvPr/>
        </p:nvSpPr>
        <p:spPr bwMode="auto">
          <a:xfrm>
            <a:off x="2195514"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1800">
              <a:latin typeface="Arial" panose="020B0604020202020204" pitchFamily="34" charset="0"/>
            </a:endParaRPr>
          </a:p>
        </p:txBody>
      </p:sp>
      <p:sp>
        <p:nvSpPr>
          <p:cNvPr id="32776" name="Rectangle 8"/>
          <p:cNvSpPr>
            <a:spLocks noChangeArrowheads="1"/>
          </p:cNvSpPr>
          <p:nvPr/>
        </p:nvSpPr>
        <p:spPr bwMode="auto">
          <a:xfrm>
            <a:off x="2736058"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a:latin typeface="Arial" panose="020B0604020202020204" pitchFamily="34" charset="0"/>
              </a:rPr>
              <a:t>0</a:t>
            </a:r>
          </a:p>
        </p:txBody>
      </p:sp>
      <p:sp>
        <p:nvSpPr>
          <p:cNvPr id="32777" name="Rectangle 9"/>
          <p:cNvSpPr>
            <a:spLocks noChangeArrowheads="1"/>
          </p:cNvSpPr>
          <p:nvPr/>
        </p:nvSpPr>
        <p:spPr bwMode="auto">
          <a:xfrm>
            <a:off x="3006330"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a:latin typeface="Arial" panose="020B0604020202020204" pitchFamily="34" charset="0"/>
              </a:rPr>
              <a:t>0</a:t>
            </a:r>
          </a:p>
        </p:txBody>
      </p:sp>
      <p:sp>
        <p:nvSpPr>
          <p:cNvPr id="32778" name="Rectangle 10"/>
          <p:cNvSpPr>
            <a:spLocks noChangeArrowheads="1"/>
          </p:cNvSpPr>
          <p:nvPr/>
        </p:nvSpPr>
        <p:spPr bwMode="auto">
          <a:xfrm>
            <a:off x="3275411"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dirty="0">
                <a:latin typeface="Arial" panose="020B0604020202020204" pitchFamily="34" charset="0"/>
              </a:rPr>
              <a:t>0</a:t>
            </a:r>
          </a:p>
        </p:txBody>
      </p:sp>
      <p:sp>
        <p:nvSpPr>
          <p:cNvPr id="32779" name="Rectangle 11"/>
          <p:cNvSpPr>
            <a:spLocks noChangeArrowheads="1"/>
          </p:cNvSpPr>
          <p:nvPr/>
        </p:nvSpPr>
        <p:spPr bwMode="auto">
          <a:xfrm>
            <a:off x="3545683"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dirty="0">
                <a:latin typeface="Arial" panose="020B0604020202020204" pitchFamily="34" charset="0"/>
              </a:rPr>
              <a:t>1</a:t>
            </a:r>
          </a:p>
        </p:txBody>
      </p:sp>
      <p:sp>
        <p:nvSpPr>
          <p:cNvPr id="32780" name="Rectangle 12"/>
          <p:cNvSpPr>
            <a:spLocks noChangeArrowheads="1"/>
          </p:cNvSpPr>
          <p:nvPr/>
        </p:nvSpPr>
        <p:spPr bwMode="auto">
          <a:xfrm>
            <a:off x="3815955"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dirty="0">
                <a:latin typeface="Arial" panose="020B0604020202020204" pitchFamily="34" charset="0"/>
              </a:rPr>
              <a:t>0</a:t>
            </a:r>
          </a:p>
        </p:txBody>
      </p:sp>
      <p:sp>
        <p:nvSpPr>
          <p:cNvPr id="32781" name="Freeform 13"/>
          <p:cNvSpPr>
            <a:spLocks/>
          </p:cNvSpPr>
          <p:nvPr/>
        </p:nvSpPr>
        <p:spPr bwMode="auto">
          <a:xfrm>
            <a:off x="7325916" y="4400551"/>
            <a:ext cx="485775" cy="270272"/>
          </a:xfrm>
          <a:custGeom>
            <a:avLst/>
            <a:gdLst>
              <a:gd name="T0" fmla="*/ 0 w 408"/>
              <a:gd name="T1" fmla="*/ 0 h 227"/>
              <a:gd name="T2" fmla="*/ 2147483647 w 408"/>
              <a:gd name="T3" fmla="*/ 0 h 227"/>
              <a:gd name="T4" fmla="*/ 2147483647 w 408"/>
              <a:gd name="T5" fmla="*/ 2147483647 h 227"/>
              <a:gd name="T6" fmla="*/ 2147483647 w 408"/>
              <a:gd name="T7" fmla="*/ 2147483647 h 227"/>
              <a:gd name="T8" fmla="*/ 2147483647 w 408"/>
              <a:gd name="T9" fmla="*/ 2147483647 h 227"/>
              <a:gd name="T10" fmla="*/ 2147483647 w 408"/>
              <a:gd name="T11" fmla="*/ 2147483647 h 227"/>
              <a:gd name="T12" fmla="*/ 2147483647 w 408"/>
              <a:gd name="T13" fmla="*/ 2147483647 h 227"/>
              <a:gd name="T14" fmla="*/ 2147483647 w 408"/>
              <a:gd name="T15" fmla="*/ 2147483647 h 227"/>
              <a:gd name="T16" fmla="*/ 0 w 408"/>
              <a:gd name="T17" fmla="*/ 2147483647 h 227"/>
              <a:gd name="T18" fmla="*/ 0 w 408"/>
              <a:gd name="T19" fmla="*/ 0 h 2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8" h="227">
                <a:moveTo>
                  <a:pt x="0" y="0"/>
                </a:moveTo>
                <a:lnTo>
                  <a:pt x="272" y="0"/>
                </a:lnTo>
                <a:lnTo>
                  <a:pt x="181" y="45"/>
                </a:lnTo>
                <a:lnTo>
                  <a:pt x="317" y="45"/>
                </a:lnTo>
                <a:lnTo>
                  <a:pt x="227" y="91"/>
                </a:lnTo>
                <a:lnTo>
                  <a:pt x="363" y="136"/>
                </a:lnTo>
                <a:lnTo>
                  <a:pt x="227" y="181"/>
                </a:lnTo>
                <a:lnTo>
                  <a:pt x="408" y="227"/>
                </a:lnTo>
                <a:lnTo>
                  <a:pt x="0" y="227"/>
                </a:lnTo>
                <a:lnTo>
                  <a:pt x="0" y="0"/>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82" name="Freeform 14"/>
          <p:cNvSpPr>
            <a:spLocks/>
          </p:cNvSpPr>
          <p:nvPr/>
        </p:nvSpPr>
        <p:spPr bwMode="auto">
          <a:xfrm>
            <a:off x="1332310" y="4400551"/>
            <a:ext cx="323850" cy="270272"/>
          </a:xfrm>
          <a:custGeom>
            <a:avLst/>
            <a:gdLst>
              <a:gd name="T0" fmla="*/ 2147483647 w 272"/>
              <a:gd name="T1" fmla="*/ 0 h 227"/>
              <a:gd name="T2" fmla="*/ 0 w 272"/>
              <a:gd name="T3" fmla="*/ 0 h 227"/>
              <a:gd name="T4" fmla="*/ 2147483647 w 272"/>
              <a:gd name="T5" fmla="*/ 2147483647 h 227"/>
              <a:gd name="T6" fmla="*/ 2147483647 w 272"/>
              <a:gd name="T7" fmla="*/ 2147483647 h 227"/>
              <a:gd name="T8" fmla="*/ 2147483647 w 272"/>
              <a:gd name="T9" fmla="*/ 2147483647 h 227"/>
              <a:gd name="T10" fmla="*/ 0 w 272"/>
              <a:gd name="T11" fmla="*/ 2147483647 h 227"/>
              <a:gd name="T12" fmla="*/ 2147483647 w 272"/>
              <a:gd name="T13" fmla="*/ 2147483647 h 227"/>
              <a:gd name="T14" fmla="*/ 0 w 272"/>
              <a:gd name="T15" fmla="*/ 2147483647 h 227"/>
              <a:gd name="T16" fmla="*/ 2147483647 w 272"/>
              <a:gd name="T17" fmla="*/ 2147483647 h 227"/>
              <a:gd name="T18" fmla="*/ 2147483647 w 272"/>
              <a:gd name="T19" fmla="*/ 0 h 2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2" h="227">
                <a:moveTo>
                  <a:pt x="272" y="0"/>
                </a:moveTo>
                <a:lnTo>
                  <a:pt x="0" y="0"/>
                </a:lnTo>
                <a:lnTo>
                  <a:pt x="90" y="45"/>
                </a:lnTo>
                <a:lnTo>
                  <a:pt x="45" y="91"/>
                </a:lnTo>
                <a:lnTo>
                  <a:pt x="136" y="91"/>
                </a:lnTo>
                <a:lnTo>
                  <a:pt x="0" y="136"/>
                </a:lnTo>
                <a:lnTo>
                  <a:pt x="90" y="181"/>
                </a:lnTo>
                <a:lnTo>
                  <a:pt x="0" y="227"/>
                </a:lnTo>
                <a:lnTo>
                  <a:pt x="272" y="227"/>
                </a:lnTo>
                <a:lnTo>
                  <a:pt x="272" y="0"/>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83" name="AutoShape 15"/>
          <p:cNvSpPr>
            <a:spLocks noChangeArrowheads="1"/>
          </p:cNvSpPr>
          <p:nvPr/>
        </p:nvSpPr>
        <p:spPr bwMode="auto">
          <a:xfrm>
            <a:off x="3168255" y="2623279"/>
            <a:ext cx="1188244" cy="1059325"/>
          </a:xfrm>
          <a:prstGeom prst="foldedCorner">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dirty="0">
                <a:latin typeface="Arial" panose="020B0604020202020204" pitchFamily="34" charset="0"/>
              </a:rPr>
              <a:t>0</a:t>
            </a:r>
            <a:r>
              <a:rPr lang="fr-FR" altLang="fr-FR" sz="1800" dirty="0">
                <a:latin typeface="Arial" panose="020B0604020202020204" pitchFamily="34" charset="0"/>
                <a:sym typeface="Wingdings" panose="05000000000000000000" pitchFamily="2" charset="2"/>
              </a:rPr>
              <a:t>101</a:t>
            </a:r>
          </a:p>
          <a:p>
            <a:pPr algn="ctr" eaLnBrk="1" hangingPunct="1">
              <a:spcBef>
                <a:spcPct val="0"/>
              </a:spcBef>
              <a:buClrTx/>
              <a:buSzTx/>
              <a:buFontTx/>
              <a:buNone/>
            </a:pPr>
            <a:r>
              <a:rPr lang="fr-FR" altLang="fr-FR" sz="1800" dirty="0">
                <a:latin typeface="Arial" panose="020B0604020202020204" pitchFamily="34" charset="0"/>
                <a:sym typeface="Wingdings" panose="05000000000000000000" pitchFamily="2" charset="2"/>
              </a:rPr>
              <a:t>1100</a:t>
            </a:r>
          </a:p>
          <a:p>
            <a:pPr algn="ctr" eaLnBrk="1" hangingPunct="1">
              <a:spcBef>
                <a:spcPct val="0"/>
              </a:spcBef>
              <a:buClrTx/>
              <a:buSzTx/>
              <a:buFontTx/>
              <a:buNone/>
            </a:pPr>
            <a:r>
              <a:rPr lang="fr-FR" altLang="fr-FR" sz="1800" dirty="0">
                <a:latin typeface="Arial" panose="020B0604020202020204" pitchFamily="34" charset="0"/>
                <a:sym typeface="Wingdings" panose="05000000000000000000" pitchFamily="2" charset="2"/>
              </a:rPr>
              <a:t>001</a:t>
            </a:r>
            <a:endParaRPr lang="fr-FR" altLang="fr-FR" sz="1800" dirty="0">
              <a:latin typeface="Arial" panose="020B0604020202020204" pitchFamily="34" charset="0"/>
            </a:endParaRPr>
          </a:p>
        </p:txBody>
      </p:sp>
      <p:sp>
        <p:nvSpPr>
          <p:cNvPr id="32784" name="Text Box 16"/>
          <p:cNvSpPr txBox="1">
            <a:spLocks noChangeArrowheads="1"/>
          </p:cNvSpPr>
          <p:nvPr/>
        </p:nvSpPr>
        <p:spPr bwMode="auto">
          <a:xfrm>
            <a:off x="2613423" y="4686301"/>
            <a:ext cx="6719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r>
              <a:rPr lang="en-GB" altLang="fr-FR" sz="1800" dirty="0">
                <a:latin typeface="Arial" panose="020B0604020202020204" pitchFamily="34" charset="0"/>
              </a:rPr>
              <a:t>Data</a:t>
            </a:r>
          </a:p>
        </p:txBody>
      </p:sp>
      <p:sp>
        <p:nvSpPr>
          <p:cNvPr id="32785" name="Rectangle 17"/>
          <p:cNvSpPr>
            <a:spLocks noChangeArrowheads="1"/>
          </p:cNvSpPr>
          <p:nvPr/>
        </p:nvSpPr>
        <p:spPr bwMode="auto">
          <a:xfrm>
            <a:off x="4086226"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dirty="0">
                <a:latin typeface="Arial" panose="020B0604020202020204" pitchFamily="34" charset="0"/>
              </a:rPr>
              <a:t>1</a:t>
            </a:r>
          </a:p>
        </p:txBody>
      </p:sp>
      <p:sp>
        <p:nvSpPr>
          <p:cNvPr id="32786" name="Rectangle 18"/>
          <p:cNvSpPr>
            <a:spLocks noChangeArrowheads="1"/>
          </p:cNvSpPr>
          <p:nvPr/>
        </p:nvSpPr>
        <p:spPr bwMode="auto">
          <a:xfrm>
            <a:off x="4355308"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a:latin typeface="Arial" panose="020B0604020202020204" pitchFamily="34" charset="0"/>
              </a:rPr>
              <a:t>1</a:t>
            </a:r>
          </a:p>
        </p:txBody>
      </p:sp>
      <p:sp>
        <p:nvSpPr>
          <p:cNvPr id="32787" name="Rectangle 19"/>
          <p:cNvSpPr>
            <a:spLocks noChangeArrowheads="1"/>
          </p:cNvSpPr>
          <p:nvPr/>
        </p:nvSpPr>
        <p:spPr bwMode="auto">
          <a:xfrm>
            <a:off x="4895851"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dirty="0">
                <a:latin typeface="Arial" panose="020B0604020202020204" pitchFamily="34" charset="0"/>
              </a:rPr>
              <a:t>0</a:t>
            </a:r>
          </a:p>
        </p:txBody>
      </p:sp>
      <p:sp>
        <p:nvSpPr>
          <p:cNvPr id="32788" name="Rectangle 20"/>
          <p:cNvSpPr>
            <a:spLocks noChangeArrowheads="1"/>
          </p:cNvSpPr>
          <p:nvPr/>
        </p:nvSpPr>
        <p:spPr bwMode="auto">
          <a:xfrm>
            <a:off x="4625580"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a:latin typeface="Arial" panose="020B0604020202020204" pitchFamily="34" charset="0"/>
              </a:rPr>
              <a:t>1</a:t>
            </a:r>
          </a:p>
        </p:txBody>
      </p:sp>
      <p:sp>
        <p:nvSpPr>
          <p:cNvPr id="32789" name="Rectangle 21"/>
          <p:cNvSpPr>
            <a:spLocks noChangeArrowheads="1"/>
          </p:cNvSpPr>
          <p:nvPr/>
        </p:nvSpPr>
        <p:spPr bwMode="auto">
          <a:xfrm>
            <a:off x="5166124"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dirty="0">
                <a:latin typeface="Arial" panose="020B0604020202020204" pitchFamily="34" charset="0"/>
              </a:rPr>
              <a:t>0</a:t>
            </a:r>
          </a:p>
        </p:txBody>
      </p:sp>
      <p:sp>
        <p:nvSpPr>
          <p:cNvPr id="32790" name="Rectangle 22"/>
          <p:cNvSpPr>
            <a:spLocks noChangeArrowheads="1"/>
          </p:cNvSpPr>
          <p:nvPr/>
        </p:nvSpPr>
        <p:spPr bwMode="auto">
          <a:xfrm>
            <a:off x="5436395"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a:latin typeface="Arial" panose="020B0604020202020204" pitchFamily="34" charset="0"/>
              </a:rPr>
              <a:t>0</a:t>
            </a:r>
          </a:p>
        </p:txBody>
      </p:sp>
      <p:sp>
        <p:nvSpPr>
          <p:cNvPr id="32791" name="Rectangle 23"/>
          <p:cNvSpPr>
            <a:spLocks noChangeArrowheads="1"/>
          </p:cNvSpPr>
          <p:nvPr/>
        </p:nvSpPr>
        <p:spPr bwMode="auto">
          <a:xfrm>
            <a:off x="5705476"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a:latin typeface="Arial" panose="020B0604020202020204" pitchFamily="34" charset="0"/>
              </a:rPr>
              <a:t>0</a:t>
            </a:r>
          </a:p>
        </p:txBody>
      </p:sp>
      <p:sp>
        <p:nvSpPr>
          <p:cNvPr id="32792" name="Rectangle 24"/>
          <p:cNvSpPr>
            <a:spLocks noChangeArrowheads="1"/>
          </p:cNvSpPr>
          <p:nvPr/>
        </p:nvSpPr>
        <p:spPr bwMode="auto">
          <a:xfrm>
            <a:off x="5975749"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dirty="0">
                <a:latin typeface="Arial" panose="020B0604020202020204" pitchFamily="34" charset="0"/>
              </a:rPr>
              <a:t>1</a:t>
            </a:r>
          </a:p>
        </p:txBody>
      </p:sp>
      <p:sp>
        <p:nvSpPr>
          <p:cNvPr id="32793" name="Rectangle 25"/>
          <p:cNvSpPr>
            <a:spLocks noChangeArrowheads="1"/>
          </p:cNvSpPr>
          <p:nvPr/>
        </p:nvSpPr>
        <p:spPr bwMode="auto">
          <a:xfrm>
            <a:off x="6246020"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endParaRPr lang="fr-FR" altLang="fr-FR" sz="1800" dirty="0">
              <a:latin typeface="Arial" panose="020B0604020202020204" pitchFamily="34" charset="0"/>
            </a:endParaRPr>
          </a:p>
        </p:txBody>
      </p:sp>
      <p:sp>
        <p:nvSpPr>
          <p:cNvPr id="32794" name="Text Box 26"/>
          <p:cNvSpPr txBox="1">
            <a:spLocks noChangeArrowheads="1"/>
          </p:cNvSpPr>
          <p:nvPr/>
        </p:nvSpPr>
        <p:spPr bwMode="auto">
          <a:xfrm>
            <a:off x="5043488" y="4686301"/>
            <a:ext cx="6719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r>
              <a:rPr lang="en-GB" altLang="fr-FR" sz="1800" dirty="0">
                <a:latin typeface="Arial" panose="020B0604020202020204" pitchFamily="34" charset="0"/>
              </a:rPr>
              <a:t>Data</a:t>
            </a:r>
          </a:p>
        </p:txBody>
      </p:sp>
      <p:sp>
        <p:nvSpPr>
          <p:cNvPr id="32795" name="Rectangle 27"/>
          <p:cNvSpPr>
            <a:spLocks noChangeArrowheads="1"/>
          </p:cNvSpPr>
          <p:nvPr/>
        </p:nvSpPr>
        <p:spPr bwMode="auto">
          <a:xfrm>
            <a:off x="6516292"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endParaRPr lang="fr-FR" altLang="fr-FR" sz="1800" dirty="0">
              <a:latin typeface="Arial" panose="020B0604020202020204" pitchFamily="34" charset="0"/>
            </a:endParaRPr>
          </a:p>
        </p:txBody>
      </p:sp>
      <p:sp>
        <p:nvSpPr>
          <p:cNvPr id="32796" name="Rectangle 28"/>
          <p:cNvSpPr>
            <a:spLocks noChangeArrowheads="1"/>
          </p:cNvSpPr>
          <p:nvPr/>
        </p:nvSpPr>
        <p:spPr bwMode="auto">
          <a:xfrm>
            <a:off x="6785374"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1800">
              <a:latin typeface="Arial" panose="020B0604020202020204" pitchFamily="34" charset="0"/>
            </a:endParaRPr>
          </a:p>
        </p:txBody>
      </p:sp>
      <p:sp>
        <p:nvSpPr>
          <p:cNvPr id="32797" name="Rectangle 29"/>
          <p:cNvSpPr>
            <a:spLocks noChangeArrowheads="1"/>
          </p:cNvSpPr>
          <p:nvPr/>
        </p:nvSpPr>
        <p:spPr bwMode="auto">
          <a:xfrm>
            <a:off x="7055645"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1800">
              <a:latin typeface="Arial" panose="020B0604020202020204" pitchFamily="34" charset="0"/>
            </a:endParaRPr>
          </a:p>
        </p:txBody>
      </p:sp>
      <p:sp>
        <p:nvSpPr>
          <p:cNvPr id="32798" name="AutoShape 38"/>
          <p:cNvSpPr>
            <a:spLocks noChangeArrowheads="1"/>
          </p:cNvSpPr>
          <p:nvPr/>
        </p:nvSpPr>
        <p:spPr bwMode="auto">
          <a:xfrm rot="2094871">
            <a:off x="4356497" y="3644503"/>
            <a:ext cx="809625" cy="43219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 name="Espace réservé du numéro de diapositive 1"/>
          <p:cNvSpPr>
            <a:spLocks noGrp="1"/>
          </p:cNvSpPr>
          <p:nvPr>
            <p:ph type="sldNum" sz="quarter" idx="12"/>
          </p:nvPr>
        </p:nvSpPr>
        <p:spPr/>
        <p:txBody>
          <a:bodyPr/>
          <a:lstStyle/>
          <a:p>
            <a:fld id="{F173B8D8-4E08-4553-9656-8569B72ECCB1}" type="slidenum">
              <a:rPr lang="fr-FR" smtClean="0"/>
              <a:t>15</a:t>
            </a:fld>
            <a:endParaRPr lang="fr-FR"/>
          </a:p>
        </p:txBody>
      </p:sp>
    </p:spTree>
    <p:extLst>
      <p:ext uri="{BB962C8B-B14F-4D97-AF65-F5344CB8AC3E}">
        <p14:creationId xmlns:p14="http://schemas.microsoft.com/office/powerpoint/2010/main" val="1484379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fr-FR" altLang="fr-FR" sz="2625" dirty="0"/>
              <a:t>Que fait une machine de Turing ?</a:t>
            </a:r>
          </a:p>
        </p:txBody>
      </p:sp>
      <p:sp>
        <p:nvSpPr>
          <p:cNvPr id="33795" name="Rectangle 3"/>
          <p:cNvSpPr>
            <a:spLocks noGrp="1" noChangeArrowheads="1"/>
          </p:cNvSpPr>
          <p:nvPr>
            <p:ph idx="1"/>
          </p:nvPr>
        </p:nvSpPr>
        <p:spPr>
          <a:xfrm>
            <a:off x="2303861" y="1863328"/>
            <a:ext cx="5254228" cy="3394472"/>
          </a:xfrm>
        </p:spPr>
        <p:txBody>
          <a:bodyPr/>
          <a:lstStyle/>
          <a:p>
            <a:r>
              <a:rPr lang="fr-FR" altLang="fr-FR" dirty="0">
                <a:solidFill>
                  <a:srgbClr val="FF0000"/>
                </a:solidFill>
              </a:rPr>
              <a:t>La Machine de Turing Universelle</a:t>
            </a:r>
          </a:p>
        </p:txBody>
      </p:sp>
      <p:sp>
        <p:nvSpPr>
          <p:cNvPr id="33807" name="AutoShape 15"/>
          <p:cNvSpPr>
            <a:spLocks noChangeArrowheads="1"/>
          </p:cNvSpPr>
          <p:nvPr/>
        </p:nvSpPr>
        <p:spPr bwMode="auto">
          <a:xfrm>
            <a:off x="3168255" y="2996804"/>
            <a:ext cx="1188244" cy="685800"/>
          </a:xfrm>
          <a:prstGeom prst="foldedCorner">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endParaRPr lang="fr-FR" altLang="fr-FR" sz="1350">
              <a:latin typeface="Arial" panose="020B0604020202020204" pitchFamily="34" charset="0"/>
            </a:endParaRPr>
          </a:p>
        </p:txBody>
      </p:sp>
      <p:sp>
        <p:nvSpPr>
          <p:cNvPr id="33808" name="Text Box 16"/>
          <p:cNvSpPr txBox="1">
            <a:spLocks noChangeArrowheads="1"/>
          </p:cNvSpPr>
          <p:nvPr/>
        </p:nvSpPr>
        <p:spPr bwMode="auto">
          <a:xfrm>
            <a:off x="2613423" y="4686301"/>
            <a:ext cx="6719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r>
              <a:rPr lang="fr-FR" altLang="fr-FR" sz="1800" dirty="0">
                <a:latin typeface="Arial" panose="020B0604020202020204" pitchFamily="34" charset="0"/>
              </a:rPr>
              <a:t>Data</a:t>
            </a:r>
          </a:p>
        </p:txBody>
      </p:sp>
      <p:sp>
        <p:nvSpPr>
          <p:cNvPr id="33818" name="Text Box 26"/>
          <p:cNvSpPr txBox="1">
            <a:spLocks noChangeArrowheads="1"/>
          </p:cNvSpPr>
          <p:nvPr/>
        </p:nvSpPr>
        <p:spPr bwMode="auto">
          <a:xfrm>
            <a:off x="5043488" y="4686301"/>
            <a:ext cx="6719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r>
              <a:rPr lang="fr-FR" altLang="fr-FR" sz="1800" dirty="0">
                <a:latin typeface="Arial" panose="020B0604020202020204" pitchFamily="34" charset="0"/>
              </a:rPr>
              <a:t>Data</a:t>
            </a:r>
          </a:p>
        </p:txBody>
      </p:sp>
      <p:sp>
        <p:nvSpPr>
          <p:cNvPr id="33822" name="Text Box 30"/>
          <p:cNvSpPr txBox="1">
            <a:spLocks noChangeArrowheads="1"/>
          </p:cNvSpPr>
          <p:nvPr/>
        </p:nvSpPr>
        <p:spPr bwMode="auto">
          <a:xfrm>
            <a:off x="4883348" y="2536151"/>
            <a:ext cx="353496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r>
              <a:rPr lang="fr-FR" altLang="fr-FR" sz="1800" dirty="0">
                <a:latin typeface="Comic Sans MS" panose="030F0702030302020204" pitchFamily="66" charset="0"/>
              </a:rPr>
              <a:t>Prend le code pour séparer les données-données des données-programme puis de simuler le programme sur les données</a:t>
            </a:r>
          </a:p>
        </p:txBody>
      </p:sp>
      <p:sp>
        <p:nvSpPr>
          <p:cNvPr id="33823" name="Litebulb"/>
          <p:cNvSpPr>
            <a:spLocks noEditPoints="1" noChangeArrowheads="1"/>
          </p:cNvSpPr>
          <p:nvPr/>
        </p:nvSpPr>
        <p:spPr bwMode="auto">
          <a:xfrm>
            <a:off x="1277542" y="1970485"/>
            <a:ext cx="702469" cy="91797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a:lstStyle/>
          <a:p>
            <a:endParaRPr lang="fr-FR" sz="1350"/>
          </a:p>
        </p:txBody>
      </p:sp>
      <p:sp>
        <p:nvSpPr>
          <p:cNvPr id="2" name="Espace réservé du numéro de diapositive 1"/>
          <p:cNvSpPr>
            <a:spLocks noGrp="1"/>
          </p:cNvSpPr>
          <p:nvPr>
            <p:ph type="sldNum" sz="quarter" idx="12"/>
          </p:nvPr>
        </p:nvSpPr>
        <p:spPr/>
        <p:txBody>
          <a:bodyPr/>
          <a:lstStyle/>
          <a:p>
            <a:fld id="{F173B8D8-4E08-4553-9656-8569B72ECCB1}" type="slidenum">
              <a:rPr lang="fr-FR" smtClean="0"/>
              <a:t>16</a:t>
            </a:fld>
            <a:endParaRPr lang="fr-FR"/>
          </a:p>
        </p:txBody>
      </p:sp>
      <p:sp>
        <p:nvSpPr>
          <p:cNvPr id="33" name="Rectangle 4"/>
          <p:cNvSpPr>
            <a:spLocks noChangeArrowheads="1"/>
          </p:cNvSpPr>
          <p:nvPr/>
        </p:nvSpPr>
        <p:spPr bwMode="auto">
          <a:xfrm>
            <a:off x="1656161"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1800">
              <a:latin typeface="Arial" panose="020B0604020202020204" pitchFamily="34" charset="0"/>
            </a:endParaRPr>
          </a:p>
        </p:txBody>
      </p:sp>
      <p:sp>
        <p:nvSpPr>
          <p:cNvPr id="34" name="Rectangle 5"/>
          <p:cNvSpPr>
            <a:spLocks noChangeArrowheads="1"/>
          </p:cNvSpPr>
          <p:nvPr/>
        </p:nvSpPr>
        <p:spPr bwMode="auto">
          <a:xfrm>
            <a:off x="1925242"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1800">
              <a:latin typeface="Arial" panose="020B0604020202020204" pitchFamily="34" charset="0"/>
            </a:endParaRPr>
          </a:p>
        </p:txBody>
      </p:sp>
      <p:sp>
        <p:nvSpPr>
          <p:cNvPr id="35" name="Rectangle 6"/>
          <p:cNvSpPr>
            <a:spLocks noChangeArrowheads="1"/>
          </p:cNvSpPr>
          <p:nvPr/>
        </p:nvSpPr>
        <p:spPr bwMode="auto">
          <a:xfrm>
            <a:off x="2465786"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a:latin typeface="Arial" panose="020B0604020202020204" pitchFamily="34" charset="0"/>
              </a:rPr>
              <a:t>1</a:t>
            </a:r>
          </a:p>
        </p:txBody>
      </p:sp>
      <p:sp>
        <p:nvSpPr>
          <p:cNvPr id="36" name="Rectangle 7"/>
          <p:cNvSpPr>
            <a:spLocks noChangeArrowheads="1"/>
          </p:cNvSpPr>
          <p:nvPr/>
        </p:nvSpPr>
        <p:spPr bwMode="auto">
          <a:xfrm>
            <a:off x="2195514"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1800">
              <a:latin typeface="Arial" panose="020B0604020202020204" pitchFamily="34" charset="0"/>
            </a:endParaRPr>
          </a:p>
        </p:txBody>
      </p:sp>
      <p:sp>
        <p:nvSpPr>
          <p:cNvPr id="37" name="Rectangle 8"/>
          <p:cNvSpPr>
            <a:spLocks noChangeArrowheads="1"/>
          </p:cNvSpPr>
          <p:nvPr/>
        </p:nvSpPr>
        <p:spPr bwMode="auto">
          <a:xfrm>
            <a:off x="2736058"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a:latin typeface="Arial" panose="020B0604020202020204" pitchFamily="34" charset="0"/>
              </a:rPr>
              <a:t>0</a:t>
            </a:r>
          </a:p>
        </p:txBody>
      </p:sp>
      <p:sp>
        <p:nvSpPr>
          <p:cNvPr id="38" name="Rectangle 9"/>
          <p:cNvSpPr>
            <a:spLocks noChangeArrowheads="1"/>
          </p:cNvSpPr>
          <p:nvPr/>
        </p:nvSpPr>
        <p:spPr bwMode="auto">
          <a:xfrm>
            <a:off x="3006330"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a:latin typeface="Arial" panose="020B0604020202020204" pitchFamily="34" charset="0"/>
              </a:rPr>
              <a:t>0</a:t>
            </a:r>
          </a:p>
        </p:txBody>
      </p:sp>
      <p:sp>
        <p:nvSpPr>
          <p:cNvPr id="39" name="Rectangle 10"/>
          <p:cNvSpPr>
            <a:spLocks noChangeArrowheads="1"/>
          </p:cNvSpPr>
          <p:nvPr/>
        </p:nvSpPr>
        <p:spPr bwMode="auto">
          <a:xfrm>
            <a:off x="3275411"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dirty="0">
                <a:latin typeface="Arial" panose="020B0604020202020204" pitchFamily="34" charset="0"/>
              </a:rPr>
              <a:t>0</a:t>
            </a:r>
          </a:p>
        </p:txBody>
      </p:sp>
      <p:sp>
        <p:nvSpPr>
          <p:cNvPr id="40" name="Rectangle 11"/>
          <p:cNvSpPr>
            <a:spLocks noChangeArrowheads="1"/>
          </p:cNvSpPr>
          <p:nvPr/>
        </p:nvSpPr>
        <p:spPr bwMode="auto">
          <a:xfrm>
            <a:off x="3545683"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dirty="0">
                <a:latin typeface="Arial" panose="020B0604020202020204" pitchFamily="34" charset="0"/>
              </a:rPr>
              <a:t>1</a:t>
            </a:r>
          </a:p>
        </p:txBody>
      </p:sp>
      <p:sp>
        <p:nvSpPr>
          <p:cNvPr id="41" name="Rectangle 12"/>
          <p:cNvSpPr>
            <a:spLocks noChangeArrowheads="1"/>
          </p:cNvSpPr>
          <p:nvPr/>
        </p:nvSpPr>
        <p:spPr bwMode="auto">
          <a:xfrm>
            <a:off x="3815955"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dirty="0">
                <a:latin typeface="Arial" panose="020B0604020202020204" pitchFamily="34" charset="0"/>
              </a:rPr>
              <a:t>0</a:t>
            </a:r>
          </a:p>
        </p:txBody>
      </p:sp>
      <p:sp>
        <p:nvSpPr>
          <p:cNvPr id="42" name="Freeform 13"/>
          <p:cNvSpPr>
            <a:spLocks/>
          </p:cNvSpPr>
          <p:nvPr/>
        </p:nvSpPr>
        <p:spPr bwMode="auto">
          <a:xfrm>
            <a:off x="7325916" y="4400551"/>
            <a:ext cx="485775" cy="270272"/>
          </a:xfrm>
          <a:custGeom>
            <a:avLst/>
            <a:gdLst>
              <a:gd name="T0" fmla="*/ 0 w 408"/>
              <a:gd name="T1" fmla="*/ 0 h 227"/>
              <a:gd name="T2" fmla="*/ 2147483647 w 408"/>
              <a:gd name="T3" fmla="*/ 0 h 227"/>
              <a:gd name="T4" fmla="*/ 2147483647 w 408"/>
              <a:gd name="T5" fmla="*/ 2147483647 h 227"/>
              <a:gd name="T6" fmla="*/ 2147483647 w 408"/>
              <a:gd name="T7" fmla="*/ 2147483647 h 227"/>
              <a:gd name="T8" fmla="*/ 2147483647 w 408"/>
              <a:gd name="T9" fmla="*/ 2147483647 h 227"/>
              <a:gd name="T10" fmla="*/ 2147483647 w 408"/>
              <a:gd name="T11" fmla="*/ 2147483647 h 227"/>
              <a:gd name="T12" fmla="*/ 2147483647 w 408"/>
              <a:gd name="T13" fmla="*/ 2147483647 h 227"/>
              <a:gd name="T14" fmla="*/ 2147483647 w 408"/>
              <a:gd name="T15" fmla="*/ 2147483647 h 227"/>
              <a:gd name="T16" fmla="*/ 0 w 408"/>
              <a:gd name="T17" fmla="*/ 2147483647 h 227"/>
              <a:gd name="T18" fmla="*/ 0 w 408"/>
              <a:gd name="T19" fmla="*/ 0 h 2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8" h="227">
                <a:moveTo>
                  <a:pt x="0" y="0"/>
                </a:moveTo>
                <a:lnTo>
                  <a:pt x="272" y="0"/>
                </a:lnTo>
                <a:lnTo>
                  <a:pt x="181" y="45"/>
                </a:lnTo>
                <a:lnTo>
                  <a:pt x="317" y="45"/>
                </a:lnTo>
                <a:lnTo>
                  <a:pt x="227" y="91"/>
                </a:lnTo>
                <a:lnTo>
                  <a:pt x="363" y="136"/>
                </a:lnTo>
                <a:lnTo>
                  <a:pt x="227" y="181"/>
                </a:lnTo>
                <a:lnTo>
                  <a:pt x="408" y="227"/>
                </a:lnTo>
                <a:lnTo>
                  <a:pt x="0" y="227"/>
                </a:lnTo>
                <a:lnTo>
                  <a:pt x="0" y="0"/>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 name="Freeform 14"/>
          <p:cNvSpPr>
            <a:spLocks/>
          </p:cNvSpPr>
          <p:nvPr/>
        </p:nvSpPr>
        <p:spPr bwMode="auto">
          <a:xfrm>
            <a:off x="1332310" y="4400551"/>
            <a:ext cx="323850" cy="270272"/>
          </a:xfrm>
          <a:custGeom>
            <a:avLst/>
            <a:gdLst>
              <a:gd name="T0" fmla="*/ 2147483647 w 272"/>
              <a:gd name="T1" fmla="*/ 0 h 227"/>
              <a:gd name="T2" fmla="*/ 0 w 272"/>
              <a:gd name="T3" fmla="*/ 0 h 227"/>
              <a:gd name="T4" fmla="*/ 2147483647 w 272"/>
              <a:gd name="T5" fmla="*/ 2147483647 h 227"/>
              <a:gd name="T6" fmla="*/ 2147483647 w 272"/>
              <a:gd name="T7" fmla="*/ 2147483647 h 227"/>
              <a:gd name="T8" fmla="*/ 2147483647 w 272"/>
              <a:gd name="T9" fmla="*/ 2147483647 h 227"/>
              <a:gd name="T10" fmla="*/ 0 w 272"/>
              <a:gd name="T11" fmla="*/ 2147483647 h 227"/>
              <a:gd name="T12" fmla="*/ 2147483647 w 272"/>
              <a:gd name="T13" fmla="*/ 2147483647 h 227"/>
              <a:gd name="T14" fmla="*/ 0 w 272"/>
              <a:gd name="T15" fmla="*/ 2147483647 h 227"/>
              <a:gd name="T16" fmla="*/ 2147483647 w 272"/>
              <a:gd name="T17" fmla="*/ 2147483647 h 227"/>
              <a:gd name="T18" fmla="*/ 2147483647 w 272"/>
              <a:gd name="T19" fmla="*/ 0 h 2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2" h="227">
                <a:moveTo>
                  <a:pt x="272" y="0"/>
                </a:moveTo>
                <a:lnTo>
                  <a:pt x="0" y="0"/>
                </a:lnTo>
                <a:lnTo>
                  <a:pt x="90" y="45"/>
                </a:lnTo>
                <a:lnTo>
                  <a:pt x="45" y="91"/>
                </a:lnTo>
                <a:lnTo>
                  <a:pt x="136" y="91"/>
                </a:lnTo>
                <a:lnTo>
                  <a:pt x="0" y="136"/>
                </a:lnTo>
                <a:lnTo>
                  <a:pt x="90" y="181"/>
                </a:lnTo>
                <a:lnTo>
                  <a:pt x="0" y="227"/>
                </a:lnTo>
                <a:lnTo>
                  <a:pt x="272" y="227"/>
                </a:lnTo>
                <a:lnTo>
                  <a:pt x="272" y="0"/>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 name="Rectangle 17"/>
          <p:cNvSpPr>
            <a:spLocks noChangeArrowheads="1"/>
          </p:cNvSpPr>
          <p:nvPr/>
        </p:nvSpPr>
        <p:spPr bwMode="auto">
          <a:xfrm>
            <a:off x="4086226"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dirty="0">
                <a:latin typeface="Arial" panose="020B0604020202020204" pitchFamily="34" charset="0"/>
              </a:rPr>
              <a:t>1</a:t>
            </a:r>
          </a:p>
        </p:txBody>
      </p:sp>
      <p:sp>
        <p:nvSpPr>
          <p:cNvPr id="45" name="Rectangle 18"/>
          <p:cNvSpPr>
            <a:spLocks noChangeArrowheads="1"/>
          </p:cNvSpPr>
          <p:nvPr/>
        </p:nvSpPr>
        <p:spPr bwMode="auto">
          <a:xfrm>
            <a:off x="4355308"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a:latin typeface="Arial" panose="020B0604020202020204" pitchFamily="34" charset="0"/>
              </a:rPr>
              <a:t>1</a:t>
            </a:r>
          </a:p>
        </p:txBody>
      </p:sp>
      <p:sp>
        <p:nvSpPr>
          <p:cNvPr id="46" name="Rectangle 19"/>
          <p:cNvSpPr>
            <a:spLocks noChangeArrowheads="1"/>
          </p:cNvSpPr>
          <p:nvPr/>
        </p:nvSpPr>
        <p:spPr bwMode="auto">
          <a:xfrm>
            <a:off x="4895851"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dirty="0">
                <a:latin typeface="Arial" panose="020B0604020202020204" pitchFamily="34" charset="0"/>
              </a:rPr>
              <a:t>0</a:t>
            </a:r>
          </a:p>
        </p:txBody>
      </p:sp>
      <p:sp>
        <p:nvSpPr>
          <p:cNvPr id="47" name="Rectangle 20"/>
          <p:cNvSpPr>
            <a:spLocks noChangeArrowheads="1"/>
          </p:cNvSpPr>
          <p:nvPr/>
        </p:nvSpPr>
        <p:spPr bwMode="auto">
          <a:xfrm>
            <a:off x="4625580"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a:latin typeface="Arial" panose="020B0604020202020204" pitchFamily="34" charset="0"/>
              </a:rPr>
              <a:t>1</a:t>
            </a:r>
          </a:p>
        </p:txBody>
      </p:sp>
      <p:sp>
        <p:nvSpPr>
          <p:cNvPr id="48" name="Rectangle 21"/>
          <p:cNvSpPr>
            <a:spLocks noChangeArrowheads="1"/>
          </p:cNvSpPr>
          <p:nvPr/>
        </p:nvSpPr>
        <p:spPr bwMode="auto">
          <a:xfrm>
            <a:off x="5166124"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dirty="0">
                <a:latin typeface="Arial" panose="020B0604020202020204" pitchFamily="34" charset="0"/>
              </a:rPr>
              <a:t>0</a:t>
            </a:r>
          </a:p>
        </p:txBody>
      </p:sp>
      <p:sp>
        <p:nvSpPr>
          <p:cNvPr id="49" name="Rectangle 22"/>
          <p:cNvSpPr>
            <a:spLocks noChangeArrowheads="1"/>
          </p:cNvSpPr>
          <p:nvPr/>
        </p:nvSpPr>
        <p:spPr bwMode="auto">
          <a:xfrm>
            <a:off x="5436395"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a:latin typeface="Arial" panose="020B0604020202020204" pitchFamily="34" charset="0"/>
              </a:rPr>
              <a:t>0</a:t>
            </a:r>
          </a:p>
        </p:txBody>
      </p:sp>
      <p:sp>
        <p:nvSpPr>
          <p:cNvPr id="50" name="Rectangle 23"/>
          <p:cNvSpPr>
            <a:spLocks noChangeArrowheads="1"/>
          </p:cNvSpPr>
          <p:nvPr/>
        </p:nvSpPr>
        <p:spPr bwMode="auto">
          <a:xfrm>
            <a:off x="5705476"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a:latin typeface="Arial" panose="020B0604020202020204" pitchFamily="34" charset="0"/>
              </a:rPr>
              <a:t>0</a:t>
            </a:r>
          </a:p>
        </p:txBody>
      </p:sp>
      <p:sp>
        <p:nvSpPr>
          <p:cNvPr id="51" name="Rectangle 24"/>
          <p:cNvSpPr>
            <a:spLocks noChangeArrowheads="1"/>
          </p:cNvSpPr>
          <p:nvPr/>
        </p:nvSpPr>
        <p:spPr bwMode="auto">
          <a:xfrm>
            <a:off x="5975749"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dirty="0">
                <a:latin typeface="Arial" panose="020B0604020202020204" pitchFamily="34" charset="0"/>
              </a:rPr>
              <a:t>1</a:t>
            </a:r>
          </a:p>
        </p:txBody>
      </p:sp>
      <p:sp>
        <p:nvSpPr>
          <p:cNvPr id="52" name="Rectangle 25"/>
          <p:cNvSpPr>
            <a:spLocks noChangeArrowheads="1"/>
          </p:cNvSpPr>
          <p:nvPr/>
        </p:nvSpPr>
        <p:spPr bwMode="auto">
          <a:xfrm>
            <a:off x="6246020"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endParaRPr lang="fr-FR" altLang="fr-FR" sz="1800" dirty="0">
              <a:latin typeface="Arial" panose="020B0604020202020204" pitchFamily="34" charset="0"/>
            </a:endParaRPr>
          </a:p>
        </p:txBody>
      </p:sp>
      <p:sp>
        <p:nvSpPr>
          <p:cNvPr id="53" name="Rectangle 27"/>
          <p:cNvSpPr>
            <a:spLocks noChangeArrowheads="1"/>
          </p:cNvSpPr>
          <p:nvPr/>
        </p:nvSpPr>
        <p:spPr bwMode="auto">
          <a:xfrm>
            <a:off x="6516292"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endParaRPr lang="fr-FR" altLang="fr-FR" sz="1800" dirty="0">
              <a:latin typeface="Arial" panose="020B0604020202020204" pitchFamily="34" charset="0"/>
            </a:endParaRPr>
          </a:p>
        </p:txBody>
      </p:sp>
      <p:sp>
        <p:nvSpPr>
          <p:cNvPr id="54" name="Rectangle 28"/>
          <p:cNvSpPr>
            <a:spLocks noChangeArrowheads="1"/>
          </p:cNvSpPr>
          <p:nvPr/>
        </p:nvSpPr>
        <p:spPr bwMode="auto">
          <a:xfrm>
            <a:off x="6785374"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1800">
              <a:latin typeface="Arial" panose="020B0604020202020204" pitchFamily="34" charset="0"/>
            </a:endParaRPr>
          </a:p>
        </p:txBody>
      </p:sp>
      <p:sp>
        <p:nvSpPr>
          <p:cNvPr id="55" name="Rectangle 29"/>
          <p:cNvSpPr>
            <a:spLocks noChangeArrowheads="1"/>
          </p:cNvSpPr>
          <p:nvPr/>
        </p:nvSpPr>
        <p:spPr bwMode="auto">
          <a:xfrm>
            <a:off x="7055645"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1800">
              <a:latin typeface="Arial" panose="020B0604020202020204" pitchFamily="34" charset="0"/>
            </a:endParaRPr>
          </a:p>
        </p:txBody>
      </p:sp>
      <p:cxnSp>
        <p:nvCxnSpPr>
          <p:cNvPr id="4" name="Connecteur droit 3"/>
          <p:cNvCxnSpPr/>
          <p:nvPr/>
        </p:nvCxnSpPr>
        <p:spPr>
          <a:xfrm>
            <a:off x="3275411" y="4811843"/>
            <a:ext cx="0" cy="1214203"/>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5" name="Flèche courbée vers le haut 4"/>
          <p:cNvSpPr/>
          <p:nvPr/>
        </p:nvSpPr>
        <p:spPr>
          <a:xfrm flipH="1">
            <a:off x="2796004" y="5209204"/>
            <a:ext cx="2639201" cy="597871"/>
          </a:xfrm>
          <a:prstGeom prst="curvedUpArrow">
            <a:avLst>
              <a:gd name="adj1" fmla="val 25000"/>
              <a:gd name="adj2" fmla="val 47464"/>
              <a:gd name="adj3" fmla="val 3001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Tree>
    <p:extLst>
      <p:ext uri="{BB962C8B-B14F-4D97-AF65-F5344CB8AC3E}">
        <p14:creationId xmlns:p14="http://schemas.microsoft.com/office/powerpoint/2010/main" val="4214077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L’idée majeure (du 20</a:t>
            </a:r>
            <a:r>
              <a:rPr lang="fr-FR" baseline="30000" dirty="0"/>
              <a:t>ème</a:t>
            </a:r>
            <a:r>
              <a:rPr lang="fr-FR" dirty="0"/>
              <a:t> siècle ?)</a:t>
            </a:r>
          </a:p>
        </p:txBody>
      </p:sp>
      <p:sp>
        <p:nvSpPr>
          <p:cNvPr id="3" name="Espace réservé du contenu 2"/>
          <p:cNvSpPr>
            <a:spLocks noGrp="1"/>
          </p:cNvSpPr>
          <p:nvPr>
            <p:ph idx="1"/>
          </p:nvPr>
        </p:nvSpPr>
        <p:spPr/>
        <p:txBody>
          <a:bodyPr/>
          <a:lstStyle/>
          <a:p>
            <a:r>
              <a:rPr lang="fr-FR" sz="2800" dirty="0"/>
              <a:t>Une seule machine </a:t>
            </a:r>
            <a:r>
              <a:rPr lang="fr-FR" sz="2800" dirty="0">
                <a:solidFill>
                  <a:srgbClr val="FF0000"/>
                </a:solidFill>
              </a:rPr>
              <a:t>universelle </a:t>
            </a:r>
            <a:r>
              <a:rPr lang="fr-FR" sz="2800" dirty="0"/>
              <a:t>car capable de simuler toutes les machines </a:t>
            </a:r>
          </a:p>
          <a:p>
            <a:r>
              <a:rPr lang="fr-FR" sz="2800" dirty="0"/>
              <a:t>Trivial aujourd’hui car</a:t>
            </a:r>
          </a:p>
          <a:p>
            <a:pPr lvl="1"/>
            <a:r>
              <a:rPr lang="fr-FR" sz="2800" dirty="0"/>
              <a:t>On a des ordinateurs</a:t>
            </a:r>
          </a:p>
          <a:p>
            <a:pPr lvl="1"/>
            <a:r>
              <a:rPr lang="fr-FR" sz="2800" dirty="0"/>
              <a:t>On utilise tous les jours des compilateurs et des interpréteurs</a:t>
            </a:r>
          </a:p>
        </p:txBody>
      </p:sp>
      <p:sp>
        <p:nvSpPr>
          <p:cNvPr id="4" name="Espace réservé du numéro de diapositive 3"/>
          <p:cNvSpPr>
            <a:spLocks noGrp="1"/>
          </p:cNvSpPr>
          <p:nvPr>
            <p:ph type="sldNum" sz="quarter" idx="12"/>
          </p:nvPr>
        </p:nvSpPr>
        <p:spPr/>
        <p:txBody>
          <a:bodyPr/>
          <a:lstStyle/>
          <a:p>
            <a:fld id="{F173B8D8-4E08-4553-9656-8569B72ECCB1}" type="slidenum">
              <a:rPr lang="fr-FR" smtClean="0"/>
              <a:t>17</a:t>
            </a:fld>
            <a:endParaRPr lang="fr-FR"/>
          </a:p>
        </p:txBody>
      </p:sp>
    </p:spTree>
    <p:extLst>
      <p:ext uri="{BB962C8B-B14F-4D97-AF65-F5344CB8AC3E}">
        <p14:creationId xmlns:p14="http://schemas.microsoft.com/office/powerpoint/2010/main" val="1407812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fr-FR" altLang="fr-FR" sz="2625" dirty="0"/>
              <a:t>Que fait une machine de Turing ?</a:t>
            </a:r>
          </a:p>
        </p:txBody>
      </p:sp>
      <p:sp>
        <p:nvSpPr>
          <p:cNvPr id="33795" name="Rectangle 3"/>
          <p:cNvSpPr>
            <a:spLocks noGrp="1" noChangeArrowheads="1"/>
          </p:cNvSpPr>
          <p:nvPr>
            <p:ph idx="1"/>
          </p:nvPr>
        </p:nvSpPr>
        <p:spPr>
          <a:xfrm>
            <a:off x="2303861" y="1863328"/>
            <a:ext cx="5254228" cy="3394472"/>
          </a:xfrm>
        </p:spPr>
        <p:txBody>
          <a:bodyPr/>
          <a:lstStyle/>
          <a:p>
            <a:r>
              <a:rPr lang="fr-FR" altLang="fr-FR" dirty="0"/>
              <a:t>La </a:t>
            </a:r>
            <a:r>
              <a:rPr lang="fr-FR" altLang="fr-FR" dirty="0">
                <a:solidFill>
                  <a:srgbClr val="FF0000"/>
                </a:solidFill>
              </a:rPr>
              <a:t>Learning machine</a:t>
            </a:r>
          </a:p>
        </p:txBody>
      </p:sp>
      <p:sp>
        <p:nvSpPr>
          <p:cNvPr id="33807" name="AutoShape 15"/>
          <p:cNvSpPr>
            <a:spLocks noChangeArrowheads="1"/>
          </p:cNvSpPr>
          <p:nvPr/>
        </p:nvSpPr>
        <p:spPr bwMode="auto">
          <a:xfrm>
            <a:off x="3168255" y="2996804"/>
            <a:ext cx="1188244" cy="685800"/>
          </a:xfrm>
          <a:prstGeom prst="foldedCorner">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endParaRPr lang="fr-FR" altLang="fr-FR" sz="1350">
              <a:latin typeface="Arial" panose="020B0604020202020204" pitchFamily="34" charset="0"/>
            </a:endParaRPr>
          </a:p>
        </p:txBody>
      </p:sp>
      <p:sp>
        <p:nvSpPr>
          <p:cNvPr id="33808" name="Text Box 16"/>
          <p:cNvSpPr txBox="1">
            <a:spLocks noChangeArrowheads="1"/>
          </p:cNvSpPr>
          <p:nvPr/>
        </p:nvSpPr>
        <p:spPr bwMode="auto">
          <a:xfrm>
            <a:off x="2613423" y="4686301"/>
            <a:ext cx="6719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r>
              <a:rPr lang="fr-FR" altLang="fr-FR" sz="1800" dirty="0">
                <a:latin typeface="Arial" panose="020B0604020202020204" pitchFamily="34" charset="0"/>
              </a:rPr>
              <a:t>Data</a:t>
            </a:r>
          </a:p>
        </p:txBody>
      </p:sp>
      <p:sp>
        <p:nvSpPr>
          <p:cNvPr id="33818" name="Text Box 26"/>
          <p:cNvSpPr txBox="1">
            <a:spLocks noChangeArrowheads="1"/>
          </p:cNvSpPr>
          <p:nvPr/>
        </p:nvSpPr>
        <p:spPr bwMode="auto">
          <a:xfrm>
            <a:off x="5043488" y="4686301"/>
            <a:ext cx="6719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r>
              <a:rPr lang="fr-FR" altLang="fr-FR" sz="1800" dirty="0">
                <a:latin typeface="Arial" panose="020B0604020202020204" pitchFamily="34" charset="0"/>
              </a:rPr>
              <a:t>Data</a:t>
            </a:r>
          </a:p>
        </p:txBody>
      </p:sp>
      <p:sp>
        <p:nvSpPr>
          <p:cNvPr id="33823" name="Litebulb"/>
          <p:cNvSpPr>
            <a:spLocks noEditPoints="1" noChangeArrowheads="1"/>
          </p:cNvSpPr>
          <p:nvPr/>
        </p:nvSpPr>
        <p:spPr bwMode="auto">
          <a:xfrm>
            <a:off x="1277542" y="1970485"/>
            <a:ext cx="702469" cy="91797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a:lstStyle/>
          <a:p>
            <a:endParaRPr lang="fr-FR" sz="1350"/>
          </a:p>
        </p:txBody>
      </p:sp>
      <p:sp>
        <p:nvSpPr>
          <p:cNvPr id="2" name="Espace réservé du numéro de diapositive 1"/>
          <p:cNvSpPr>
            <a:spLocks noGrp="1"/>
          </p:cNvSpPr>
          <p:nvPr>
            <p:ph type="sldNum" sz="quarter" idx="12"/>
          </p:nvPr>
        </p:nvSpPr>
        <p:spPr/>
        <p:txBody>
          <a:bodyPr/>
          <a:lstStyle/>
          <a:p>
            <a:fld id="{F173B8D8-4E08-4553-9656-8569B72ECCB1}" type="slidenum">
              <a:rPr lang="fr-FR" smtClean="0"/>
              <a:t>18</a:t>
            </a:fld>
            <a:endParaRPr lang="fr-FR"/>
          </a:p>
        </p:txBody>
      </p:sp>
      <p:sp>
        <p:nvSpPr>
          <p:cNvPr id="33" name="Rectangle 4"/>
          <p:cNvSpPr>
            <a:spLocks noChangeArrowheads="1"/>
          </p:cNvSpPr>
          <p:nvPr/>
        </p:nvSpPr>
        <p:spPr bwMode="auto">
          <a:xfrm>
            <a:off x="1656161"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1800">
              <a:latin typeface="Arial" panose="020B0604020202020204" pitchFamily="34" charset="0"/>
            </a:endParaRPr>
          </a:p>
        </p:txBody>
      </p:sp>
      <p:sp>
        <p:nvSpPr>
          <p:cNvPr id="34" name="Rectangle 5"/>
          <p:cNvSpPr>
            <a:spLocks noChangeArrowheads="1"/>
          </p:cNvSpPr>
          <p:nvPr/>
        </p:nvSpPr>
        <p:spPr bwMode="auto">
          <a:xfrm>
            <a:off x="1925242"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1800">
              <a:latin typeface="Arial" panose="020B0604020202020204" pitchFamily="34" charset="0"/>
            </a:endParaRPr>
          </a:p>
        </p:txBody>
      </p:sp>
      <p:sp>
        <p:nvSpPr>
          <p:cNvPr id="35" name="Rectangle 6"/>
          <p:cNvSpPr>
            <a:spLocks noChangeArrowheads="1"/>
          </p:cNvSpPr>
          <p:nvPr/>
        </p:nvSpPr>
        <p:spPr bwMode="auto">
          <a:xfrm>
            <a:off x="2465786"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a:latin typeface="Arial" panose="020B0604020202020204" pitchFamily="34" charset="0"/>
              </a:rPr>
              <a:t>1</a:t>
            </a:r>
          </a:p>
        </p:txBody>
      </p:sp>
      <p:sp>
        <p:nvSpPr>
          <p:cNvPr id="36" name="Rectangle 7"/>
          <p:cNvSpPr>
            <a:spLocks noChangeArrowheads="1"/>
          </p:cNvSpPr>
          <p:nvPr/>
        </p:nvSpPr>
        <p:spPr bwMode="auto">
          <a:xfrm>
            <a:off x="2195514"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1800">
              <a:latin typeface="Arial" panose="020B0604020202020204" pitchFamily="34" charset="0"/>
            </a:endParaRPr>
          </a:p>
        </p:txBody>
      </p:sp>
      <p:sp>
        <p:nvSpPr>
          <p:cNvPr id="37" name="Rectangle 8"/>
          <p:cNvSpPr>
            <a:spLocks noChangeArrowheads="1"/>
          </p:cNvSpPr>
          <p:nvPr/>
        </p:nvSpPr>
        <p:spPr bwMode="auto">
          <a:xfrm>
            <a:off x="2736058"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a:latin typeface="Arial" panose="020B0604020202020204" pitchFamily="34" charset="0"/>
              </a:rPr>
              <a:t>0</a:t>
            </a:r>
          </a:p>
        </p:txBody>
      </p:sp>
      <p:sp>
        <p:nvSpPr>
          <p:cNvPr id="38" name="Rectangle 9"/>
          <p:cNvSpPr>
            <a:spLocks noChangeArrowheads="1"/>
          </p:cNvSpPr>
          <p:nvPr/>
        </p:nvSpPr>
        <p:spPr bwMode="auto">
          <a:xfrm>
            <a:off x="3006330"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a:latin typeface="Arial" panose="020B0604020202020204" pitchFamily="34" charset="0"/>
              </a:rPr>
              <a:t>0</a:t>
            </a:r>
          </a:p>
        </p:txBody>
      </p:sp>
      <p:sp>
        <p:nvSpPr>
          <p:cNvPr id="39" name="Rectangle 10"/>
          <p:cNvSpPr>
            <a:spLocks noChangeArrowheads="1"/>
          </p:cNvSpPr>
          <p:nvPr/>
        </p:nvSpPr>
        <p:spPr bwMode="auto">
          <a:xfrm>
            <a:off x="3275411"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dirty="0">
                <a:latin typeface="Arial" panose="020B0604020202020204" pitchFamily="34" charset="0"/>
              </a:rPr>
              <a:t>0</a:t>
            </a:r>
          </a:p>
        </p:txBody>
      </p:sp>
      <p:sp>
        <p:nvSpPr>
          <p:cNvPr id="40" name="Rectangle 11"/>
          <p:cNvSpPr>
            <a:spLocks noChangeArrowheads="1"/>
          </p:cNvSpPr>
          <p:nvPr/>
        </p:nvSpPr>
        <p:spPr bwMode="auto">
          <a:xfrm>
            <a:off x="3545683"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dirty="0">
                <a:latin typeface="Arial" panose="020B0604020202020204" pitchFamily="34" charset="0"/>
              </a:rPr>
              <a:t>1</a:t>
            </a:r>
          </a:p>
        </p:txBody>
      </p:sp>
      <p:sp>
        <p:nvSpPr>
          <p:cNvPr id="41" name="Rectangle 12"/>
          <p:cNvSpPr>
            <a:spLocks noChangeArrowheads="1"/>
          </p:cNvSpPr>
          <p:nvPr/>
        </p:nvSpPr>
        <p:spPr bwMode="auto">
          <a:xfrm>
            <a:off x="3815955"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dirty="0">
                <a:latin typeface="Arial" panose="020B0604020202020204" pitchFamily="34" charset="0"/>
              </a:rPr>
              <a:t>0</a:t>
            </a:r>
          </a:p>
        </p:txBody>
      </p:sp>
      <p:sp>
        <p:nvSpPr>
          <p:cNvPr id="42" name="Freeform 13"/>
          <p:cNvSpPr>
            <a:spLocks/>
          </p:cNvSpPr>
          <p:nvPr/>
        </p:nvSpPr>
        <p:spPr bwMode="auto">
          <a:xfrm>
            <a:off x="7325916" y="4400551"/>
            <a:ext cx="485775" cy="270272"/>
          </a:xfrm>
          <a:custGeom>
            <a:avLst/>
            <a:gdLst>
              <a:gd name="T0" fmla="*/ 0 w 408"/>
              <a:gd name="T1" fmla="*/ 0 h 227"/>
              <a:gd name="T2" fmla="*/ 2147483647 w 408"/>
              <a:gd name="T3" fmla="*/ 0 h 227"/>
              <a:gd name="T4" fmla="*/ 2147483647 w 408"/>
              <a:gd name="T5" fmla="*/ 2147483647 h 227"/>
              <a:gd name="T6" fmla="*/ 2147483647 w 408"/>
              <a:gd name="T7" fmla="*/ 2147483647 h 227"/>
              <a:gd name="T8" fmla="*/ 2147483647 w 408"/>
              <a:gd name="T9" fmla="*/ 2147483647 h 227"/>
              <a:gd name="T10" fmla="*/ 2147483647 w 408"/>
              <a:gd name="T11" fmla="*/ 2147483647 h 227"/>
              <a:gd name="T12" fmla="*/ 2147483647 w 408"/>
              <a:gd name="T13" fmla="*/ 2147483647 h 227"/>
              <a:gd name="T14" fmla="*/ 2147483647 w 408"/>
              <a:gd name="T15" fmla="*/ 2147483647 h 227"/>
              <a:gd name="T16" fmla="*/ 0 w 408"/>
              <a:gd name="T17" fmla="*/ 2147483647 h 227"/>
              <a:gd name="T18" fmla="*/ 0 w 408"/>
              <a:gd name="T19" fmla="*/ 0 h 2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8" h="227">
                <a:moveTo>
                  <a:pt x="0" y="0"/>
                </a:moveTo>
                <a:lnTo>
                  <a:pt x="272" y="0"/>
                </a:lnTo>
                <a:lnTo>
                  <a:pt x="181" y="45"/>
                </a:lnTo>
                <a:lnTo>
                  <a:pt x="317" y="45"/>
                </a:lnTo>
                <a:lnTo>
                  <a:pt x="227" y="91"/>
                </a:lnTo>
                <a:lnTo>
                  <a:pt x="363" y="136"/>
                </a:lnTo>
                <a:lnTo>
                  <a:pt x="227" y="181"/>
                </a:lnTo>
                <a:lnTo>
                  <a:pt x="408" y="227"/>
                </a:lnTo>
                <a:lnTo>
                  <a:pt x="0" y="227"/>
                </a:lnTo>
                <a:lnTo>
                  <a:pt x="0" y="0"/>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 name="Freeform 14"/>
          <p:cNvSpPr>
            <a:spLocks/>
          </p:cNvSpPr>
          <p:nvPr/>
        </p:nvSpPr>
        <p:spPr bwMode="auto">
          <a:xfrm>
            <a:off x="1332310" y="4400551"/>
            <a:ext cx="323850" cy="270272"/>
          </a:xfrm>
          <a:custGeom>
            <a:avLst/>
            <a:gdLst>
              <a:gd name="T0" fmla="*/ 2147483647 w 272"/>
              <a:gd name="T1" fmla="*/ 0 h 227"/>
              <a:gd name="T2" fmla="*/ 0 w 272"/>
              <a:gd name="T3" fmla="*/ 0 h 227"/>
              <a:gd name="T4" fmla="*/ 2147483647 w 272"/>
              <a:gd name="T5" fmla="*/ 2147483647 h 227"/>
              <a:gd name="T6" fmla="*/ 2147483647 w 272"/>
              <a:gd name="T7" fmla="*/ 2147483647 h 227"/>
              <a:gd name="T8" fmla="*/ 2147483647 w 272"/>
              <a:gd name="T9" fmla="*/ 2147483647 h 227"/>
              <a:gd name="T10" fmla="*/ 0 w 272"/>
              <a:gd name="T11" fmla="*/ 2147483647 h 227"/>
              <a:gd name="T12" fmla="*/ 2147483647 w 272"/>
              <a:gd name="T13" fmla="*/ 2147483647 h 227"/>
              <a:gd name="T14" fmla="*/ 0 w 272"/>
              <a:gd name="T15" fmla="*/ 2147483647 h 227"/>
              <a:gd name="T16" fmla="*/ 2147483647 w 272"/>
              <a:gd name="T17" fmla="*/ 2147483647 h 227"/>
              <a:gd name="T18" fmla="*/ 2147483647 w 272"/>
              <a:gd name="T19" fmla="*/ 0 h 2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2" h="227">
                <a:moveTo>
                  <a:pt x="272" y="0"/>
                </a:moveTo>
                <a:lnTo>
                  <a:pt x="0" y="0"/>
                </a:lnTo>
                <a:lnTo>
                  <a:pt x="90" y="45"/>
                </a:lnTo>
                <a:lnTo>
                  <a:pt x="45" y="91"/>
                </a:lnTo>
                <a:lnTo>
                  <a:pt x="136" y="91"/>
                </a:lnTo>
                <a:lnTo>
                  <a:pt x="0" y="136"/>
                </a:lnTo>
                <a:lnTo>
                  <a:pt x="90" y="181"/>
                </a:lnTo>
                <a:lnTo>
                  <a:pt x="0" y="227"/>
                </a:lnTo>
                <a:lnTo>
                  <a:pt x="272" y="227"/>
                </a:lnTo>
                <a:lnTo>
                  <a:pt x="272" y="0"/>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 name="Rectangle 17"/>
          <p:cNvSpPr>
            <a:spLocks noChangeArrowheads="1"/>
          </p:cNvSpPr>
          <p:nvPr/>
        </p:nvSpPr>
        <p:spPr bwMode="auto">
          <a:xfrm>
            <a:off x="4086226"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dirty="0">
                <a:latin typeface="Arial" panose="020B0604020202020204" pitchFamily="34" charset="0"/>
              </a:rPr>
              <a:t>1</a:t>
            </a:r>
          </a:p>
        </p:txBody>
      </p:sp>
      <p:sp>
        <p:nvSpPr>
          <p:cNvPr id="45" name="Rectangle 18"/>
          <p:cNvSpPr>
            <a:spLocks noChangeArrowheads="1"/>
          </p:cNvSpPr>
          <p:nvPr/>
        </p:nvSpPr>
        <p:spPr bwMode="auto">
          <a:xfrm>
            <a:off x="4355308"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a:latin typeface="Arial" panose="020B0604020202020204" pitchFamily="34" charset="0"/>
              </a:rPr>
              <a:t>1</a:t>
            </a:r>
          </a:p>
        </p:txBody>
      </p:sp>
      <p:sp>
        <p:nvSpPr>
          <p:cNvPr id="46" name="Rectangle 19"/>
          <p:cNvSpPr>
            <a:spLocks noChangeArrowheads="1"/>
          </p:cNvSpPr>
          <p:nvPr/>
        </p:nvSpPr>
        <p:spPr bwMode="auto">
          <a:xfrm>
            <a:off x="4895851"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dirty="0">
                <a:latin typeface="Arial" panose="020B0604020202020204" pitchFamily="34" charset="0"/>
              </a:rPr>
              <a:t>0</a:t>
            </a:r>
          </a:p>
        </p:txBody>
      </p:sp>
      <p:sp>
        <p:nvSpPr>
          <p:cNvPr id="47" name="Rectangle 20"/>
          <p:cNvSpPr>
            <a:spLocks noChangeArrowheads="1"/>
          </p:cNvSpPr>
          <p:nvPr/>
        </p:nvSpPr>
        <p:spPr bwMode="auto">
          <a:xfrm>
            <a:off x="4625580"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a:latin typeface="Arial" panose="020B0604020202020204" pitchFamily="34" charset="0"/>
              </a:rPr>
              <a:t>1</a:t>
            </a:r>
          </a:p>
        </p:txBody>
      </p:sp>
      <p:sp>
        <p:nvSpPr>
          <p:cNvPr id="48" name="Rectangle 21"/>
          <p:cNvSpPr>
            <a:spLocks noChangeArrowheads="1"/>
          </p:cNvSpPr>
          <p:nvPr/>
        </p:nvSpPr>
        <p:spPr bwMode="auto">
          <a:xfrm>
            <a:off x="5166124"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dirty="0">
                <a:latin typeface="Arial" panose="020B0604020202020204" pitchFamily="34" charset="0"/>
              </a:rPr>
              <a:t>0</a:t>
            </a:r>
          </a:p>
        </p:txBody>
      </p:sp>
      <p:sp>
        <p:nvSpPr>
          <p:cNvPr id="49" name="Rectangle 22"/>
          <p:cNvSpPr>
            <a:spLocks noChangeArrowheads="1"/>
          </p:cNvSpPr>
          <p:nvPr/>
        </p:nvSpPr>
        <p:spPr bwMode="auto">
          <a:xfrm>
            <a:off x="5436395"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a:latin typeface="Arial" panose="020B0604020202020204" pitchFamily="34" charset="0"/>
              </a:rPr>
              <a:t>0</a:t>
            </a:r>
          </a:p>
        </p:txBody>
      </p:sp>
      <p:sp>
        <p:nvSpPr>
          <p:cNvPr id="50" name="Rectangle 23"/>
          <p:cNvSpPr>
            <a:spLocks noChangeArrowheads="1"/>
          </p:cNvSpPr>
          <p:nvPr/>
        </p:nvSpPr>
        <p:spPr bwMode="auto">
          <a:xfrm>
            <a:off x="5705476"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a:latin typeface="Arial" panose="020B0604020202020204" pitchFamily="34" charset="0"/>
              </a:rPr>
              <a:t>0</a:t>
            </a:r>
          </a:p>
        </p:txBody>
      </p:sp>
      <p:sp>
        <p:nvSpPr>
          <p:cNvPr id="51" name="Rectangle 24"/>
          <p:cNvSpPr>
            <a:spLocks noChangeArrowheads="1"/>
          </p:cNvSpPr>
          <p:nvPr/>
        </p:nvSpPr>
        <p:spPr bwMode="auto">
          <a:xfrm>
            <a:off x="5975749"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fr-FR" altLang="fr-FR" sz="1800" dirty="0">
                <a:latin typeface="Arial" panose="020B0604020202020204" pitchFamily="34" charset="0"/>
              </a:rPr>
              <a:t>1</a:t>
            </a:r>
          </a:p>
        </p:txBody>
      </p:sp>
      <p:sp>
        <p:nvSpPr>
          <p:cNvPr id="52" name="Rectangle 25"/>
          <p:cNvSpPr>
            <a:spLocks noChangeArrowheads="1"/>
          </p:cNvSpPr>
          <p:nvPr/>
        </p:nvSpPr>
        <p:spPr bwMode="auto">
          <a:xfrm>
            <a:off x="6246020"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endParaRPr lang="fr-FR" altLang="fr-FR" sz="1800" dirty="0">
              <a:latin typeface="Arial" panose="020B0604020202020204" pitchFamily="34" charset="0"/>
            </a:endParaRPr>
          </a:p>
        </p:txBody>
      </p:sp>
      <p:sp>
        <p:nvSpPr>
          <p:cNvPr id="53" name="Rectangle 27"/>
          <p:cNvSpPr>
            <a:spLocks noChangeArrowheads="1"/>
          </p:cNvSpPr>
          <p:nvPr/>
        </p:nvSpPr>
        <p:spPr bwMode="auto">
          <a:xfrm>
            <a:off x="6516292"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endParaRPr lang="fr-FR" altLang="fr-FR" sz="1800" dirty="0">
              <a:latin typeface="Arial" panose="020B0604020202020204" pitchFamily="34" charset="0"/>
            </a:endParaRPr>
          </a:p>
        </p:txBody>
      </p:sp>
      <p:sp>
        <p:nvSpPr>
          <p:cNvPr id="54" name="Rectangle 28"/>
          <p:cNvSpPr>
            <a:spLocks noChangeArrowheads="1"/>
          </p:cNvSpPr>
          <p:nvPr/>
        </p:nvSpPr>
        <p:spPr bwMode="auto">
          <a:xfrm>
            <a:off x="6785374"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1800">
              <a:latin typeface="Arial" panose="020B0604020202020204" pitchFamily="34" charset="0"/>
            </a:endParaRPr>
          </a:p>
        </p:txBody>
      </p:sp>
      <p:sp>
        <p:nvSpPr>
          <p:cNvPr id="55" name="Rectangle 29"/>
          <p:cNvSpPr>
            <a:spLocks noChangeArrowheads="1"/>
          </p:cNvSpPr>
          <p:nvPr/>
        </p:nvSpPr>
        <p:spPr bwMode="auto">
          <a:xfrm>
            <a:off x="7055645" y="4400551"/>
            <a:ext cx="269081" cy="270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1800">
              <a:latin typeface="Arial" panose="020B0604020202020204" pitchFamily="34" charset="0"/>
            </a:endParaRPr>
          </a:p>
        </p:txBody>
      </p:sp>
      <p:cxnSp>
        <p:nvCxnSpPr>
          <p:cNvPr id="4" name="Connecteur droit 3"/>
          <p:cNvCxnSpPr/>
          <p:nvPr/>
        </p:nvCxnSpPr>
        <p:spPr>
          <a:xfrm>
            <a:off x="3275411" y="4811843"/>
            <a:ext cx="0" cy="1214203"/>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5" name="Flèche courbée vers le haut 4"/>
          <p:cNvSpPr/>
          <p:nvPr/>
        </p:nvSpPr>
        <p:spPr>
          <a:xfrm>
            <a:off x="2870598" y="5252353"/>
            <a:ext cx="2376486" cy="597871"/>
          </a:xfrm>
          <a:prstGeom prst="curvedUpArrow">
            <a:avLst>
              <a:gd name="adj1" fmla="val 25000"/>
              <a:gd name="adj2" fmla="val 47464"/>
              <a:gd name="adj3" fmla="val 3001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56" name="Litebulb"/>
          <p:cNvSpPr>
            <a:spLocks noEditPoints="1" noChangeArrowheads="1"/>
          </p:cNvSpPr>
          <p:nvPr/>
        </p:nvSpPr>
        <p:spPr bwMode="auto">
          <a:xfrm>
            <a:off x="413148" y="1970485"/>
            <a:ext cx="702469" cy="91797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a:lstStyle/>
          <a:p>
            <a:endParaRPr lang="fr-FR" sz="1350"/>
          </a:p>
        </p:txBody>
      </p:sp>
    </p:spTree>
    <p:extLst>
      <p:ext uri="{BB962C8B-B14F-4D97-AF65-F5344CB8AC3E}">
        <p14:creationId xmlns:p14="http://schemas.microsoft.com/office/powerpoint/2010/main" val="1090609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Et l’IA ?</a:t>
            </a:r>
          </a:p>
        </p:txBody>
      </p:sp>
      <p:sp>
        <p:nvSpPr>
          <p:cNvPr id="3" name="Espace réservé du contenu 2"/>
          <p:cNvSpPr>
            <a:spLocks noGrp="1"/>
          </p:cNvSpPr>
          <p:nvPr>
            <p:ph idx="1"/>
          </p:nvPr>
        </p:nvSpPr>
        <p:spPr/>
        <p:txBody>
          <a:bodyPr/>
          <a:lstStyle/>
          <a:p>
            <a:r>
              <a:rPr lang="fr-FR" dirty="0"/>
              <a:t>Idée maitresse de Turing : la MTU « se contente » d’appliquer un programme sur des données</a:t>
            </a:r>
          </a:p>
          <a:p>
            <a:r>
              <a:rPr lang="fr-FR" dirty="0"/>
              <a:t>Mais pourquoi ne pourrait-elle pas améliorer le programme sur des données particulières ?</a:t>
            </a:r>
          </a:p>
        </p:txBody>
      </p:sp>
      <p:sp>
        <p:nvSpPr>
          <p:cNvPr id="4" name="Rectangle 3"/>
          <p:cNvSpPr/>
          <p:nvPr/>
        </p:nvSpPr>
        <p:spPr>
          <a:xfrm>
            <a:off x="1094283" y="4167266"/>
            <a:ext cx="3085475" cy="2323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rgbClr val="FFFF00"/>
                </a:solidFill>
              </a:rPr>
              <a:t>Turing, en 1950</a:t>
            </a:r>
          </a:p>
          <a:p>
            <a:pPr algn="ctr"/>
            <a:r>
              <a:rPr lang="fr-FR" sz="2400" dirty="0"/>
              <a:t>Machine Intelligence</a:t>
            </a:r>
          </a:p>
          <a:p>
            <a:pPr algn="ctr"/>
            <a:r>
              <a:rPr lang="fr-FR" sz="2400" dirty="0"/>
              <a:t>Learning Machine</a:t>
            </a:r>
          </a:p>
        </p:txBody>
      </p:sp>
      <p:sp>
        <p:nvSpPr>
          <p:cNvPr id="5" name="Rectangle 4"/>
          <p:cNvSpPr/>
          <p:nvPr/>
        </p:nvSpPr>
        <p:spPr>
          <a:xfrm>
            <a:off x="5189096" y="4167266"/>
            <a:ext cx="3085475" cy="2323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rgbClr val="FFFF00"/>
                </a:solidFill>
              </a:rPr>
              <a:t>En 2017</a:t>
            </a:r>
          </a:p>
          <a:p>
            <a:pPr algn="ctr"/>
            <a:r>
              <a:rPr lang="fr-FR" sz="2400" dirty="0" err="1"/>
              <a:t>Artificial</a:t>
            </a:r>
            <a:r>
              <a:rPr lang="fr-FR" sz="2400" dirty="0"/>
              <a:t> Intelligence</a:t>
            </a:r>
          </a:p>
          <a:p>
            <a:pPr algn="ctr"/>
            <a:r>
              <a:rPr lang="fr-FR" sz="2400" dirty="0"/>
              <a:t>Machine Learning</a:t>
            </a:r>
          </a:p>
        </p:txBody>
      </p:sp>
      <p:sp>
        <p:nvSpPr>
          <p:cNvPr id="6" name="Espace réservé du numéro de diapositive 5"/>
          <p:cNvSpPr>
            <a:spLocks noGrp="1"/>
          </p:cNvSpPr>
          <p:nvPr>
            <p:ph type="sldNum" sz="quarter" idx="12"/>
          </p:nvPr>
        </p:nvSpPr>
        <p:spPr/>
        <p:txBody>
          <a:bodyPr/>
          <a:lstStyle/>
          <a:p>
            <a:fld id="{2A3B84CF-3121-401F-95C6-A87B1877FE84}" type="slidenum">
              <a:rPr lang="fr-FR" smtClean="0"/>
              <a:t>19</a:t>
            </a:fld>
            <a:endParaRPr lang="fr-FR"/>
          </a:p>
        </p:txBody>
      </p:sp>
    </p:spTree>
    <p:extLst>
      <p:ext uri="{BB962C8B-B14F-4D97-AF65-F5344CB8AC3E}">
        <p14:creationId xmlns:p14="http://schemas.microsoft.com/office/powerpoint/2010/main" val="743868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Plan</a:t>
            </a:r>
          </a:p>
        </p:txBody>
      </p:sp>
      <p:sp>
        <p:nvSpPr>
          <p:cNvPr id="3" name="Espace réservé du contenu 2"/>
          <p:cNvSpPr>
            <a:spLocks noGrp="1"/>
          </p:cNvSpPr>
          <p:nvPr>
            <p:ph idx="1"/>
          </p:nvPr>
        </p:nvSpPr>
        <p:spPr/>
        <p:txBody>
          <a:bodyPr>
            <a:normAutofit/>
          </a:bodyPr>
          <a:lstStyle/>
          <a:p>
            <a:pPr marL="514350" indent="-514350">
              <a:buFont typeface="+mj-lt"/>
              <a:buAutoNum type="arabicPeriod"/>
            </a:pPr>
            <a:r>
              <a:rPr lang="fr-FR" dirty="0"/>
              <a:t>Introduction : l’IA et l’Apprentissage automatique</a:t>
            </a:r>
          </a:p>
          <a:p>
            <a:pPr marL="514350" indent="-514350">
              <a:buFont typeface="+mj-lt"/>
              <a:buAutoNum type="arabicPeriod"/>
            </a:pPr>
            <a:r>
              <a:rPr lang="fr-FR" dirty="0"/>
              <a:t>Que veut dire apprendre ? (un détour du côté de Turing)</a:t>
            </a:r>
          </a:p>
          <a:p>
            <a:pPr marL="514350" indent="-514350">
              <a:buFont typeface="+mj-lt"/>
              <a:buAutoNum type="arabicPeriod"/>
            </a:pPr>
            <a:r>
              <a:rPr lang="fr-FR" dirty="0"/>
              <a:t>Les jeux</a:t>
            </a:r>
          </a:p>
          <a:p>
            <a:pPr marL="971550" lvl="1" indent="-514350">
              <a:buFont typeface="+mj-lt"/>
              <a:buAutoNum type="arabicPeriod"/>
            </a:pPr>
            <a:r>
              <a:rPr lang="fr-FR" dirty="0"/>
              <a:t>Les échecs</a:t>
            </a:r>
          </a:p>
          <a:p>
            <a:pPr marL="971550" lvl="1" indent="-514350">
              <a:buFont typeface="+mj-lt"/>
              <a:buAutoNum type="arabicPeriod"/>
            </a:pPr>
            <a:r>
              <a:rPr lang="fr-FR" dirty="0"/>
              <a:t>Le go</a:t>
            </a:r>
          </a:p>
          <a:p>
            <a:pPr marL="971550" lvl="1" indent="-514350">
              <a:buFont typeface="+mj-lt"/>
              <a:buAutoNum type="arabicPeriod"/>
            </a:pPr>
            <a:r>
              <a:rPr lang="fr-FR" dirty="0"/>
              <a:t>Le poker</a:t>
            </a:r>
          </a:p>
          <a:p>
            <a:pPr marL="514350" indent="-514350">
              <a:buFont typeface="+mj-lt"/>
              <a:buAutoNum type="arabicPeriod"/>
            </a:pPr>
            <a:r>
              <a:rPr lang="fr-FR" dirty="0"/>
              <a:t>Les conclusions</a:t>
            </a:r>
          </a:p>
          <a:p>
            <a:pPr marL="514350" indent="-514350">
              <a:buFont typeface="+mj-lt"/>
              <a:buAutoNum type="arabicPeriod"/>
            </a:pPr>
            <a:endParaRPr lang="fr-FR" dirty="0"/>
          </a:p>
        </p:txBody>
      </p:sp>
      <p:sp>
        <p:nvSpPr>
          <p:cNvPr id="4" name="Espace réservé du numéro de diapositive 3"/>
          <p:cNvSpPr>
            <a:spLocks noGrp="1"/>
          </p:cNvSpPr>
          <p:nvPr>
            <p:ph type="sldNum" sz="quarter" idx="12"/>
          </p:nvPr>
        </p:nvSpPr>
        <p:spPr/>
        <p:txBody>
          <a:bodyPr/>
          <a:lstStyle/>
          <a:p>
            <a:fld id="{2A3B84CF-3121-401F-95C6-A87B1877FE84}" type="slidenum">
              <a:rPr lang="fr-FR" smtClean="0"/>
              <a:t>2</a:t>
            </a:fld>
            <a:endParaRPr lang="fr-FR"/>
          </a:p>
        </p:txBody>
      </p:sp>
    </p:spTree>
    <p:extLst>
      <p:ext uri="{BB962C8B-B14F-4D97-AF65-F5344CB8AC3E}">
        <p14:creationId xmlns:p14="http://schemas.microsoft.com/office/powerpoint/2010/main" val="1165377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3887" y="1709739"/>
            <a:ext cx="8040427" cy="2852737"/>
          </a:xfrm>
        </p:spPr>
        <p:txBody>
          <a:bodyPr/>
          <a:lstStyle/>
          <a:p>
            <a:r>
              <a:rPr lang="fr-FR" dirty="0"/>
              <a:t>Comment savoir si une machine est intelligente ?</a:t>
            </a:r>
            <a:endParaRPr lang="en-GB" dirty="0"/>
          </a:p>
        </p:txBody>
      </p:sp>
      <p:sp>
        <p:nvSpPr>
          <p:cNvPr id="3" name="Espace réservé du texte 2"/>
          <p:cNvSpPr>
            <a:spLocks noGrp="1"/>
          </p:cNvSpPr>
          <p:nvPr>
            <p:ph type="body" idx="1"/>
          </p:nvPr>
        </p:nvSpPr>
        <p:spPr/>
        <p:txBody>
          <a:bodyPr/>
          <a:lstStyle/>
          <a:p>
            <a:r>
              <a:rPr lang="en-GB" dirty="0"/>
              <a:t>(petite digression)</a:t>
            </a:r>
          </a:p>
        </p:txBody>
      </p:sp>
      <p:sp>
        <p:nvSpPr>
          <p:cNvPr id="4" name="Espace réservé du numéro de diapositive 3"/>
          <p:cNvSpPr>
            <a:spLocks noGrp="1"/>
          </p:cNvSpPr>
          <p:nvPr>
            <p:ph type="sldNum" sz="quarter" idx="12"/>
          </p:nvPr>
        </p:nvSpPr>
        <p:spPr/>
        <p:txBody>
          <a:bodyPr/>
          <a:lstStyle/>
          <a:p>
            <a:fld id="{2A3B84CF-3121-401F-95C6-A87B1877FE84}" type="slidenum">
              <a:rPr lang="fr-FR" smtClean="0"/>
              <a:t>20</a:t>
            </a:fld>
            <a:endParaRPr lang="fr-FR"/>
          </a:p>
        </p:txBody>
      </p:sp>
    </p:spTree>
    <p:extLst>
      <p:ext uri="{BB962C8B-B14F-4D97-AF65-F5344CB8AC3E}">
        <p14:creationId xmlns:p14="http://schemas.microsoft.com/office/powerpoint/2010/main" val="4289720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a:hlinkClick r:id="rId2"/>
              </a:rPr>
              <a:t>https://www.technologyreview.com/s/538431/deep-learning-machine-beats-humans-in-iq-test/</a:t>
            </a:r>
            <a:r>
              <a:rPr lang="fr-FR" sz="2400" dirty="0"/>
              <a:t> </a:t>
            </a:r>
          </a:p>
        </p:txBody>
      </p:sp>
      <p:sp>
        <p:nvSpPr>
          <p:cNvPr id="3" name="Espace réservé du contenu 2"/>
          <p:cNvSpPr>
            <a:spLocks noGrp="1"/>
          </p:cNvSpPr>
          <p:nvPr>
            <p:ph idx="1"/>
          </p:nvPr>
        </p:nvSpPr>
        <p:spPr/>
        <p:txBody>
          <a:bodyPr>
            <a:normAutofit fontScale="85000" lnSpcReduction="10000"/>
          </a:bodyPr>
          <a:lstStyle/>
          <a:p>
            <a:r>
              <a:rPr lang="en-US" i="1" dirty="0"/>
              <a:t>Isotherm is to temperature as isobar is to? (</a:t>
            </a:r>
            <a:r>
              <a:rPr lang="en-US" i="1" dirty="0" err="1"/>
              <a:t>i</a:t>
            </a:r>
            <a:r>
              <a:rPr lang="en-US" i="1" dirty="0"/>
              <a:t>) atmosphere, (ii) wind, (iii) pressure, (iv) latitude, (v) current.</a:t>
            </a:r>
            <a:endParaRPr lang="en-US" dirty="0"/>
          </a:p>
          <a:p>
            <a:r>
              <a:rPr lang="en-US" i="1" dirty="0"/>
              <a:t>Identify two words (one from each set of brackets) that form a connection (analogy) when paired with the words in capitals: CHAPTER (book, verse, read), ACT (stage, audience, play).</a:t>
            </a:r>
            <a:endParaRPr lang="en-US" dirty="0"/>
          </a:p>
          <a:p>
            <a:r>
              <a:rPr lang="en-US" i="1" dirty="0"/>
              <a:t>Which is the odd one out? (</a:t>
            </a:r>
            <a:r>
              <a:rPr lang="en-US" i="1" dirty="0" err="1"/>
              <a:t>i</a:t>
            </a:r>
            <a:r>
              <a:rPr lang="en-US" i="1" dirty="0"/>
              <a:t>) calm, (ii) quiet, (iii) relaxed, (iv) serene, (v) unruffled.</a:t>
            </a:r>
            <a:endParaRPr lang="en-US" dirty="0"/>
          </a:p>
          <a:p>
            <a:r>
              <a:rPr lang="en-US" i="1" dirty="0"/>
              <a:t>Which word is closest to IRRATIONAL? (</a:t>
            </a:r>
            <a:r>
              <a:rPr lang="en-US" i="1" dirty="0" err="1"/>
              <a:t>i</a:t>
            </a:r>
            <a:r>
              <a:rPr lang="en-US" i="1" dirty="0"/>
              <a:t>) intransigent, (ii) irredeemable, (iii) unsafe, (iv) lost, (v) nonsensical.</a:t>
            </a:r>
            <a:endParaRPr lang="en-US" dirty="0"/>
          </a:p>
          <a:p>
            <a:r>
              <a:rPr lang="en-US" i="1" dirty="0"/>
              <a:t>Which word is most opposite to MUSICAL? (</a:t>
            </a:r>
            <a:r>
              <a:rPr lang="en-US" i="1" dirty="0" err="1"/>
              <a:t>i</a:t>
            </a:r>
            <a:r>
              <a:rPr lang="en-US" i="1" dirty="0"/>
              <a:t>) discordant, (ii) loud, (iii) lyrical, (iv) verbal, (v) euphonious.</a:t>
            </a:r>
            <a:endParaRPr lang="en-US" dirty="0"/>
          </a:p>
          <a:p>
            <a:endParaRPr lang="fr-FR" dirty="0"/>
          </a:p>
        </p:txBody>
      </p:sp>
      <p:sp>
        <p:nvSpPr>
          <p:cNvPr id="4" name="Espace réservé du numéro de diapositive 3"/>
          <p:cNvSpPr>
            <a:spLocks noGrp="1"/>
          </p:cNvSpPr>
          <p:nvPr>
            <p:ph type="sldNum" sz="quarter" idx="12"/>
          </p:nvPr>
        </p:nvSpPr>
        <p:spPr/>
        <p:txBody>
          <a:bodyPr/>
          <a:lstStyle/>
          <a:p>
            <a:fld id="{2A3B84CF-3121-401F-95C6-A87B1877FE84}" type="slidenum">
              <a:rPr lang="fr-FR" smtClean="0"/>
              <a:t>21</a:t>
            </a:fld>
            <a:endParaRPr lang="fr-FR"/>
          </a:p>
        </p:txBody>
      </p:sp>
    </p:spTree>
    <p:extLst>
      <p:ext uri="{BB962C8B-B14F-4D97-AF65-F5344CB8AC3E}">
        <p14:creationId xmlns:p14="http://schemas.microsoft.com/office/powerpoint/2010/main" val="2919759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fr-FR" altLang="fr-FR"/>
              <a:t>Le test de Turing</a:t>
            </a:r>
          </a:p>
        </p:txBody>
      </p:sp>
      <p:sp>
        <p:nvSpPr>
          <p:cNvPr id="55299" name="Text Box 3"/>
          <p:cNvSpPr txBox="1">
            <a:spLocks noChangeArrowheads="1"/>
          </p:cNvSpPr>
          <p:nvPr/>
        </p:nvSpPr>
        <p:spPr bwMode="auto">
          <a:xfrm>
            <a:off x="782835" y="1292126"/>
            <a:ext cx="704135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r>
              <a:rPr lang="fr-FR" altLang="fr-FR" sz="2400" dirty="0">
                <a:latin typeface="Comic Sans MS" panose="030F0702030302020204" pitchFamily="66" charset="0"/>
              </a:rPr>
              <a:t>un ordinateur est programmé pour maintenir une discussion avec un humain (qui ne sait pas qu’il parle à un ordinateur. Le test est réussi si une 3</a:t>
            </a:r>
            <a:r>
              <a:rPr lang="fr-FR" altLang="fr-FR" sz="2400" baseline="30000" dirty="0">
                <a:latin typeface="Comic Sans MS" panose="030F0702030302020204" pitchFamily="66" charset="0"/>
              </a:rPr>
              <a:t>e</a:t>
            </a:r>
            <a:r>
              <a:rPr lang="fr-FR" altLang="fr-FR" sz="2400" dirty="0">
                <a:latin typeface="Comic Sans MS" panose="030F0702030302020204" pitchFamily="66" charset="0"/>
              </a:rPr>
              <a:t> personne ne sait pas s’il s’agit d’humains ou d’un ordinateur et un humain (et où est l’ordinateur)</a:t>
            </a:r>
          </a:p>
        </p:txBody>
      </p:sp>
      <p:grpSp>
        <p:nvGrpSpPr>
          <p:cNvPr id="113668" name="Group 4"/>
          <p:cNvGrpSpPr>
            <a:grpSpLocks/>
          </p:cNvGrpSpPr>
          <p:nvPr/>
        </p:nvGrpSpPr>
        <p:grpSpPr bwMode="auto">
          <a:xfrm>
            <a:off x="1714500" y="3714750"/>
            <a:ext cx="2800350" cy="1371600"/>
            <a:chOff x="480" y="2400"/>
            <a:chExt cx="2352" cy="1152"/>
          </a:xfrm>
        </p:grpSpPr>
        <p:sp>
          <p:nvSpPr>
            <p:cNvPr id="55309" name="AutoShape 5"/>
            <p:cNvSpPr>
              <a:spLocks noChangeArrowheads="1"/>
            </p:cNvSpPr>
            <p:nvPr/>
          </p:nvSpPr>
          <p:spPr bwMode="auto">
            <a:xfrm>
              <a:off x="480" y="3216"/>
              <a:ext cx="528" cy="336"/>
            </a:xfrm>
            <a:prstGeom prst="smileyFace">
              <a:avLst>
                <a:gd name="adj" fmla="val 4653"/>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1350">
                <a:latin typeface="Arial" panose="020B0604020202020204" pitchFamily="34" charset="0"/>
              </a:endParaRPr>
            </a:p>
          </p:txBody>
        </p:sp>
        <p:sp>
          <p:nvSpPr>
            <p:cNvPr id="55310" name="AutoShape 6"/>
            <p:cNvSpPr>
              <a:spLocks noChangeArrowheads="1"/>
            </p:cNvSpPr>
            <p:nvPr/>
          </p:nvSpPr>
          <p:spPr bwMode="auto">
            <a:xfrm>
              <a:off x="1056" y="2400"/>
              <a:ext cx="1776" cy="768"/>
            </a:xfrm>
            <a:prstGeom prst="cloudCallout">
              <a:avLst>
                <a:gd name="adj1" fmla="val -45440"/>
                <a:gd name="adj2" fmla="val 70051"/>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endParaRPr lang="fr-FR" altLang="fr-FR" sz="1800">
                <a:latin typeface="Times New Roman" panose="02020603050405020304" pitchFamily="18" charset="0"/>
              </a:endParaRPr>
            </a:p>
          </p:txBody>
        </p:sp>
        <p:sp>
          <p:nvSpPr>
            <p:cNvPr id="55311" name="AutoShape 7"/>
            <p:cNvSpPr>
              <a:spLocks noChangeArrowheads="1"/>
            </p:cNvSpPr>
            <p:nvPr/>
          </p:nvSpPr>
          <p:spPr bwMode="auto">
            <a:xfrm>
              <a:off x="1344" y="2688"/>
              <a:ext cx="192" cy="192"/>
            </a:xfrm>
            <a:prstGeom prst="smileyFace">
              <a:avLst>
                <a:gd name="adj" fmla="val 4653"/>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1350">
                <a:latin typeface="Arial" panose="020B0604020202020204" pitchFamily="34" charset="0"/>
              </a:endParaRPr>
            </a:p>
          </p:txBody>
        </p:sp>
        <p:sp>
          <p:nvSpPr>
            <p:cNvPr id="55312" name="Text Box 8"/>
            <p:cNvSpPr txBox="1">
              <a:spLocks noChangeArrowheads="1"/>
            </p:cNvSpPr>
            <p:nvPr/>
          </p:nvSpPr>
          <p:spPr bwMode="auto">
            <a:xfrm>
              <a:off x="1766" y="2618"/>
              <a:ext cx="812" cy="3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r>
                <a:rPr lang="en-US" altLang="fr-FR" sz="1800">
                  <a:latin typeface="Times New Roman" panose="02020603050405020304" pitchFamily="18" charset="0"/>
                </a:rPr>
                <a:t>machine</a:t>
              </a:r>
            </a:p>
          </p:txBody>
        </p:sp>
        <p:sp>
          <p:nvSpPr>
            <p:cNvPr id="55313" name="Text Box 9"/>
            <p:cNvSpPr txBox="1">
              <a:spLocks noChangeArrowheads="1"/>
            </p:cNvSpPr>
            <p:nvPr/>
          </p:nvSpPr>
          <p:spPr bwMode="auto">
            <a:xfrm>
              <a:off x="1526" y="2618"/>
              <a:ext cx="241"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r>
                <a:rPr lang="en-US" altLang="fr-FR" sz="1800">
                  <a:latin typeface="Times New Roman" panose="02020603050405020304" pitchFamily="18" charset="0"/>
                </a:rPr>
                <a:t>?</a:t>
              </a:r>
            </a:p>
          </p:txBody>
        </p:sp>
        <p:sp>
          <p:nvSpPr>
            <p:cNvPr id="55314" name="Text Box 10"/>
            <p:cNvSpPr txBox="1">
              <a:spLocks noChangeArrowheads="1"/>
            </p:cNvSpPr>
            <p:nvPr/>
          </p:nvSpPr>
          <p:spPr bwMode="auto">
            <a:xfrm>
              <a:off x="2534" y="2618"/>
              <a:ext cx="241"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r>
                <a:rPr lang="en-US" altLang="fr-FR" sz="1800">
                  <a:latin typeface="Times New Roman" panose="02020603050405020304" pitchFamily="18" charset="0"/>
                </a:rPr>
                <a:t>?</a:t>
              </a:r>
            </a:p>
          </p:txBody>
        </p:sp>
      </p:grpSp>
      <p:sp>
        <p:nvSpPr>
          <p:cNvPr id="55301" name="Line 11"/>
          <p:cNvSpPr>
            <a:spLocks noChangeShapeType="1"/>
          </p:cNvSpPr>
          <p:nvPr/>
        </p:nvSpPr>
        <p:spPr bwMode="auto">
          <a:xfrm>
            <a:off x="4686300" y="3486150"/>
            <a:ext cx="0" cy="2000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a:p>
        </p:txBody>
      </p:sp>
      <p:grpSp>
        <p:nvGrpSpPr>
          <p:cNvPr id="113676" name="Group 12"/>
          <p:cNvGrpSpPr>
            <a:grpSpLocks/>
          </p:cNvGrpSpPr>
          <p:nvPr/>
        </p:nvGrpSpPr>
        <p:grpSpPr bwMode="auto">
          <a:xfrm>
            <a:off x="5197078" y="3486150"/>
            <a:ext cx="1660922" cy="2000250"/>
            <a:chOff x="3405" y="2208"/>
            <a:chExt cx="1395" cy="1680"/>
          </a:xfrm>
        </p:grpSpPr>
        <p:sp>
          <p:nvSpPr>
            <p:cNvPr id="55303" name="Text Box 13"/>
            <p:cNvSpPr txBox="1">
              <a:spLocks noChangeArrowheads="1"/>
            </p:cNvSpPr>
            <p:nvPr/>
          </p:nvSpPr>
          <p:spPr bwMode="auto">
            <a:xfrm>
              <a:off x="3405" y="2714"/>
              <a:ext cx="812" cy="3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r>
                <a:rPr lang="en-US" altLang="fr-FR" sz="1800">
                  <a:latin typeface="Times New Roman" panose="02020603050405020304" pitchFamily="18" charset="0"/>
                </a:rPr>
                <a:t>machine</a:t>
              </a:r>
            </a:p>
          </p:txBody>
        </p:sp>
        <p:sp>
          <p:nvSpPr>
            <p:cNvPr id="55304" name="AutoShape 14"/>
            <p:cNvSpPr>
              <a:spLocks noChangeArrowheads="1"/>
            </p:cNvSpPr>
            <p:nvPr/>
          </p:nvSpPr>
          <p:spPr bwMode="auto">
            <a:xfrm>
              <a:off x="4176" y="2208"/>
              <a:ext cx="624" cy="432"/>
            </a:xfrm>
            <a:prstGeom prst="wedgeRectCallout">
              <a:avLst>
                <a:gd name="adj1" fmla="val -43750"/>
                <a:gd name="adj2" fmla="val 7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endParaRPr lang="fr-FR" altLang="fr-FR" sz="1800">
                <a:latin typeface="Times New Roman" panose="02020603050405020304" pitchFamily="18" charset="0"/>
              </a:endParaRPr>
            </a:p>
          </p:txBody>
        </p:sp>
        <p:sp>
          <p:nvSpPr>
            <p:cNvPr id="55305" name="AutoShape 15"/>
            <p:cNvSpPr>
              <a:spLocks noChangeArrowheads="1"/>
            </p:cNvSpPr>
            <p:nvPr/>
          </p:nvSpPr>
          <p:spPr bwMode="auto">
            <a:xfrm>
              <a:off x="4368" y="2304"/>
              <a:ext cx="192" cy="192"/>
            </a:xfrm>
            <a:prstGeom prst="smileyFace">
              <a:avLst>
                <a:gd name="adj" fmla="val 4653"/>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1350">
                <a:latin typeface="Arial" panose="020B0604020202020204" pitchFamily="34" charset="0"/>
              </a:endParaRPr>
            </a:p>
          </p:txBody>
        </p:sp>
        <p:sp>
          <p:nvSpPr>
            <p:cNvPr id="55306" name="AutoShape 16"/>
            <p:cNvSpPr>
              <a:spLocks noChangeArrowheads="1"/>
            </p:cNvSpPr>
            <p:nvPr/>
          </p:nvSpPr>
          <p:spPr bwMode="auto">
            <a:xfrm>
              <a:off x="3600" y="3552"/>
              <a:ext cx="528" cy="336"/>
            </a:xfrm>
            <a:prstGeom prst="smileyFace">
              <a:avLst>
                <a:gd name="adj" fmla="val 4653"/>
              </a:avLst>
            </a:prstGeom>
            <a:noFill/>
            <a:ln w="9525">
              <a:solidFill>
                <a:schemeClr val="tx1"/>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1350">
                <a:latin typeface="Arial" panose="020B0604020202020204" pitchFamily="34" charset="0"/>
              </a:endParaRPr>
            </a:p>
          </p:txBody>
        </p:sp>
        <p:sp>
          <p:nvSpPr>
            <p:cNvPr id="55307" name="AutoShape 17"/>
            <p:cNvSpPr>
              <a:spLocks noChangeArrowheads="1"/>
            </p:cNvSpPr>
            <p:nvPr/>
          </p:nvSpPr>
          <p:spPr bwMode="auto">
            <a:xfrm>
              <a:off x="4128" y="3120"/>
              <a:ext cx="624" cy="432"/>
            </a:xfrm>
            <a:prstGeom prst="wedgeRectCallout">
              <a:avLst>
                <a:gd name="adj1" fmla="val -43750"/>
                <a:gd name="adj2" fmla="val 7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endParaRPr lang="fr-FR" altLang="fr-FR" sz="1800">
                <a:latin typeface="Times New Roman" panose="02020603050405020304" pitchFamily="18" charset="0"/>
              </a:endParaRPr>
            </a:p>
          </p:txBody>
        </p:sp>
        <p:sp>
          <p:nvSpPr>
            <p:cNvPr id="55308" name="AutoShape 18"/>
            <p:cNvSpPr>
              <a:spLocks noChangeArrowheads="1"/>
            </p:cNvSpPr>
            <p:nvPr/>
          </p:nvSpPr>
          <p:spPr bwMode="auto">
            <a:xfrm>
              <a:off x="4320" y="3216"/>
              <a:ext cx="192" cy="192"/>
            </a:xfrm>
            <a:prstGeom prst="smileyFace">
              <a:avLst>
                <a:gd name="adj" fmla="val 4653"/>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just" eaLnBrk="0" hangingPunct="0">
                <a:spcBef>
                  <a:spcPct val="20000"/>
                </a:spcBef>
                <a:buClr>
                  <a:schemeClr val="tx2"/>
                </a:buClr>
                <a:buSzPct val="70000"/>
                <a:buFont typeface="Wingdings" panose="05000000000000000000" pitchFamily="2" charset="2"/>
                <a:buChar char="l"/>
                <a:defRPr sz="3000">
                  <a:solidFill>
                    <a:schemeClr val="tx1"/>
                  </a:solidFill>
                  <a:latin typeface="Gill Sans MT" panose="020B0502020104020203" pitchFamily="34" charset="0"/>
                </a:defRPr>
              </a:lvl1pPr>
              <a:lvl2pPr marL="742950" indent="-285750" algn="just" eaLnBrk="0" hangingPunct="0">
                <a:spcBef>
                  <a:spcPct val="20000"/>
                </a:spcBef>
                <a:buClr>
                  <a:schemeClr val="accent2"/>
                </a:buClr>
                <a:buSzPct val="70000"/>
                <a:buFont typeface="Wingdings" panose="05000000000000000000" pitchFamily="2" charset="2"/>
                <a:buChar char="l"/>
                <a:defRPr sz="2600">
                  <a:solidFill>
                    <a:schemeClr val="tx1"/>
                  </a:solidFill>
                  <a:latin typeface="Gill Sans MT" panose="020B0502020104020203"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Gill Sans MT" panose="020B0502020104020203"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Gill Sans MT" panose="020B0502020104020203"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endParaRPr lang="fr-FR" altLang="fr-FR" sz="1350">
                <a:latin typeface="Arial" panose="020B0604020202020204" pitchFamily="34" charset="0"/>
              </a:endParaRPr>
            </a:p>
          </p:txBody>
        </p:sp>
      </p:grpSp>
      <p:sp>
        <p:nvSpPr>
          <p:cNvPr id="2" name="Espace réservé du numéro de diapositive 1"/>
          <p:cNvSpPr>
            <a:spLocks noGrp="1"/>
          </p:cNvSpPr>
          <p:nvPr>
            <p:ph type="sldNum" sz="quarter" idx="12"/>
          </p:nvPr>
        </p:nvSpPr>
        <p:spPr/>
        <p:txBody>
          <a:bodyPr/>
          <a:lstStyle/>
          <a:p>
            <a:fld id="{2A3B84CF-3121-401F-95C6-A87B1877FE84}" type="slidenum">
              <a:rPr lang="fr-FR" smtClean="0"/>
              <a:t>22</a:t>
            </a:fld>
            <a:endParaRPr lang="fr-FR"/>
          </a:p>
        </p:txBody>
      </p:sp>
    </p:spTree>
    <p:extLst>
      <p:ext uri="{BB962C8B-B14F-4D97-AF65-F5344CB8AC3E}">
        <p14:creationId xmlns:p14="http://schemas.microsoft.com/office/powerpoint/2010/main" val="38516902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36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136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…en 2021</a:t>
            </a:r>
          </a:p>
        </p:txBody>
      </p:sp>
      <p:sp>
        <p:nvSpPr>
          <p:cNvPr id="3" name="Espace réservé du contenu 2"/>
          <p:cNvSpPr>
            <a:spLocks noGrp="1"/>
          </p:cNvSpPr>
          <p:nvPr>
            <p:ph idx="1"/>
          </p:nvPr>
        </p:nvSpPr>
        <p:spPr/>
        <p:txBody>
          <a:bodyPr/>
          <a:lstStyle/>
          <a:p>
            <a:r>
              <a:rPr lang="fr-FR" dirty="0"/>
              <a:t>Le test de Turing n’intéresse pas autant qu’avant</a:t>
            </a:r>
          </a:p>
          <a:p>
            <a:r>
              <a:rPr lang="fr-FR" dirty="0"/>
              <a:t>Peut-être parce que l’objectif n’est plus de « simuler » l’intelligence</a:t>
            </a:r>
          </a:p>
        </p:txBody>
      </p:sp>
      <p:sp>
        <p:nvSpPr>
          <p:cNvPr id="4" name="Espace réservé du numéro de diapositive 3"/>
          <p:cNvSpPr>
            <a:spLocks noGrp="1"/>
          </p:cNvSpPr>
          <p:nvPr>
            <p:ph type="sldNum" sz="quarter" idx="12"/>
          </p:nvPr>
        </p:nvSpPr>
        <p:spPr/>
        <p:txBody>
          <a:bodyPr/>
          <a:lstStyle/>
          <a:p>
            <a:fld id="{2A3B84CF-3121-401F-95C6-A87B1877FE84}" type="slidenum">
              <a:rPr lang="fr-FR" smtClean="0"/>
              <a:t>23</a:t>
            </a:fld>
            <a:endParaRPr lang="fr-FR"/>
          </a:p>
        </p:txBody>
      </p:sp>
    </p:spTree>
    <p:extLst>
      <p:ext uri="{BB962C8B-B14F-4D97-AF65-F5344CB8AC3E}">
        <p14:creationId xmlns:p14="http://schemas.microsoft.com/office/powerpoint/2010/main" val="2958297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jeux</a:t>
            </a:r>
          </a:p>
        </p:txBody>
      </p:sp>
      <p:sp>
        <p:nvSpPr>
          <p:cNvPr id="3" name="Espace réservé du texte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A3B84CF-3121-401F-95C6-A87B1877FE84}" type="slidenum">
              <a:rPr lang="fr-FR" smtClean="0"/>
              <a:t>24</a:t>
            </a:fld>
            <a:endParaRPr lang="fr-FR"/>
          </a:p>
        </p:txBody>
      </p:sp>
    </p:spTree>
    <p:extLst>
      <p:ext uri="{BB962C8B-B14F-4D97-AF65-F5344CB8AC3E}">
        <p14:creationId xmlns:p14="http://schemas.microsoft.com/office/powerpoint/2010/main" val="3963684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Typologie</a:t>
            </a:r>
          </a:p>
        </p:txBody>
      </p:sp>
      <p:sp>
        <p:nvSpPr>
          <p:cNvPr id="5" name="Espace réservé du contenu 4"/>
          <p:cNvSpPr>
            <a:spLocks noGrp="1"/>
          </p:cNvSpPr>
          <p:nvPr>
            <p:ph idx="1"/>
          </p:nvPr>
        </p:nvSpPr>
        <p:spPr/>
        <p:txBody>
          <a:bodyPr/>
          <a:lstStyle/>
          <a:p>
            <a:r>
              <a:rPr lang="fr-FR" dirty="0"/>
              <a:t>On distingue les </a:t>
            </a:r>
            <a:r>
              <a:rPr lang="fr-FR" dirty="0">
                <a:solidFill>
                  <a:srgbClr val="FF0000"/>
                </a:solidFill>
              </a:rPr>
              <a:t>jeux à connaissance parfaite</a:t>
            </a:r>
            <a:r>
              <a:rPr lang="fr-FR" dirty="0"/>
              <a:t> des </a:t>
            </a:r>
            <a:r>
              <a:rPr lang="fr-FR" dirty="0">
                <a:solidFill>
                  <a:srgbClr val="FF0000"/>
                </a:solidFill>
              </a:rPr>
              <a:t>jeux à connaissance imparfaite</a:t>
            </a:r>
          </a:p>
          <a:p>
            <a:r>
              <a:rPr lang="fr-FR" dirty="0"/>
              <a:t>Dans le premier cas, il est utile de mesurer la </a:t>
            </a:r>
            <a:r>
              <a:rPr lang="fr-FR" dirty="0">
                <a:solidFill>
                  <a:srgbClr val="FF0000"/>
                </a:solidFill>
              </a:rPr>
              <a:t>taille de l’espace de recherche</a:t>
            </a:r>
            <a:r>
              <a:rPr lang="fr-FR" dirty="0"/>
              <a:t>, c’est-à-dire l’ensemble de toutes les </a:t>
            </a:r>
            <a:r>
              <a:rPr lang="fr-FR" dirty="0">
                <a:solidFill>
                  <a:srgbClr val="FF0000"/>
                </a:solidFill>
              </a:rPr>
              <a:t>configurations</a:t>
            </a:r>
            <a:r>
              <a:rPr lang="fr-FR" dirty="0"/>
              <a:t> possibles.</a:t>
            </a:r>
          </a:p>
          <a:p>
            <a:r>
              <a:rPr lang="fr-FR" dirty="0"/>
              <a:t>Souvent, cet espace est énorme mais fini et organisé : on passe d’une configuration à une autre configuration avec un </a:t>
            </a:r>
            <a:r>
              <a:rPr lang="fr-FR" dirty="0">
                <a:solidFill>
                  <a:srgbClr val="FF0000"/>
                </a:solidFill>
              </a:rPr>
              <a:t>coup</a:t>
            </a:r>
            <a:r>
              <a:rPr lang="fr-FR" dirty="0"/>
              <a:t>.</a:t>
            </a:r>
          </a:p>
        </p:txBody>
      </p:sp>
      <p:sp>
        <p:nvSpPr>
          <p:cNvPr id="2" name="Espace réservé du numéro de diapositive 1"/>
          <p:cNvSpPr>
            <a:spLocks noGrp="1"/>
          </p:cNvSpPr>
          <p:nvPr>
            <p:ph type="sldNum" sz="quarter" idx="12"/>
          </p:nvPr>
        </p:nvSpPr>
        <p:spPr/>
        <p:txBody>
          <a:bodyPr/>
          <a:lstStyle/>
          <a:p>
            <a:fld id="{2A3B84CF-3121-401F-95C6-A87B1877FE84}" type="slidenum">
              <a:rPr lang="fr-FR" smtClean="0"/>
              <a:t>25</a:t>
            </a:fld>
            <a:endParaRPr lang="fr-FR"/>
          </a:p>
        </p:txBody>
      </p:sp>
    </p:spTree>
    <p:extLst>
      <p:ext uri="{BB962C8B-B14F-4D97-AF65-F5344CB8AC3E}">
        <p14:creationId xmlns:p14="http://schemas.microsoft.com/office/powerpoint/2010/main" val="4017530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3.1 Les échecs</a:t>
            </a:r>
          </a:p>
        </p:txBody>
      </p:sp>
      <p:sp>
        <p:nvSpPr>
          <p:cNvPr id="3" name="Espace réservé du texte 2"/>
          <p:cNvSpPr>
            <a:spLocks noGrp="1"/>
          </p:cNvSpPr>
          <p:nvPr>
            <p:ph type="body" idx="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3B84CF-3121-401F-95C6-A87B1877FE84}" type="slidenum">
              <a:rPr lang="fr-FR" smtClean="0"/>
              <a:t>26</a:t>
            </a:fld>
            <a:endParaRPr lang="fr-F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412" y="406719"/>
            <a:ext cx="3058876" cy="1721884"/>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0938" y="188913"/>
            <a:ext cx="2319650" cy="3482958"/>
          </a:xfrm>
          <a:prstGeom prst="rect">
            <a:avLst/>
          </a:prstGeom>
        </p:spPr>
      </p:pic>
      <p:sp>
        <p:nvSpPr>
          <p:cNvPr id="10" name="ZoneTexte 9"/>
          <p:cNvSpPr txBox="1"/>
          <p:nvPr/>
        </p:nvSpPr>
        <p:spPr>
          <a:xfrm>
            <a:off x="4287187" y="2743200"/>
            <a:ext cx="1093504" cy="646331"/>
          </a:xfrm>
          <a:prstGeom prst="rect">
            <a:avLst/>
          </a:prstGeom>
          <a:noFill/>
        </p:spPr>
        <p:txBody>
          <a:bodyPr wrap="none" rtlCol="0">
            <a:spAutoFit/>
          </a:bodyPr>
          <a:lstStyle/>
          <a:p>
            <a:r>
              <a:rPr lang="fr-FR" dirty="0"/>
              <a:t>CC-BY-SA </a:t>
            </a:r>
          </a:p>
          <a:p>
            <a:endParaRPr lang="fr-FR" dirty="0"/>
          </a:p>
        </p:txBody>
      </p:sp>
      <p:graphicFrame>
        <p:nvGraphicFramePr>
          <p:cNvPr id="11" name="Tableau 10"/>
          <p:cNvGraphicFramePr>
            <a:graphicFrameLocks noGrp="1"/>
          </p:cNvGraphicFramePr>
          <p:nvPr>
            <p:extLst>
              <p:ext uri="{D42A27DB-BD31-4B8C-83A1-F6EECF244321}">
                <p14:modId xmlns:p14="http://schemas.microsoft.com/office/powerpoint/2010/main" val="585879676"/>
              </p:ext>
            </p:extLst>
          </p:nvPr>
        </p:nvGraphicFramePr>
        <p:xfrm>
          <a:off x="1543050" y="3659872"/>
          <a:ext cx="7886700" cy="624840"/>
        </p:xfrm>
        <a:graphic>
          <a:graphicData uri="http://schemas.openxmlformats.org/drawingml/2006/table">
            <a:tbl>
              <a:tblPr/>
              <a:tblGrid>
                <a:gridCol w="3943350">
                  <a:extLst>
                    <a:ext uri="{9D8B030D-6E8A-4147-A177-3AD203B41FA5}">
                      <a16:colId xmlns:a16="http://schemas.microsoft.com/office/drawing/2014/main" val="20000"/>
                    </a:ext>
                  </a:extLst>
                </a:gridCol>
                <a:gridCol w="3943350">
                  <a:extLst>
                    <a:ext uri="{9D8B030D-6E8A-4147-A177-3AD203B41FA5}">
                      <a16:colId xmlns:a16="http://schemas.microsoft.com/office/drawing/2014/main" val="20001"/>
                    </a:ext>
                  </a:extLst>
                </a:gridCol>
              </a:tblGrid>
              <a:tr h="0">
                <a:tc>
                  <a:txBody>
                    <a:bodyPr/>
                    <a:lstStyle/>
                    <a:p>
                      <a:endParaRPr lang="fr-FR"/>
                    </a:p>
                  </a:txBody>
                  <a:tcPr marL="38100" marR="38100" marT="38100" marB="38100">
                    <a:lnL>
                      <a:noFill/>
                    </a:lnL>
                    <a:lnR>
                      <a:noFill/>
                    </a:lnR>
                    <a:lnT>
                      <a:noFill/>
                    </a:lnT>
                    <a:lnB>
                      <a:noFill/>
                    </a:lnB>
                  </a:tcPr>
                </a:tc>
                <a:tc>
                  <a:txBody>
                    <a:bodyPr/>
                    <a:lstStyle/>
                    <a:p>
                      <a:r>
                        <a:rPr lang="en-US" dirty="0"/>
                        <a:t>Copyright 2007, S.M.S.I., Inc. - Owen Williams, The Kasparov Agency.</a:t>
                      </a:r>
                    </a:p>
                  </a:txBody>
                  <a:tcPr marL="38100" marR="38100" marT="38100" marB="3810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63402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faits</a:t>
            </a:r>
          </a:p>
        </p:txBody>
      </p:sp>
      <p:sp>
        <p:nvSpPr>
          <p:cNvPr id="3" name="Espace réservé du contenu 2"/>
          <p:cNvSpPr>
            <a:spLocks noGrp="1"/>
          </p:cNvSpPr>
          <p:nvPr>
            <p:ph idx="1"/>
          </p:nvPr>
        </p:nvSpPr>
        <p:spPr/>
        <p:txBody>
          <a:bodyPr/>
          <a:lstStyle/>
          <a:p>
            <a:r>
              <a:rPr lang="fr-FR" dirty="0"/>
              <a:t>En 1997 le programme </a:t>
            </a:r>
            <a:r>
              <a:rPr lang="fr-FR" dirty="0" err="1">
                <a:solidFill>
                  <a:srgbClr val="FF0000"/>
                </a:solidFill>
              </a:rPr>
              <a:t>Deep</a:t>
            </a:r>
            <a:r>
              <a:rPr lang="fr-FR" dirty="0">
                <a:solidFill>
                  <a:srgbClr val="FF0000"/>
                </a:solidFill>
              </a:rPr>
              <a:t> Blue</a:t>
            </a:r>
            <a:r>
              <a:rPr lang="fr-FR" dirty="0"/>
              <a:t>, d’IBM, bat le champion Garry Kasparov par 3,5/2,5</a:t>
            </a:r>
          </a:p>
          <a:p>
            <a:r>
              <a:rPr lang="fr-FR" dirty="0"/>
              <a:t>Gary Kasparov a été le champion du monde de 1985 à 2000</a:t>
            </a:r>
          </a:p>
          <a:p>
            <a:r>
              <a:rPr lang="fr-FR" dirty="0"/>
              <a:t>Son ELO de 2858 n’a été battu que par l’actuel champion du monde Magnus </a:t>
            </a:r>
            <a:r>
              <a:rPr lang="fr-FR" dirty="0" err="1"/>
              <a:t>Carlsen</a:t>
            </a:r>
            <a:endParaRPr lang="fr-FR" dirty="0"/>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0563" y="4150696"/>
            <a:ext cx="1889698" cy="2707304"/>
          </a:xfrm>
          <a:prstGeom prst="rect">
            <a:avLst/>
          </a:prstGeom>
        </p:spPr>
      </p:pic>
      <p:sp>
        <p:nvSpPr>
          <p:cNvPr id="5" name="Espace réservé du numéro de diapositive 4"/>
          <p:cNvSpPr>
            <a:spLocks noGrp="1"/>
          </p:cNvSpPr>
          <p:nvPr>
            <p:ph type="sldNum" sz="quarter" idx="12"/>
          </p:nvPr>
        </p:nvSpPr>
        <p:spPr/>
        <p:txBody>
          <a:bodyPr/>
          <a:lstStyle/>
          <a:p>
            <a:fld id="{2A3B84CF-3121-401F-95C6-A87B1877FE84}" type="slidenum">
              <a:rPr lang="fr-FR" smtClean="0"/>
              <a:t>27</a:t>
            </a:fld>
            <a:endParaRPr lang="fr-FR"/>
          </a:p>
        </p:txBody>
      </p:sp>
    </p:spTree>
    <p:extLst>
      <p:ext uri="{BB962C8B-B14F-4D97-AF65-F5344CB8AC3E}">
        <p14:creationId xmlns:p14="http://schemas.microsoft.com/office/powerpoint/2010/main" val="3671445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 historique des matchs</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47684929"/>
              </p:ext>
            </p:extLst>
          </p:nvPr>
        </p:nvGraphicFramePr>
        <p:xfrm>
          <a:off x="329784" y="1825625"/>
          <a:ext cx="8529402" cy="1828800"/>
        </p:xfrm>
        <a:graphic>
          <a:graphicData uri="http://schemas.openxmlformats.org/drawingml/2006/table">
            <a:tbl>
              <a:tblPr firstRow="1" bandRow="1">
                <a:tableStyleId>{5C22544A-7EE6-4342-B048-85BDC9FD1C3A}</a:tableStyleId>
              </a:tblPr>
              <a:tblGrid>
                <a:gridCol w="1022353">
                  <a:extLst>
                    <a:ext uri="{9D8B030D-6E8A-4147-A177-3AD203B41FA5}">
                      <a16:colId xmlns:a16="http://schemas.microsoft.com/office/drawing/2014/main" val="20000"/>
                    </a:ext>
                  </a:extLst>
                </a:gridCol>
                <a:gridCol w="3242348">
                  <a:extLst>
                    <a:ext uri="{9D8B030D-6E8A-4147-A177-3AD203B41FA5}">
                      <a16:colId xmlns:a16="http://schemas.microsoft.com/office/drawing/2014/main" val="20001"/>
                    </a:ext>
                  </a:extLst>
                </a:gridCol>
                <a:gridCol w="1264516">
                  <a:extLst>
                    <a:ext uri="{9D8B030D-6E8A-4147-A177-3AD203B41FA5}">
                      <a16:colId xmlns:a16="http://schemas.microsoft.com/office/drawing/2014/main" val="20002"/>
                    </a:ext>
                  </a:extLst>
                </a:gridCol>
                <a:gridCol w="3000185">
                  <a:extLst>
                    <a:ext uri="{9D8B030D-6E8A-4147-A177-3AD203B41FA5}">
                      <a16:colId xmlns:a16="http://schemas.microsoft.com/office/drawing/2014/main" val="20003"/>
                    </a:ext>
                  </a:extLst>
                </a:gridCol>
              </a:tblGrid>
              <a:tr h="370840">
                <a:tc>
                  <a:txBody>
                    <a:bodyPr/>
                    <a:lstStyle/>
                    <a:p>
                      <a:r>
                        <a:rPr lang="fr-FR" sz="2400" dirty="0"/>
                        <a:t>Année</a:t>
                      </a:r>
                    </a:p>
                  </a:txBody>
                  <a:tcPr/>
                </a:tc>
                <a:tc>
                  <a:txBody>
                    <a:bodyPr/>
                    <a:lstStyle/>
                    <a:p>
                      <a:r>
                        <a:rPr lang="fr-FR" sz="2400" dirty="0"/>
                        <a:t>Match</a:t>
                      </a:r>
                    </a:p>
                  </a:txBody>
                  <a:tcPr/>
                </a:tc>
                <a:tc>
                  <a:txBody>
                    <a:bodyPr/>
                    <a:lstStyle/>
                    <a:p>
                      <a:r>
                        <a:rPr lang="fr-FR" sz="2400" dirty="0"/>
                        <a:t>Score</a:t>
                      </a:r>
                    </a:p>
                  </a:txBody>
                  <a:tcPr/>
                </a:tc>
                <a:tc>
                  <a:txBody>
                    <a:bodyPr/>
                    <a:lstStyle/>
                    <a:p>
                      <a:r>
                        <a:rPr lang="fr-FR" sz="2400" dirty="0"/>
                        <a:t>Puissance</a:t>
                      </a:r>
                    </a:p>
                  </a:txBody>
                  <a:tcPr/>
                </a:tc>
                <a:extLst>
                  <a:ext uri="{0D108BD9-81ED-4DB2-BD59-A6C34878D82A}">
                    <a16:rowId xmlns:a16="http://schemas.microsoft.com/office/drawing/2014/main" val="10000"/>
                  </a:ext>
                </a:extLst>
              </a:tr>
              <a:tr h="370840">
                <a:tc>
                  <a:txBody>
                    <a:bodyPr/>
                    <a:lstStyle/>
                    <a:p>
                      <a:r>
                        <a:rPr lang="fr-FR" sz="2400" dirty="0"/>
                        <a:t>1989</a:t>
                      </a:r>
                    </a:p>
                  </a:txBody>
                  <a:tcPr/>
                </a:tc>
                <a:tc>
                  <a:txBody>
                    <a:bodyPr/>
                    <a:lstStyle/>
                    <a:p>
                      <a:r>
                        <a:rPr lang="fr-FR" sz="2400" dirty="0"/>
                        <a:t>Kasparov-</a:t>
                      </a:r>
                      <a:r>
                        <a:rPr lang="fr-FR" sz="2400" dirty="0" err="1"/>
                        <a:t>Deep</a:t>
                      </a:r>
                      <a:r>
                        <a:rPr lang="fr-FR" sz="2400" baseline="0" dirty="0"/>
                        <a:t> </a:t>
                      </a:r>
                      <a:r>
                        <a:rPr lang="fr-FR" sz="2400" baseline="0" dirty="0" err="1"/>
                        <a:t>Thought</a:t>
                      </a:r>
                      <a:endParaRPr lang="fr-FR" sz="2400" dirty="0"/>
                    </a:p>
                  </a:txBody>
                  <a:tcPr/>
                </a:tc>
                <a:tc>
                  <a:txBody>
                    <a:bodyPr/>
                    <a:lstStyle/>
                    <a:p>
                      <a:r>
                        <a:rPr lang="fr-FR" sz="2400" dirty="0"/>
                        <a:t>2-0</a:t>
                      </a:r>
                    </a:p>
                  </a:txBody>
                  <a:tcPr/>
                </a:tc>
                <a:tc>
                  <a:txBody>
                    <a:bodyPr/>
                    <a:lstStyle/>
                    <a:p>
                      <a:r>
                        <a:rPr lang="fr-FR" sz="2400" dirty="0"/>
                        <a:t>720 10</a:t>
                      </a:r>
                      <a:r>
                        <a:rPr lang="fr-FR" sz="2400" baseline="30000" dirty="0"/>
                        <a:t>3</a:t>
                      </a:r>
                      <a:r>
                        <a:rPr lang="fr-FR" sz="2400" dirty="0"/>
                        <a:t> coups/sec</a:t>
                      </a:r>
                    </a:p>
                  </a:txBody>
                  <a:tcPr/>
                </a:tc>
                <a:extLst>
                  <a:ext uri="{0D108BD9-81ED-4DB2-BD59-A6C34878D82A}">
                    <a16:rowId xmlns:a16="http://schemas.microsoft.com/office/drawing/2014/main" val="10001"/>
                  </a:ext>
                </a:extLst>
              </a:tr>
              <a:tr h="370840">
                <a:tc>
                  <a:txBody>
                    <a:bodyPr/>
                    <a:lstStyle/>
                    <a:p>
                      <a:r>
                        <a:rPr lang="fr-FR" sz="2400" dirty="0"/>
                        <a:t>1996</a:t>
                      </a:r>
                    </a:p>
                  </a:txBody>
                  <a:tcPr/>
                </a:tc>
                <a:tc>
                  <a:txBody>
                    <a:bodyPr/>
                    <a:lstStyle/>
                    <a:p>
                      <a:r>
                        <a:rPr lang="fr-FR" sz="2400" dirty="0"/>
                        <a:t>Kasparov-</a:t>
                      </a:r>
                      <a:r>
                        <a:rPr lang="fr-FR" sz="2400" dirty="0" err="1"/>
                        <a:t>Deep</a:t>
                      </a:r>
                      <a:r>
                        <a:rPr lang="fr-FR" sz="2400" baseline="0" dirty="0"/>
                        <a:t> Blue</a:t>
                      </a:r>
                      <a:endParaRPr lang="fr-FR" sz="2400" dirty="0"/>
                    </a:p>
                  </a:txBody>
                  <a:tcPr/>
                </a:tc>
                <a:tc>
                  <a:txBody>
                    <a:bodyPr/>
                    <a:lstStyle/>
                    <a:p>
                      <a:r>
                        <a:rPr lang="fr-FR" sz="2400" dirty="0"/>
                        <a:t>4-2</a:t>
                      </a:r>
                    </a:p>
                  </a:txBody>
                  <a:tcPr/>
                </a:tc>
                <a:tc>
                  <a:txBody>
                    <a:bodyPr/>
                    <a:lstStyle/>
                    <a:p>
                      <a:r>
                        <a:rPr lang="fr-FR" sz="2400" dirty="0"/>
                        <a:t>50-100 10</a:t>
                      </a:r>
                      <a:r>
                        <a:rPr lang="fr-FR" sz="2400" baseline="30000" dirty="0"/>
                        <a:t>6</a:t>
                      </a:r>
                      <a:r>
                        <a:rPr lang="fr-FR" sz="2400" dirty="0"/>
                        <a:t> coups/sec</a:t>
                      </a:r>
                    </a:p>
                  </a:txBody>
                  <a:tcPr/>
                </a:tc>
                <a:extLst>
                  <a:ext uri="{0D108BD9-81ED-4DB2-BD59-A6C34878D82A}">
                    <a16:rowId xmlns:a16="http://schemas.microsoft.com/office/drawing/2014/main" val="10002"/>
                  </a:ext>
                </a:extLst>
              </a:tr>
              <a:tr h="370840">
                <a:tc>
                  <a:txBody>
                    <a:bodyPr/>
                    <a:lstStyle/>
                    <a:p>
                      <a:r>
                        <a:rPr lang="fr-FR" sz="2400" dirty="0"/>
                        <a:t>1997</a:t>
                      </a:r>
                    </a:p>
                  </a:txBody>
                  <a:tcPr/>
                </a:tc>
                <a:tc>
                  <a:txBody>
                    <a:bodyPr/>
                    <a:lstStyle/>
                    <a:p>
                      <a:r>
                        <a:rPr lang="fr-FR" sz="2400" dirty="0"/>
                        <a:t>Kasparov-</a:t>
                      </a:r>
                      <a:r>
                        <a:rPr lang="fr-FR" sz="2400" dirty="0" err="1"/>
                        <a:t>Deeper</a:t>
                      </a:r>
                      <a:r>
                        <a:rPr lang="fr-FR" sz="2400" baseline="0" dirty="0"/>
                        <a:t> Blue</a:t>
                      </a:r>
                      <a:endParaRPr lang="fr-FR" sz="2400" dirty="0"/>
                    </a:p>
                  </a:txBody>
                  <a:tcPr/>
                </a:tc>
                <a:tc>
                  <a:txBody>
                    <a:bodyPr/>
                    <a:lstStyle/>
                    <a:p>
                      <a:r>
                        <a:rPr lang="fr-FR" sz="2400" dirty="0"/>
                        <a:t>2,5-3,5</a:t>
                      </a:r>
                    </a:p>
                  </a:txBody>
                  <a:tcPr/>
                </a:tc>
                <a:tc>
                  <a:txBody>
                    <a:bodyPr/>
                    <a:lstStyle/>
                    <a:p>
                      <a:r>
                        <a:rPr lang="fr-FR" sz="2400" dirty="0"/>
                        <a:t>100-300 10</a:t>
                      </a:r>
                      <a:r>
                        <a:rPr lang="fr-FR" sz="2400" baseline="30000" dirty="0"/>
                        <a:t>6</a:t>
                      </a:r>
                      <a:r>
                        <a:rPr lang="fr-FR" sz="2400" dirty="0"/>
                        <a:t> coups/sec</a:t>
                      </a:r>
                    </a:p>
                  </a:txBody>
                  <a:tcPr/>
                </a:tc>
                <a:extLst>
                  <a:ext uri="{0D108BD9-81ED-4DB2-BD59-A6C34878D82A}">
                    <a16:rowId xmlns:a16="http://schemas.microsoft.com/office/drawing/2014/main" val="10003"/>
                  </a:ext>
                </a:extLst>
              </a:tr>
            </a:tbl>
          </a:graphicData>
        </a:graphic>
      </p:graphicFrame>
      <p:sp>
        <p:nvSpPr>
          <p:cNvPr id="3" name="Espace réservé du numéro de diapositive 2"/>
          <p:cNvSpPr>
            <a:spLocks noGrp="1"/>
          </p:cNvSpPr>
          <p:nvPr>
            <p:ph type="sldNum" sz="quarter" idx="12"/>
          </p:nvPr>
        </p:nvSpPr>
        <p:spPr/>
        <p:txBody>
          <a:bodyPr/>
          <a:lstStyle/>
          <a:p>
            <a:fld id="{2A3B84CF-3121-401F-95C6-A87B1877FE84}" type="slidenum">
              <a:rPr lang="fr-FR" smtClean="0"/>
              <a:t>28</a:t>
            </a:fld>
            <a:endParaRPr lang="fr-FR"/>
          </a:p>
        </p:txBody>
      </p:sp>
    </p:spTree>
    <p:extLst>
      <p:ext uri="{BB962C8B-B14F-4D97-AF65-F5344CB8AC3E}">
        <p14:creationId xmlns:p14="http://schemas.microsoft.com/office/powerpoint/2010/main" val="949263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982" y="129915"/>
            <a:ext cx="1876425" cy="2438400"/>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050" y="1349115"/>
            <a:ext cx="4052950" cy="5636302"/>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130" y="3013023"/>
            <a:ext cx="4413033" cy="3740046"/>
          </a:xfrm>
          <a:prstGeom prst="rect">
            <a:avLst/>
          </a:prstGeom>
        </p:spPr>
      </p:pic>
      <p:sp>
        <p:nvSpPr>
          <p:cNvPr id="3" name="Espace réservé du numéro de diapositive 2"/>
          <p:cNvSpPr>
            <a:spLocks noGrp="1"/>
          </p:cNvSpPr>
          <p:nvPr>
            <p:ph type="sldNum" sz="quarter" idx="12"/>
          </p:nvPr>
        </p:nvSpPr>
        <p:spPr/>
        <p:txBody>
          <a:bodyPr/>
          <a:lstStyle/>
          <a:p>
            <a:fld id="{2A3B84CF-3121-401F-95C6-A87B1877FE84}" type="slidenum">
              <a:rPr lang="fr-FR" smtClean="0"/>
              <a:t>29</a:t>
            </a:fld>
            <a:endParaRPr lang="fr-FR"/>
          </a:p>
        </p:txBody>
      </p:sp>
    </p:spTree>
    <p:extLst>
      <p:ext uri="{BB962C8B-B14F-4D97-AF65-F5344CB8AC3E}">
        <p14:creationId xmlns:p14="http://schemas.microsoft.com/office/powerpoint/2010/main" val="3234846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1. L’intelligence artificielle et l’apprentissage machine</a:t>
            </a:r>
          </a:p>
        </p:txBody>
      </p:sp>
      <p:sp>
        <p:nvSpPr>
          <p:cNvPr id="3" name="Espace réservé du texte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2A3B84CF-3121-401F-95C6-A87B1877FE84}" type="slidenum">
              <a:rPr lang="fr-FR" smtClean="0"/>
              <a:t>3</a:t>
            </a:fld>
            <a:endParaRPr lang="fr-FR"/>
          </a:p>
        </p:txBody>
      </p:sp>
    </p:spTree>
    <p:extLst>
      <p:ext uri="{BB962C8B-B14F-4D97-AF65-F5344CB8AC3E}">
        <p14:creationId xmlns:p14="http://schemas.microsoft.com/office/powerpoint/2010/main" val="4221558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Kasparov, </a:t>
            </a:r>
            <a:r>
              <a:rPr lang="fr-FR" dirty="0" err="1"/>
              <a:t>Wired</a:t>
            </a:r>
            <a:r>
              <a:rPr lang="fr-FR" dirty="0"/>
              <a:t>, 2012</a:t>
            </a:r>
          </a:p>
        </p:txBody>
      </p:sp>
      <p:sp>
        <p:nvSpPr>
          <p:cNvPr id="3" name="Espace réservé du contenu 2"/>
          <p:cNvSpPr>
            <a:spLocks noGrp="1"/>
          </p:cNvSpPr>
          <p:nvPr>
            <p:ph idx="1"/>
          </p:nvPr>
        </p:nvSpPr>
        <p:spPr/>
        <p:txBody>
          <a:bodyPr/>
          <a:lstStyle/>
          <a:p>
            <a:r>
              <a:rPr lang="fr-FR" i="1" dirty="0"/>
              <a:t>Je suis le premier travailleur intellectuel dont le métier a été menacé par une machine. </a:t>
            </a:r>
            <a:endParaRPr lang="fr-FR" dirty="0"/>
          </a:p>
        </p:txBody>
      </p:sp>
      <p:sp>
        <p:nvSpPr>
          <p:cNvPr id="4" name="Espace réservé du numéro de diapositive 3"/>
          <p:cNvSpPr>
            <a:spLocks noGrp="1"/>
          </p:cNvSpPr>
          <p:nvPr>
            <p:ph type="sldNum" sz="quarter" idx="12"/>
          </p:nvPr>
        </p:nvSpPr>
        <p:spPr/>
        <p:txBody>
          <a:bodyPr/>
          <a:lstStyle/>
          <a:p>
            <a:fld id="{2A3B84CF-3121-401F-95C6-A87B1877FE84}" type="slidenum">
              <a:rPr lang="fr-FR" smtClean="0"/>
              <a:t>30</a:t>
            </a:fld>
            <a:endParaRPr lang="fr-FR"/>
          </a:p>
        </p:txBody>
      </p:sp>
      <p:pic>
        <p:nvPicPr>
          <p:cNvPr id="5" name="Image 4"/>
          <p:cNvPicPr>
            <a:picLocks noChangeAspect="1"/>
          </p:cNvPicPr>
          <p:nvPr/>
        </p:nvPicPr>
        <p:blipFill>
          <a:blip r:embed="rId2"/>
          <a:stretch>
            <a:fillRect/>
          </a:stretch>
        </p:blipFill>
        <p:spPr>
          <a:xfrm>
            <a:off x="1785869" y="3325231"/>
            <a:ext cx="5271753" cy="2586454"/>
          </a:xfrm>
          <a:prstGeom prst="rect">
            <a:avLst/>
          </a:prstGeom>
        </p:spPr>
      </p:pic>
    </p:spTree>
    <p:extLst>
      <p:ext uri="{BB962C8B-B14F-4D97-AF65-F5344CB8AC3E}">
        <p14:creationId xmlns:p14="http://schemas.microsoft.com/office/powerpoint/2010/main" val="1090656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Deep</a:t>
            </a:r>
            <a:r>
              <a:rPr lang="fr-FR" dirty="0"/>
              <a:t>(er) Blue</a:t>
            </a:r>
          </a:p>
        </p:txBody>
      </p:sp>
      <p:sp>
        <p:nvSpPr>
          <p:cNvPr id="3" name="Espace réservé du contenu 2"/>
          <p:cNvSpPr>
            <a:spLocks noGrp="1"/>
          </p:cNvSpPr>
          <p:nvPr>
            <p:ph idx="1"/>
          </p:nvPr>
        </p:nvSpPr>
        <p:spPr/>
        <p:txBody>
          <a:bodyPr/>
          <a:lstStyle/>
          <a:p>
            <a:r>
              <a:rPr lang="fr-FR" dirty="0"/>
              <a:t>Recherche </a:t>
            </a:r>
            <a:r>
              <a:rPr lang="fr-FR" dirty="0">
                <a:solidFill>
                  <a:srgbClr val="FF0000"/>
                </a:solidFill>
              </a:rPr>
              <a:t>alpha beta </a:t>
            </a:r>
            <a:r>
              <a:rPr lang="fr-FR" dirty="0"/>
              <a:t>sur un ordinateur parallèle. </a:t>
            </a:r>
            <a:r>
              <a:rPr lang="fr-FR" dirty="0" err="1"/>
              <a:t>Deep</a:t>
            </a:r>
            <a:r>
              <a:rPr lang="fr-FR" dirty="0"/>
              <a:t> Blue pouvait évaluer 30 Milliards de positions par coup. Profondeur 14 pour l’arbre.</a:t>
            </a:r>
          </a:p>
          <a:p>
            <a:r>
              <a:rPr lang="fr-FR" dirty="0"/>
              <a:t>La fonction d’évaluation portait sur 8000 paramètres</a:t>
            </a:r>
          </a:p>
          <a:p>
            <a:r>
              <a:rPr lang="fr-FR" dirty="0"/>
              <a:t>4000 ouvertures</a:t>
            </a:r>
          </a:p>
          <a:p>
            <a:r>
              <a:rPr lang="fr-FR" dirty="0"/>
              <a:t>700 000 parties de grands maîtres dans la bibliothèque</a:t>
            </a:r>
          </a:p>
        </p:txBody>
      </p:sp>
      <p:pic>
        <p:nvPicPr>
          <p:cNvPr id="4" name="Espace réservé du contenu 4"/>
          <p:cNvPicPr>
            <a:picLocks noChangeAspect="1"/>
          </p:cNvPicPr>
          <p:nvPr/>
        </p:nvPicPr>
        <p:blipFill>
          <a:blip r:embed="rId2"/>
          <a:stretch>
            <a:fillRect/>
          </a:stretch>
        </p:blipFill>
        <p:spPr>
          <a:xfrm>
            <a:off x="6980909" y="4001294"/>
            <a:ext cx="1743075" cy="2619375"/>
          </a:xfrm>
          <a:prstGeom prst="rect">
            <a:avLst/>
          </a:prstGeom>
        </p:spPr>
      </p:pic>
      <p:sp>
        <p:nvSpPr>
          <p:cNvPr id="5" name="Espace réservé du numéro de diapositive 4"/>
          <p:cNvSpPr>
            <a:spLocks noGrp="1"/>
          </p:cNvSpPr>
          <p:nvPr>
            <p:ph type="sldNum" sz="quarter" idx="12"/>
          </p:nvPr>
        </p:nvSpPr>
        <p:spPr/>
        <p:txBody>
          <a:bodyPr/>
          <a:lstStyle/>
          <a:p>
            <a:fld id="{2A3B84CF-3121-401F-95C6-A87B1877FE84}" type="slidenum">
              <a:rPr lang="fr-FR" smtClean="0"/>
              <a:t>31</a:t>
            </a:fld>
            <a:endParaRPr lang="fr-FR"/>
          </a:p>
        </p:txBody>
      </p:sp>
      <p:sp>
        <p:nvSpPr>
          <p:cNvPr id="6" name="Rectangle 5"/>
          <p:cNvSpPr/>
          <p:nvPr/>
        </p:nvSpPr>
        <p:spPr>
          <a:xfrm>
            <a:off x="1587374" y="5934670"/>
            <a:ext cx="5562933" cy="923330"/>
          </a:xfrm>
          <a:prstGeom prst="rect">
            <a:avLst/>
          </a:prstGeom>
        </p:spPr>
        <p:txBody>
          <a:bodyPr wrap="square">
            <a:spAutoFit/>
          </a:bodyPr>
          <a:lstStyle/>
          <a:p>
            <a:r>
              <a:rPr lang="en-US" dirty="0">
                <a:hlinkClick r:id="rId3"/>
              </a:rPr>
              <a:t>CC BY SA</a:t>
            </a:r>
          </a:p>
          <a:p>
            <a:r>
              <a:rPr lang="en-US" dirty="0">
                <a:hlinkClick r:id="rId3"/>
              </a:rPr>
              <a:t>James the photographer</a:t>
            </a:r>
            <a:r>
              <a:rPr lang="en-US" dirty="0"/>
              <a:t> - </a:t>
            </a:r>
            <a:r>
              <a:rPr lang="en-US" dirty="0">
                <a:hlinkClick r:id="rId4"/>
              </a:rPr>
              <a:t>http://flickr.com/photos/22453761@N00/592436598/</a:t>
            </a:r>
            <a:endParaRPr lang="fr-FR" dirty="0"/>
          </a:p>
        </p:txBody>
      </p:sp>
    </p:spTree>
    <p:extLst>
      <p:ext uri="{BB962C8B-B14F-4D97-AF65-F5344CB8AC3E}">
        <p14:creationId xmlns:p14="http://schemas.microsoft.com/office/powerpoint/2010/main" val="460043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Comment créer un programme permettant à une machine de gagner à un jeu</a:t>
            </a:r>
          </a:p>
        </p:txBody>
      </p:sp>
      <p:sp>
        <p:nvSpPr>
          <p:cNvPr id="3" name="Espace réservé du contenu 2"/>
          <p:cNvSpPr>
            <a:spLocks noGrp="1"/>
          </p:cNvSpPr>
          <p:nvPr>
            <p:ph idx="1"/>
          </p:nvPr>
        </p:nvSpPr>
        <p:spPr>
          <a:xfrm>
            <a:off x="628650" y="1825625"/>
            <a:ext cx="5067612" cy="4351338"/>
          </a:xfrm>
        </p:spPr>
        <p:txBody>
          <a:bodyPr/>
          <a:lstStyle/>
          <a:p>
            <a:r>
              <a:rPr lang="fr-FR" dirty="0"/>
              <a:t>On appelle couramment un tel programme « </a:t>
            </a:r>
            <a:r>
              <a:rPr lang="fr-FR" dirty="0">
                <a:solidFill>
                  <a:srgbClr val="FF0000"/>
                </a:solidFill>
              </a:rPr>
              <a:t>une IA</a:t>
            </a:r>
            <a:r>
              <a:rPr lang="fr-FR" dirty="0"/>
              <a:t> »</a:t>
            </a:r>
          </a:p>
          <a:p>
            <a:endParaRPr lang="fr-FR" dirty="0"/>
          </a:p>
          <a:p>
            <a:endParaRPr lang="fr-FR" dirty="0"/>
          </a:p>
          <a:p>
            <a:r>
              <a:rPr lang="fr-FR" i="1" dirty="0"/>
              <a:t>Théorème du minimax</a:t>
            </a:r>
          </a:p>
          <a:p>
            <a:pPr marL="0" indent="0">
              <a:buNone/>
            </a:pPr>
            <a:r>
              <a:rPr lang="fr-FR" dirty="0"/>
              <a:t>John </a:t>
            </a:r>
            <a:r>
              <a:rPr lang="fr-FR" dirty="0" err="1"/>
              <a:t>von</a:t>
            </a:r>
            <a:r>
              <a:rPr lang="fr-FR" dirty="0"/>
              <a:t> Neumann, 1926</a:t>
            </a:r>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7686" y="2086677"/>
            <a:ext cx="2095500" cy="2714625"/>
          </a:xfrm>
          <a:prstGeom prst="rect">
            <a:avLst/>
          </a:prstGeom>
        </p:spPr>
      </p:pic>
      <p:sp>
        <p:nvSpPr>
          <p:cNvPr id="5" name="Espace réservé du numéro de diapositive 4"/>
          <p:cNvSpPr>
            <a:spLocks noGrp="1"/>
          </p:cNvSpPr>
          <p:nvPr>
            <p:ph type="sldNum" sz="quarter" idx="12"/>
          </p:nvPr>
        </p:nvSpPr>
        <p:spPr/>
        <p:txBody>
          <a:bodyPr/>
          <a:lstStyle/>
          <a:p>
            <a:fld id="{2A3B84CF-3121-401F-95C6-A87B1877FE84}" type="slidenum">
              <a:rPr lang="fr-FR" smtClean="0"/>
              <a:t>32</a:t>
            </a:fld>
            <a:endParaRPr lang="fr-FR"/>
          </a:p>
        </p:txBody>
      </p:sp>
      <p:sp>
        <p:nvSpPr>
          <p:cNvPr id="6" name="ZoneTexte 5"/>
          <p:cNvSpPr txBox="1"/>
          <p:nvPr/>
        </p:nvSpPr>
        <p:spPr>
          <a:xfrm>
            <a:off x="4078260" y="6075145"/>
            <a:ext cx="4759380" cy="646331"/>
          </a:xfrm>
          <a:prstGeom prst="rect">
            <a:avLst/>
          </a:prstGeom>
          <a:noFill/>
        </p:spPr>
        <p:txBody>
          <a:bodyPr wrap="none" rtlCol="0">
            <a:spAutoFit/>
          </a:bodyPr>
          <a:lstStyle/>
          <a:p>
            <a:r>
              <a:rPr lang="fr-FR" dirty="0">
                <a:hlinkClick r:id="rId3"/>
              </a:rPr>
              <a:t>CC-BY-SA</a:t>
            </a:r>
          </a:p>
          <a:p>
            <a:r>
              <a:rPr lang="fr-FR" dirty="0">
                <a:hlinkClick r:id="rId3"/>
              </a:rPr>
              <a:t>File:JohnvonNeumann-LosAlamos.gif - </a:t>
            </a:r>
            <a:r>
              <a:rPr lang="fr-FR" dirty="0" err="1">
                <a:hlinkClick r:id="rId3"/>
              </a:rPr>
              <a:t>Wikipedia</a:t>
            </a:r>
            <a:endParaRPr lang="fr-FR" dirty="0"/>
          </a:p>
        </p:txBody>
      </p:sp>
    </p:spTree>
    <p:extLst>
      <p:ext uri="{BB962C8B-B14F-4D97-AF65-F5344CB8AC3E}">
        <p14:creationId xmlns:p14="http://schemas.microsoft.com/office/powerpoint/2010/main" val="2918778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En jeu, qu’est ce qu’une IA ?</a:t>
            </a:r>
          </a:p>
        </p:txBody>
      </p:sp>
      <p:sp>
        <p:nvSpPr>
          <p:cNvPr id="3" name="Espace réservé du contenu 2"/>
          <p:cNvSpPr>
            <a:spLocks noGrp="1"/>
          </p:cNvSpPr>
          <p:nvPr>
            <p:ph idx="1"/>
          </p:nvPr>
        </p:nvSpPr>
        <p:spPr>
          <a:xfrm>
            <a:off x="359764" y="1825625"/>
            <a:ext cx="8155586" cy="4351338"/>
          </a:xfrm>
        </p:spPr>
        <p:txBody>
          <a:bodyPr>
            <a:normAutofit fontScale="85000" lnSpcReduction="20000"/>
          </a:bodyPr>
          <a:lstStyle/>
          <a:p>
            <a:r>
              <a:rPr lang="fr-FR" dirty="0"/>
              <a:t>Une IA, dans un jeu, est un programme permettant de jouer contre un adversaire.</a:t>
            </a:r>
          </a:p>
          <a:p>
            <a:r>
              <a:rPr lang="fr-FR" dirty="0"/>
              <a:t>Exemple d’IA dans le morpion</a:t>
            </a:r>
          </a:p>
          <a:p>
            <a:pPr marL="0" indent="0">
              <a:buNone/>
            </a:pPr>
            <a:r>
              <a:rPr lang="fr-FR" dirty="0">
                <a:latin typeface="Consolas" panose="020B0609020204030204" pitchFamily="49" charset="0"/>
                <a:cs typeface="Consolas" panose="020B0609020204030204" pitchFamily="49" charset="0"/>
              </a:rPr>
              <a:t>	</a:t>
            </a:r>
            <a:r>
              <a:rPr lang="fr-FR" sz="2600" dirty="0">
                <a:latin typeface="Consolas" panose="020B0609020204030204" pitchFamily="49" charset="0"/>
                <a:cs typeface="Consolas" panose="020B0609020204030204" pitchFamily="49" charset="0"/>
              </a:rPr>
              <a:t>j=Hasard(2);</a:t>
            </a:r>
          </a:p>
          <a:p>
            <a:pPr marL="0" indent="0">
              <a:buNone/>
            </a:pPr>
            <a:r>
              <a:rPr lang="fr-FR" sz="2600" dirty="0">
                <a:latin typeface="Consolas" panose="020B0609020204030204" pitchFamily="49" charset="0"/>
                <a:cs typeface="Consolas" panose="020B0609020204030204" pitchFamily="49" charset="0"/>
              </a:rPr>
              <a:t>	k=Hasard(2);</a:t>
            </a:r>
          </a:p>
          <a:p>
            <a:pPr marL="0" indent="0">
              <a:buNone/>
            </a:pPr>
            <a:r>
              <a:rPr lang="fr-FR" sz="2600" dirty="0">
                <a:latin typeface="Consolas" panose="020B0609020204030204" pitchFamily="49" charset="0"/>
                <a:cs typeface="Consolas" panose="020B0609020204030204" pitchFamily="49" charset="0"/>
              </a:rPr>
              <a:t>	do</a:t>
            </a:r>
          </a:p>
          <a:p>
            <a:pPr marL="0" indent="0">
              <a:buNone/>
            </a:pPr>
            <a:r>
              <a:rPr lang="fr-FR" sz="2600" dirty="0">
                <a:latin typeface="Consolas" panose="020B0609020204030204" pitchFamily="49" charset="0"/>
                <a:cs typeface="Consolas" panose="020B0609020204030204" pitchFamily="49" charset="0"/>
              </a:rPr>
              <a:t>		if (j==2) {j=0; k=k+1; </a:t>
            </a:r>
          </a:p>
          <a:p>
            <a:pPr marL="0" indent="0">
              <a:buNone/>
            </a:pPr>
            <a:r>
              <a:rPr lang="fr-FR" sz="2600" dirty="0">
                <a:latin typeface="Consolas" panose="020B0609020204030204" pitchFamily="49" charset="0"/>
                <a:cs typeface="Consolas" panose="020B0609020204030204" pitchFamily="49" charset="0"/>
              </a:rPr>
              <a:t>				if (k==2) k=0;</a:t>
            </a:r>
          </a:p>
          <a:p>
            <a:pPr marL="0" indent="0">
              <a:buNone/>
            </a:pPr>
            <a:r>
              <a:rPr lang="fr-FR" sz="2600" dirty="0">
                <a:latin typeface="Consolas" panose="020B0609020204030204" pitchFamily="49" charset="0"/>
                <a:cs typeface="Consolas" panose="020B0609020204030204" pitchFamily="49" charset="0"/>
              </a:rPr>
              <a:t>				</a:t>
            </a:r>
            <a:r>
              <a:rPr lang="fr-FR" sz="2600" dirty="0" err="1">
                <a:latin typeface="Consolas" panose="020B0609020204030204" pitchFamily="49" charset="0"/>
                <a:cs typeface="Consolas" panose="020B0609020204030204" pitchFamily="49" charset="0"/>
              </a:rPr>
              <a:t>else</a:t>
            </a:r>
            <a:r>
              <a:rPr lang="fr-FR" sz="2600" dirty="0">
                <a:latin typeface="Consolas" panose="020B0609020204030204" pitchFamily="49" charset="0"/>
                <a:cs typeface="Consolas" panose="020B0609020204030204" pitchFamily="49" charset="0"/>
              </a:rPr>
              <a:t> k=k+1;}</a:t>
            </a:r>
          </a:p>
          <a:p>
            <a:pPr marL="0" indent="0">
              <a:buNone/>
            </a:pPr>
            <a:r>
              <a:rPr lang="fr-FR" sz="2600" dirty="0">
                <a:latin typeface="Consolas" panose="020B0609020204030204" pitchFamily="49" charset="0"/>
                <a:cs typeface="Consolas" panose="020B0609020204030204" pitchFamily="49" charset="0"/>
              </a:rPr>
              <a:t>		</a:t>
            </a:r>
            <a:r>
              <a:rPr lang="fr-FR" sz="2600" dirty="0" err="1">
                <a:latin typeface="Consolas" panose="020B0609020204030204" pitchFamily="49" charset="0"/>
                <a:cs typeface="Consolas" panose="020B0609020204030204" pitchFamily="49" charset="0"/>
              </a:rPr>
              <a:t>else</a:t>
            </a:r>
            <a:r>
              <a:rPr lang="fr-FR" sz="2600" dirty="0">
                <a:latin typeface="Consolas" panose="020B0609020204030204" pitchFamily="49" charset="0"/>
                <a:cs typeface="Consolas" panose="020B0609020204030204" pitchFamily="49" charset="0"/>
              </a:rPr>
              <a:t> j=j+1;</a:t>
            </a:r>
          </a:p>
          <a:p>
            <a:pPr marL="0" indent="0">
              <a:buNone/>
            </a:pPr>
            <a:r>
              <a:rPr lang="fr-FR" sz="2600" dirty="0">
                <a:latin typeface="Consolas" panose="020B0609020204030204" pitchFamily="49" charset="0"/>
                <a:cs typeface="Consolas" panose="020B0609020204030204" pitchFamily="49" charset="0"/>
              </a:rPr>
              <a:t>	</a:t>
            </a:r>
            <a:r>
              <a:rPr lang="fr-FR" sz="2600" dirty="0" err="1">
                <a:latin typeface="Consolas" panose="020B0609020204030204" pitchFamily="49" charset="0"/>
                <a:cs typeface="Consolas" panose="020B0609020204030204" pitchFamily="49" charset="0"/>
              </a:rPr>
              <a:t>while</a:t>
            </a:r>
            <a:r>
              <a:rPr lang="fr-FR" sz="2600" dirty="0">
                <a:latin typeface="Consolas" panose="020B0609020204030204" pitchFamily="49" charset="0"/>
                <a:cs typeface="Consolas" panose="020B0609020204030204" pitchFamily="49" charset="0"/>
              </a:rPr>
              <a:t> (case[j][k]==‘’);</a:t>
            </a:r>
          </a:p>
          <a:p>
            <a:pPr marL="0" indent="0">
              <a:buNone/>
            </a:pPr>
            <a:r>
              <a:rPr lang="fr-FR" sz="2600" dirty="0">
                <a:latin typeface="Consolas" panose="020B0609020204030204" pitchFamily="49" charset="0"/>
                <a:cs typeface="Consolas" panose="020B0609020204030204" pitchFamily="49" charset="0"/>
              </a:rPr>
              <a:t>	case[j][k]=‘x’;</a:t>
            </a:r>
          </a:p>
        </p:txBody>
      </p:sp>
      <p:sp>
        <p:nvSpPr>
          <p:cNvPr id="4" name="ZoneTexte 3"/>
          <p:cNvSpPr txBox="1"/>
          <p:nvPr/>
        </p:nvSpPr>
        <p:spPr>
          <a:xfrm>
            <a:off x="1319134" y="6340839"/>
            <a:ext cx="5253746" cy="369332"/>
          </a:xfrm>
          <a:prstGeom prst="rect">
            <a:avLst/>
          </a:prstGeom>
          <a:noFill/>
          <a:ln>
            <a:solidFill>
              <a:schemeClr val="accent1"/>
            </a:solidFill>
          </a:ln>
        </p:spPr>
        <p:txBody>
          <a:bodyPr wrap="none" rtlCol="0">
            <a:spAutoFit/>
          </a:bodyPr>
          <a:lstStyle/>
          <a:p>
            <a:r>
              <a:rPr lang="fr-FR" dirty="0"/>
              <a:t>Remarque : cette IA « fonctionne » mais pas très bien.</a:t>
            </a:r>
          </a:p>
        </p:txBody>
      </p:sp>
      <p:sp>
        <p:nvSpPr>
          <p:cNvPr id="5" name="Espace réservé du numéro de diapositive 4"/>
          <p:cNvSpPr>
            <a:spLocks noGrp="1"/>
          </p:cNvSpPr>
          <p:nvPr>
            <p:ph type="sldNum" sz="quarter" idx="12"/>
          </p:nvPr>
        </p:nvSpPr>
        <p:spPr/>
        <p:txBody>
          <a:bodyPr/>
          <a:lstStyle/>
          <a:p>
            <a:fld id="{2A3B84CF-3121-401F-95C6-A87B1877FE84}" type="slidenum">
              <a:rPr lang="fr-FR" smtClean="0"/>
              <a:t>33</a:t>
            </a:fld>
            <a:endParaRPr lang="fr-FR"/>
          </a:p>
        </p:txBody>
      </p:sp>
    </p:spTree>
    <p:extLst>
      <p:ext uri="{BB962C8B-B14F-4D97-AF65-F5344CB8AC3E}">
        <p14:creationId xmlns:p14="http://schemas.microsoft.com/office/powerpoint/2010/main" val="1897616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207774"/>
            <a:ext cx="8215547" cy="1325563"/>
          </a:xfrm>
        </p:spPr>
        <p:txBody>
          <a:bodyPr>
            <a:normAutofit/>
          </a:bodyPr>
          <a:lstStyle/>
          <a:p>
            <a:r>
              <a:rPr lang="fr-FR" dirty="0"/>
              <a:t>L’idée de base (dans de nombreux jeux) : explorer </a:t>
            </a:r>
            <a:r>
              <a:rPr lang="fr-FR" dirty="0">
                <a:solidFill>
                  <a:srgbClr val="FF0000"/>
                </a:solidFill>
              </a:rPr>
              <a:t>l’arbre du jeu</a:t>
            </a:r>
          </a:p>
        </p:txBody>
      </p:sp>
      <p:sp>
        <p:nvSpPr>
          <p:cNvPr id="3" name="Espace réservé du contenu 2"/>
          <p:cNvSpPr>
            <a:spLocks noGrp="1"/>
          </p:cNvSpPr>
          <p:nvPr>
            <p:ph idx="1"/>
          </p:nvPr>
        </p:nvSpPr>
        <p:spPr/>
        <p:txBody>
          <a:bodyPr/>
          <a:lstStyle/>
          <a:p>
            <a:r>
              <a:rPr lang="fr-FR" dirty="0"/>
              <a:t>Exemple simplifié : le morpion</a:t>
            </a:r>
          </a:p>
          <a:p>
            <a:r>
              <a:rPr lang="fr-FR" dirty="0"/>
              <a:t>Version tic-tac-</a:t>
            </a:r>
            <a:r>
              <a:rPr lang="fr-FR" dirty="0" err="1"/>
              <a:t>toe</a:t>
            </a:r>
            <a:endParaRPr lang="fr-FR" dirty="0"/>
          </a:p>
        </p:txBody>
      </p:sp>
      <p:pic>
        <p:nvPicPr>
          <p:cNvPr id="7" name="Image 6"/>
          <p:cNvPicPr>
            <a:picLocks noChangeAspect="1"/>
          </p:cNvPicPr>
          <p:nvPr/>
        </p:nvPicPr>
        <p:blipFill>
          <a:blip r:embed="rId2"/>
          <a:stretch>
            <a:fillRect/>
          </a:stretch>
        </p:blipFill>
        <p:spPr>
          <a:xfrm>
            <a:off x="993567" y="4324662"/>
            <a:ext cx="2000250" cy="2286000"/>
          </a:xfrm>
          <a:prstGeom prst="rect">
            <a:avLst/>
          </a:prstGeom>
        </p:spPr>
      </p:pic>
      <p:sp>
        <p:nvSpPr>
          <p:cNvPr id="5" name="ZoneTexte 4"/>
          <p:cNvSpPr txBox="1"/>
          <p:nvPr/>
        </p:nvSpPr>
        <p:spPr>
          <a:xfrm>
            <a:off x="4572000" y="4586990"/>
            <a:ext cx="4062334" cy="1938992"/>
          </a:xfrm>
          <a:prstGeom prst="rect">
            <a:avLst/>
          </a:prstGeom>
          <a:noFill/>
        </p:spPr>
        <p:txBody>
          <a:bodyPr wrap="square" rtlCol="0">
            <a:spAutoFit/>
          </a:bodyPr>
          <a:lstStyle/>
          <a:p>
            <a:r>
              <a:rPr lang="fr-FR" sz="2400" dirty="0"/>
              <a:t>On cherche à trouver le meilleur coup pour </a:t>
            </a:r>
            <a:r>
              <a:rPr lang="fr-FR" sz="2400" dirty="0">
                <a:solidFill>
                  <a:srgbClr val="FF0000"/>
                </a:solidFill>
              </a:rPr>
              <a:t>x</a:t>
            </a:r>
            <a:r>
              <a:rPr lang="fr-FR" sz="2400" dirty="0"/>
              <a:t>.</a:t>
            </a:r>
          </a:p>
          <a:p>
            <a:r>
              <a:rPr lang="fr-FR" sz="2400" b="1" dirty="0"/>
              <a:t>Score : </a:t>
            </a:r>
            <a:r>
              <a:rPr lang="fr-FR" sz="2400" dirty="0"/>
              <a:t>+5 pour une victoire, -5 pour une défaite, 0 pour un match nul</a:t>
            </a:r>
          </a:p>
        </p:txBody>
      </p:sp>
      <p:sp>
        <p:nvSpPr>
          <p:cNvPr id="6" name="Espace réservé du numéro de diapositive 5"/>
          <p:cNvSpPr>
            <a:spLocks noGrp="1"/>
          </p:cNvSpPr>
          <p:nvPr>
            <p:ph type="sldNum" sz="quarter" idx="12"/>
          </p:nvPr>
        </p:nvSpPr>
        <p:spPr/>
        <p:txBody>
          <a:bodyPr/>
          <a:lstStyle/>
          <a:p>
            <a:fld id="{2A3B84CF-3121-401F-95C6-A87B1877FE84}" type="slidenum">
              <a:rPr lang="fr-FR" smtClean="0"/>
              <a:t>34</a:t>
            </a:fld>
            <a:endParaRPr lang="fr-F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3485" y="1816360"/>
            <a:ext cx="2591242" cy="2591242"/>
          </a:xfrm>
          <a:prstGeom prst="rect">
            <a:avLst/>
          </a:prstGeom>
        </p:spPr>
      </p:pic>
    </p:spTree>
    <p:extLst>
      <p:ext uri="{BB962C8B-B14F-4D97-AF65-F5344CB8AC3E}">
        <p14:creationId xmlns:p14="http://schemas.microsoft.com/office/powerpoint/2010/main" val="2892613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 </a:t>
            </a:r>
            <a:r>
              <a:rPr lang="fr-FR" dirty="0">
                <a:solidFill>
                  <a:srgbClr val="FF0000"/>
                </a:solidFill>
              </a:rPr>
              <a:t>x</a:t>
            </a:r>
            <a:r>
              <a:rPr lang="fr-FR" dirty="0"/>
              <a:t> de jouer, que vaut ce coup ?</a:t>
            </a:r>
          </a:p>
        </p:txBody>
      </p:sp>
      <p:sp>
        <p:nvSpPr>
          <p:cNvPr id="3" name="Espace réservé du contenu 2"/>
          <p:cNvSpPr>
            <a:spLocks noGrp="1"/>
          </p:cNvSpPr>
          <p:nvPr>
            <p:ph idx="1"/>
          </p:nvPr>
        </p:nvSpPr>
        <p:spPr/>
        <p:txBody>
          <a:bodyPr/>
          <a:lstStyle/>
          <a:p>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1225749221"/>
              </p:ext>
            </p:extLst>
          </p:nvPr>
        </p:nvGraphicFramePr>
        <p:xfrm>
          <a:off x="3513940" y="2300277"/>
          <a:ext cx="1399083" cy="1097280"/>
        </p:xfrm>
        <a:graphic>
          <a:graphicData uri="http://schemas.openxmlformats.org/drawingml/2006/table">
            <a:tbl>
              <a:tblPr firstRow="1" bandRow="1">
                <a:tableStyleId>{5C22544A-7EE6-4342-B048-85BDC9FD1C3A}</a:tableStyleId>
              </a:tblPr>
              <a:tblGrid>
                <a:gridCol w="466361">
                  <a:extLst>
                    <a:ext uri="{9D8B030D-6E8A-4147-A177-3AD203B41FA5}">
                      <a16:colId xmlns:a16="http://schemas.microsoft.com/office/drawing/2014/main" val="20000"/>
                    </a:ext>
                  </a:extLst>
                </a:gridCol>
                <a:gridCol w="466361">
                  <a:extLst>
                    <a:ext uri="{9D8B030D-6E8A-4147-A177-3AD203B41FA5}">
                      <a16:colId xmlns:a16="http://schemas.microsoft.com/office/drawing/2014/main" val="20001"/>
                    </a:ext>
                  </a:extLst>
                </a:gridCol>
                <a:gridCol w="466361">
                  <a:extLst>
                    <a:ext uri="{9D8B030D-6E8A-4147-A177-3AD203B41FA5}">
                      <a16:colId xmlns:a16="http://schemas.microsoft.com/office/drawing/2014/main" val="20002"/>
                    </a:ext>
                  </a:extLst>
                </a:gridCol>
              </a:tblGrid>
              <a:tr h="333809">
                <a:tc>
                  <a:txBody>
                    <a:bodyPr/>
                    <a:lstStyle/>
                    <a:p>
                      <a:pPr algn="ctr"/>
                      <a:r>
                        <a:rPr lang="fr-FR" b="1" dirty="0">
                          <a:solidFill>
                            <a:schemeClr val="tx1"/>
                          </a:solidFill>
                        </a:rPr>
                        <a:t>o</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33809">
                <a:tc>
                  <a:txBody>
                    <a:bodyPr/>
                    <a:lstStyle/>
                    <a:p>
                      <a:pPr algn="ctr"/>
                      <a:r>
                        <a:rPr lang="fr-FR" b="1" dirty="0">
                          <a:solidFill>
                            <a:srgbClr val="FF0000"/>
                          </a:solidFill>
                        </a:rPr>
                        <a:t>x</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tx1"/>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3809">
                <a:tc>
                  <a:txBody>
                    <a:bodyPr/>
                    <a:lstStyle/>
                    <a:p>
                      <a:pPr algn="ctr"/>
                      <a:r>
                        <a:rPr lang="fr-FR" b="1" dirty="0">
                          <a:solidFill>
                            <a:schemeClr val="tx1"/>
                          </a:solidFill>
                        </a:rPr>
                        <a:t>x</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b="1" dirty="0">
                          <a:solidFill>
                            <a:schemeClr val="tx1"/>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b="1"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cxnSp>
        <p:nvCxnSpPr>
          <p:cNvPr id="6" name="Connecteur droit 5"/>
          <p:cNvCxnSpPr/>
          <p:nvPr/>
        </p:nvCxnSpPr>
        <p:spPr>
          <a:xfrm flipH="1" flipV="1">
            <a:off x="4448329" y="3633746"/>
            <a:ext cx="687049" cy="20434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flipH="1">
            <a:off x="3261605" y="3655992"/>
            <a:ext cx="504669" cy="15985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Ellipse 8"/>
          <p:cNvSpPr/>
          <p:nvPr/>
        </p:nvSpPr>
        <p:spPr>
          <a:xfrm>
            <a:off x="5160361" y="5614325"/>
            <a:ext cx="662068" cy="389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-5</a:t>
            </a:r>
          </a:p>
        </p:txBody>
      </p:sp>
      <p:sp>
        <p:nvSpPr>
          <p:cNvPr id="10" name="Ellipse 9"/>
          <p:cNvSpPr/>
          <p:nvPr/>
        </p:nvSpPr>
        <p:spPr>
          <a:xfrm>
            <a:off x="2619526" y="5573002"/>
            <a:ext cx="389743" cy="389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0</a:t>
            </a:r>
          </a:p>
        </p:txBody>
      </p:sp>
      <p:graphicFrame>
        <p:nvGraphicFramePr>
          <p:cNvPr id="13" name="Tableau 12"/>
          <p:cNvGraphicFramePr>
            <a:graphicFrameLocks noGrp="1"/>
          </p:cNvGraphicFramePr>
          <p:nvPr>
            <p:extLst>
              <p:ext uri="{D42A27DB-BD31-4B8C-83A1-F6EECF244321}">
                <p14:modId xmlns:p14="http://schemas.microsoft.com/office/powerpoint/2010/main" val="4236844977"/>
              </p:ext>
            </p:extLst>
          </p:nvPr>
        </p:nvGraphicFramePr>
        <p:xfrm>
          <a:off x="4791854" y="4308925"/>
          <a:ext cx="1399083" cy="1097280"/>
        </p:xfrm>
        <a:graphic>
          <a:graphicData uri="http://schemas.openxmlformats.org/drawingml/2006/table">
            <a:tbl>
              <a:tblPr firstRow="1" bandRow="1">
                <a:tableStyleId>{5C22544A-7EE6-4342-B048-85BDC9FD1C3A}</a:tableStyleId>
              </a:tblPr>
              <a:tblGrid>
                <a:gridCol w="466361">
                  <a:extLst>
                    <a:ext uri="{9D8B030D-6E8A-4147-A177-3AD203B41FA5}">
                      <a16:colId xmlns:a16="http://schemas.microsoft.com/office/drawing/2014/main" val="20000"/>
                    </a:ext>
                  </a:extLst>
                </a:gridCol>
                <a:gridCol w="466361">
                  <a:extLst>
                    <a:ext uri="{9D8B030D-6E8A-4147-A177-3AD203B41FA5}">
                      <a16:colId xmlns:a16="http://schemas.microsoft.com/office/drawing/2014/main" val="20001"/>
                    </a:ext>
                  </a:extLst>
                </a:gridCol>
                <a:gridCol w="466361">
                  <a:extLst>
                    <a:ext uri="{9D8B030D-6E8A-4147-A177-3AD203B41FA5}">
                      <a16:colId xmlns:a16="http://schemas.microsoft.com/office/drawing/2014/main" val="20002"/>
                    </a:ext>
                  </a:extLst>
                </a:gridCol>
              </a:tblGrid>
              <a:tr h="333809">
                <a:tc>
                  <a:txBody>
                    <a:bodyPr/>
                    <a:lstStyle/>
                    <a:p>
                      <a:pPr algn="ctr"/>
                      <a:r>
                        <a:rPr lang="fr-FR" b="1" dirty="0">
                          <a:solidFill>
                            <a:schemeClr val="tx1"/>
                          </a:solidFill>
                        </a:rPr>
                        <a:t>o</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rgbClr val="00B050"/>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33809">
                <a:tc>
                  <a:txBody>
                    <a:bodyPr/>
                    <a:lstStyle/>
                    <a:p>
                      <a:pPr algn="ctr"/>
                      <a:r>
                        <a:rPr lang="fr-FR" b="1" dirty="0">
                          <a:solidFill>
                            <a:srgbClr val="FF0000"/>
                          </a:solidFill>
                        </a:rPr>
                        <a:t>x</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tx1"/>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3809">
                <a:tc>
                  <a:txBody>
                    <a:bodyPr/>
                    <a:lstStyle/>
                    <a:p>
                      <a:pPr algn="ctr"/>
                      <a:r>
                        <a:rPr lang="fr-FR" b="1" dirty="0">
                          <a:solidFill>
                            <a:schemeClr val="tx1"/>
                          </a:solidFill>
                        </a:rPr>
                        <a:t>x</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b="1" dirty="0">
                          <a:solidFill>
                            <a:schemeClr val="tx1"/>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b="1"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14" name="Tableau 13"/>
          <p:cNvGraphicFramePr>
            <a:graphicFrameLocks noGrp="1"/>
          </p:cNvGraphicFramePr>
          <p:nvPr>
            <p:extLst>
              <p:ext uri="{D42A27DB-BD31-4B8C-83A1-F6EECF244321}">
                <p14:modId xmlns:p14="http://schemas.microsoft.com/office/powerpoint/2010/main" val="802310536"/>
              </p:ext>
            </p:extLst>
          </p:nvPr>
        </p:nvGraphicFramePr>
        <p:xfrm>
          <a:off x="2114857" y="4243105"/>
          <a:ext cx="1399083" cy="1097280"/>
        </p:xfrm>
        <a:graphic>
          <a:graphicData uri="http://schemas.openxmlformats.org/drawingml/2006/table">
            <a:tbl>
              <a:tblPr firstRow="1" bandRow="1">
                <a:tableStyleId>{5C22544A-7EE6-4342-B048-85BDC9FD1C3A}</a:tableStyleId>
              </a:tblPr>
              <a:tblGrid>
                <a:gridCol w="466361">
                  <a:extLst>
                    <a:ext uri="{9D8B030D-6E8A-4147-A177-3AD203B41FA5}">
                      <a16:colId xmlns:a16="http://schemas.microsoft.com/office/drawing/2014/main" val="20000"/>
                    </a:ext>
                  </a:extLst>
                </a:gridCol>
                <a:gridCol w="466361">
                  <a:extLst>
                    <a:ext uri="{9D8B030D-6E8A-4147-A177-3AD203B41FA5}">
                      <a16:colId xmlns:a16="http://schemas.microsoft.com/office/drawing/2014/main" val="20001"/>
                    </a:ext>
                  </a:extLst>
                </a:gridCol>
                <a:gridCol w="466361">
                  <a:extLst>
                    <a:ext uri="{9D8B030D-6E8A-4147-A177-3AD203B41FA5}">
                      <a16:colId xmlns:a16="http://schemas.microsoft.com/office/drawing/2014/main" val="20002"/>
                    </a:ext>
                  </a:extLst>
                </a:gridCol>
              </a:tblGrid>
              <a:tr h="333809">
                <a:tc>
                  <a:txBody>
                    <a:bodyPr/>
                    <a:lstStyle/>
                    <a:p>
                      <a:pPr algn="ctr"/>
                      <a:r>
                        <a:rPr lang="fr-FR" b="1" dirty="0">
                          <a:solidFill>
                            <a:schemeClr val="tx1"/>
                          </a:solidFill>
                        </a:rPr>
                        <a:t>o</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33809">
                <a:tc>
                  <a:txBody>
                    <a:bodyPr/>
                    <a:lstStyle/>
                    <a:p>
                      <a:pPr algn="ctr"/>
                      <a:r>
                        <a:rPr lang="fr-FR" b="1" dirty="0">
                          <a:solidFill>
                            <a:srgbClr val="FF0000"/>
                          </a:solidFill>
                        </a:rPr>
                        <a:t>x</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tx1"/>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rgbClr val="00B0F0"/>
                          </a:solidFill>
                        </a:rPr>
                        <a:t>o</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3809">
                <a:tc>
                  <a:txBody>
                    <a:bodyPr/>
                    <a:lstStyle/>
                    <a:p>
                      <a:pPr algn="ctr"/>
                      <a:r>
                        <a:rPr lang="fr-FR" b="1" dirty="0">
                          <a:solidFill>
                            <a:schemeClr val="tx1"/>
                          </a:solidFill>
                        </a:rPr>
                        <a:t>x</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b="1" dirty="0">
                          <a:solidFill>
                            <a:schemeClr val="tx1"/>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b="1"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15" name="Rectangle à coins arrondis 14"/>
          <p:cNvSpPr/>
          <p:nvPr/>
        </p:nvSpPr>
        <p:spPr>
          <a:xfrm>
            <a:off x="6651564" y="3397557"/>
            <a:ext cx="1055559" cy="38974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Min</a:t>
            </a:r>
          </a:p>
        </p:txBody>
      </p:sp>
      <p:sp>
        <p:nvSpPr>
          <p:cNvPr id="16" name="Ellipse 15"/>
          <p:cNvSpPr/>
          <p:nvPr/>
        </p:nvSpPr>
        <p:spPr>
          <a:xfrm>
            <a:off x="5822429" y="2805456"/>
            <a:ext cx="662068" cy="38974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-5</a:t>
            </a:r>
          </a:p>
        </p:txBody>
      </p:sp>
      <p:sp>
        <p:nvSpPr>
          <p:cNvPr id="4" name="Espace réservé du numéro de diapositive 3"/>
          <p:cNvSpPr>
            <a:spLocks noGrp="1"/>
          </p:cNvSpPr>
          <p:nvPr>
            <p:ph type="sldNum" sz="quarter" idx="12"/>
          </p:nvPr>
        </p:nvSpPr>
        <p:spPr/>
        <p:txBody>
          <a:bodyPr/>
          <a:lstStyle/>
          <a:p>
            <a:fld id="{2A3B84CF-3121-401F-95C6-A87B1877FE84}" type="slidenum">
              <a:rPr lang="fr-FR" smtClean="0"/>
              <a:t>35</a:t>
            </a:fld>
            <a:endParaRPr lang="fr-FR"/>
          </a:p>
        </p:txBody>
      </p:sp>
      <p:cxnSp>
        <p:nvCxnSpPr>
          <p:cNvPr id="17" name="Connecteur droit 16"/>
          <p:cNvCxnSpPr/>
          <p:nvPr/>
        </p:nvCxnSpPr>
        <p:spPr>
          <a:xfrm flipH="1">
            <a:off x="2114857" y="6053490"/>
            <a:ext cx="504670" cy="159854"/>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20" name="Tableau 19"/>
          <p:cNvGraphicFramePr>
            <a:graphicFrameLocks noGrp="1"/>
          </p:cNvGraphicFramePr>
          <p:nvPr>
            <p:extLst>
              <p:ext uri="{D42A27DB-BD31-4B8C-83A1-F6EECF244321}">
                <p14:modId xmlns:p14="http://schemas.microsoft.com/office/powerpoint/2010/main" val="1244175792"/>
              </p:ext>
            </p:extLst>
          </p:nvPr>
        </p:nvGraphicFramePr>
        <p:xfrm>
          <a:off x="795881" y="5651067"/>
          <a:ext cx="1399083" cy="1097280"/>
        </p:xfrm>
        <a:graphic>
          <a:graphicData uri="http://schemas.openxmlformats.org/drawingml/2006/table">
            <a:tbl>
              <a:tblPr firstRow="1" bandRow="1">
                <a:tableStyleId>{5C22544A-7EE6-4342-B048-85BDC9FD1C3A}</a:tableStyleId>
              </a:tblPr>
              <a:tblGrid>
                <a:gridCol w="466361">
                  <a:extLst>
                    <a:ext uri="{9D8B030D-6E8A-4147-A177-3AD203B41FA5}">
                      <a16:colId xmlns:a16="http://schemas.microsoft.com/office/drawing/2014/main" val="20000"/>
                    </a:ext>
                  </a:extLst>
                </a:gridCol>
                <a:gridCol w="466361">
                  <a:extLst>
                    <a:ext uri="{9D8B030D-6E8A-4147-A177-3AD203B41FA5}">
                      <a16:colId xmlns:a16="http://schemas.microsoft.com/office/drawing/2014/main" val="20001"/>
                    </a:ext>
                  </a:extLst>
                </a:gridCol>
                <a:gridCol w="466361">
                  <a:extLst>
                    <a:ext uri="{9D8B030D-6E8A-4147-A177-3AD203B41FA5}">
                      <a16:colId xmlns:a16="http://schemas.microsoft.com/office/drawing/2014/main" val="20002"/>
                    </a:ext>
                  </a:extLst>
                </a:gridCol>
              </a:tblGrid>
              <a:tr h="333809">
                <a:tc>
                  <a:txBody>
                    <a:bodyPr/>
                    <a:lstStyle/>
                    <a:p>
                      <a:pPr algn="ctr"/>
                      <a:r>
                        <a:rPr lang="fr-FR" b="1" dirty="0">
                          <a:solidFill>
                            <a:schemeClr val="tx1"/>
                          </a:solidFill>
                        </a:rPr>
                        <a:t>o</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accent1">
                              <a:lumMod val="75000"/>
                            </a:schemeClr>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33809">
                <a:tc>
                  <a:txBody>
                    <a:bodyPr/>
                    <a:lstStyle/>
                    <a:p>
                      <a:pPr algn="ctr"/>
                      <a:r>
                        <a:rPr lang="fr-FR" b="1" dirty="0">
                          <a:solidFill>
                            <a:srgbClr val="FF0000"/>
                          </a:solidFill>
                        </a:rPr>
                        <a:t>x</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tx1"/>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tx1"/>
                          </a:solidFill>
                        </a:rPr>
                        <a:t>o</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3809">
                <a:tc>
                  <a:txBody>
                    <a:bodyPr/>
                    <a:lstStyle/>
                    <a:p>
                      <a:pPr algn="ctr"/>
                      <a:r>
                        <a:rPr lang="fr-FR" b="1" dirty="0">
                          <a:solidFill>
                            <a:schemeClr val="tx1"/>
                          </a:solidFill>
                        </a:rPr>
                        <a:t>x</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b="1" dirty="0">
                          <a:solidFill>
                            <a:schemeClr val="tx1"/>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b="1"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3292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 </a:t>
            </a:r>
            <a:r>
              <a:rPr lang="fr-FR" dirty="0">
                <a:solidFill>
                  <a:srgbClr val="FF0000"/>
                </a:solidFill>
              </a:rPr>
              <a:t>o</a:t>
            </a:r>
            <a:r>
              <a:rPr lang="fr-FR" dirty="0"/>
              <a:t> de jouer, que vaut ce coup (pour x) ?</a:t>
            </a:r>
          </a:p>
        </p:txBody>
      </p:sp>
      <p:sp>
        <p:nvSpPr>
          <p:cNvPr id="3" name="Espace réservé du contenu 2"/>
          <p:cNvSpPr>
            <a:spLocks noGrp="1"/>
          </p:cNvSpPr>
          <p:nvPr>
            <p:ph idx="1"/>
          </p:nvPr>
        </p:nvSpPr>
        <p:spPr/>
        <p:txBody>
          <a:bodyPr/>
          <a:lstStyle/>
          <a:p>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3947362783"/>
              </p:ext>
            </p:extLst>
          </p:nvPr>
        </p:nvGraphicFramePr>
        <p:xfrm>
          <a:off x="3513940" y="2300277"/>
          <a:ext cx="1399083" cy="1097280"/>
        </p:xfrm>
        <a:graphic>
          <a:graphicData uri="http://schemas.openxmlformats.org/drawingml/2006/table">
            <a:tbl>
              <a:tblPr firstRow="1" bandRow="1">
                <a:tableStyleId>{5C22544A-7EE6-4342-B048-85BDC9FD1C3A}</a:tableStyleId>
              </a:tblPr>
              <a:tblGrid>
                <a:gridCol w="466361">
                  <a:extLst>
                    <a:ext uri="{9D8B030D-6E8A-4147-A177-3AD203B41FA5}">
                      <a16:colId xmlns:a16="http://schemas.microsoft.com/office/drawing/2014/main" val="20000"/>
                    </a:ext>
                  </a:extLst>
                </a:gridCol>
                <a:gridCol w="466361">
                  <a:extLst>
                    <a:ext uri="{9D8B030D-6E8A-4147-A177-3AD203B41FA5}">
                      <a16:colId xmlns:a16="http://schemas.microsoft.com/office/drawing/2014/main" val="20001"/>
                    </a:ext>
                  </a:extLst>
                </a:gridCol>
                <a:gridCol w="466361">
                  <a:extLst>
                    <a:ext uri="{9D8B030D-6E8A-4147-A177-3AD203B41FA5}">
                      <a16:colId xmlns:a16="http://schemas.microsoft.com/office/drawing/2014/main" val="20002"/>
                    </a:ext>
                  </a:extLst>
                </a:gridCol>
              </a:tblGrid>
              <a:tr h="333809">
                <a:tc>
                  <a:txBody>
                    <a:bodyPr/>
                    <a:lstStyle/>
                    <a:p>
                      <a:pPr algn="ctr"/>
                      <a:r>
                        <a:rPr lang="fr-FR" b="1" dirty="0">
                          <a:solidFill>
                            <a:schemeClr val="tx1"/>
                          </a:solidFill>
                        </a:rPr>
                        <a:t>o</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33809">
                <a:tc>
                  <a:txBody>
                    <a:bodyPr/>
                    <a:lstStyle/>
                    <a:p>
                      <a:pPr algn="ctr"/>
                      <a:endParaRPr lang="fr-FR" b="1" dirty="0">
                        <a:solidFill>
                          <a:srgbClr val="FF000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tx1"/>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rgbClr val="FF0000"/>
                          </a:solidFill>
                        </a:rPr>
                        <a:t>o</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3809">
                <a:tc>
                  <a:txBody>
                    <a:bodyPr/>
                    <a:lstStyle/>
                    <a:p>
                      <a:pPr algn="ctr"/>
                      <a:r>
                        <a:rPr lang="fr-FR" b="1" dirty="0">
                          <a:solidFill>
                            <a:schemeClr val="tx1"/>
                          </a:solidFill>
                        </a:rPr>
                        <a:t>x</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b="1"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cxnSp>
        <p:nvCxnSpPr>
          <p:cNvPr id="6" name="Connecteur droit 5"/>
          <p:cNvCxnSpPr/>
          <p:nvPr/>
        </p:nvCxnSpPr>
        <p:spPr>
          <a:xfrm flipH="1" flipV="1">
            <a:off x="4448330" y="3633747"/>
            <a:ext cx="1572561" cy="46835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flipH="1">
            <a:off x="2093158" y="3655992"/>
            <a:ext cx="1673117" cy="31899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Ellipse 8"/>
          <p:cNvSpPr/>
          <p:nvPr/>
        </p:nvSpPr>
        <p:spPr>
          <a:xfrm>
            <a:off x="6800034" y="4625507"/>
            <a:ext cx="662068" cy="38974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5</a:t>
            </a:r>
          </a:p>
        </p:txBody>
      </p:sp>
      <p:sp>
        <p:nvSpPr>
          <p:cNvPr id="10" name="Ellipse 9"/>
          <p:cNvSpPr/>
          <p:nvPr/>
        </p:nvSpPr>
        <p:spPr>
          <a:xfrm>
            <a:off x="4633509" y="4599508"/>
            <a:ext cx="642079" cy="38974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-5</a:t>
            </a:r>
          </a:p>
        </p:txBody>
      </p:sp>
      <p:sp>
        <p:nvSpPr>
          <p:cNvPr id="15" name="Rectangle à coins arrondis 14"/>
          <p:cNvSpPr/>
          <p:nvPr/>
        </p:nvSpPr>
        <p:spPr>
          <a:xfrm>
            <a:off x="6977603" y="3266248"/>
            <a:ext cx="1055559" cy="38974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Max</a:t>
            </a:r>
          </a:p>
        </p:txBody>
      </p:sp>
      <p:graphicFrame>
        <p:nvGraphicFramePr>
          <p:cNvPr id="12" name="Tableau 11"/>
          <p:cNvGraphicFramePr>
            <a:graphicFrameLocks noGrp="1"/>
          </p:cNvGraphicFramePr>
          <p:nvPr>
            <p:extLst>
              <p:ext uri="{D42A27DB-BD31-4B8C-83A1-F6EECF244321}">
                <p14:modId xmlns:p14="http://schemas.microsoft.com/office/powerpoint/2010/main" val="3633819020"/>
              </p:ext>
            </p:extLst>
          </p:nvPr>
        </p:nvGraphicFramePr>
        <p:xfrm>
          <a:off x="5348264" y="4274878"/>
          <a:ext cx="1399083" cy="1097280"/>
        </p:xfrm>
        <a:graphic>
          <a:graphicData uri="http://schemas.openxmlformats.org/drawingml/2006/table">
            <a:tbl>
              <a:tblPr firstRow="1" bandRow="1">
                <a:tableStyleId>{5C22544A-7EE6-4342-B048-85BDC9FD1C3A}</a:tableStyleId>
              </a:tblPr>
              <a:tblGrid>
                <a:gridCol w="466361">
                  <a:extLst>
                    <a:ext uri="{9D8B030D-6E8A-4147-A177-3AD203B41FA5}">
                      <a16:colId xmlns:a16="http://schemas.microsoft.com/office/drawing/2014/main" val="20000"/>
                    </a:ext>
                  </a:extLst>
                </a:gridCol>
                <a:gridCol w="466361">
                  <a:extLst>
                    <a:ext uri="{9D8B030D-6E8A-4147-A177-3AD203B41FA5}">
                      <a16:colId xmlns:a16="http://schemas.microsoft.com/office/drawing/2014/main" val="20001"/>
                    </a:ext>
                  </a:extLst>
                </a:gridCol>
                <a:gridCol w="466361">
                  <a:extLst>
                    <a:ext uri="{9D8B030D-6E8A-4147-A177-3AD203B41FA5}">
                      <a16:colId xmlns:a16="http://schemas.microsoft.com/office/drawing/2014/main" val="20002"/>
                    </a:ext>
                  </a:extLst>
                </a:gridCol>
              </a:tblGrid>
              <a:tr h="333809">
                <a:tc>
                  <a:txBody>
                    <a:bodyPr/>
                    <a:lstStyle/>
                    <a:p>
                      <a:pPr algn="ctr"/>
                      <a:r>
                        <a:rPr lang="fr-FR" b="1" dirty="0">
                          <a:solidFill>
                            <a:schemeClr val="tx1"/>
                          </a:solidFill>
                        </a:rPr>
                        <a:t>o</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33809">
                <a:tc>
                  <a:txBody>
                    <a:bodyPr/>
                    <a:lstStyle/>
                    <a:p>
                      <a:pPr algn="ctr"/>
                      <a:endParaRPr lang="fr-FR" b="1" dirty="0">
                        <a:solidFill>
                          <a:srgbClr val="FF000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tx1"/>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rgbClr val="FF0000"/>
                          </a:solidFill>
                        </a:rPr>
                        <a:t>o</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3809">
                <a:tc>
                  <a:txBody>
                    <a:bodyPr/>
                    <a:lstStyle/>
                    <a:p>
                      <a:pPr algn="ctr"/>
                      <a:r>
                        <a:rPr lang="fr-FR" b="1" dirty="0">
                          <a:solidFill>
                            <a:schemeClr val="tx1"/>
                          </a:solidFill>
                        </a:rPr>
                        <a:t>x</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b="1"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b="1" dirty="0">
                          <a:solidFill>
                            <a:srgbClr val="0070C0"/>
                          </a:solidFill>
                        </a:rPr>
                        <a:t>x</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16" name="Tableau 15"/>
          <p:cNvGraphicFramePr>
            <a:graphicFrameLocks noGrp="1"/>
          </p:cNvGraphicFramePr>
          <p:nvPr>
            <p:extLst>
              <p:ext uri="{D42A27DB-BD31-4B8C-83A1-F6EECF244321}">
                <p14:modId xmlns:p14="http://schemas.microsoft.com/office/powerpoint/2010/main" val="67626259"/>
              </p:ext>
            </p:extLst>
          </p:nvPr>
        </p:nvGraphicFramePr>
        <p:xfrm>
          <a:off x="3234426" y="4271739"/>
          <a:ext cx="1399083" cy="1097280"/>
        </p:xfrm>
        <a:graphic>
          <a:graphicData uri="http://schemas.openxmlformats.org/drawingml/2006/table">
            <a:tbl>
              <a:tblPr firstRow="1" bandRow="1">
                <a:tableStyleId>{5C22544A-7EE6-4342-B048-85BDC9FD1C3A}</a:tableStyleId>
              </a:tblPr>
              <a:tblGrid>
                <a:gridCol w="466361">
                  <a:extLst>
                    <a:ext uri="{9D8B030D-6E8A-4147-A177-3AD203B41FA5}">
                      <a16:colId xmlns:a16="http://schemas.microsoft.com/office/drawing/2014/main" val="20000"/>
                    </a:ext>
                  </a:extLst>
                </a:gridCol>
                <a:gridCol w="466361">
                  <a:extLst>
                    <a:ext uri="{9D8B030D-6E8A-4147-A177-3AD203B41FA5}">
                      <a16:colId xmlns:a16="http://schemas.microsoft.com/office/drawing/2014/main" val="20001"/>
                    </a:ext>
                  </a:extLst>
                </a:gridCol>
                <a:gridCol w="466361">
                  <a:extLst>
                    <a:ext uri="{9D8B030D-6E8A-4147-A177-3AD203B41FA5}">
                      <a16:colId xmlns:a16="http://schemas.microsoft.com/office/drawing/2014/main" val="20002"/>
                    </a:ext>
                  </a:extLst>
                </a:gridCol>
              </a:tblGrid>
              <a:tr h="333809">
                <a:tc>
                  <a:txBody>
                    <a:bodyPr/>
                    <a:lstStyle/>
                    <a:p>
                      <a:pPr algn="ctr"/>
                      <a:r>
                        <a:rPr lang="fr-FR" b="1" dirty="0">
                          <a:solidFill>
                            <a:schemeClr val="tx1"/>
                          </a:solidFill>
                        </a:rPr>
                        <a:t>o</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rgbClr val="0070C0"/>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33809">
                <a:tc>
                  <a:txBody>
                    <a:bodyPr/>
                    <a:lstStyle/>
                    <a:p>
                      <a:pPr algn="ctr"/>
                      <a:endParaRPr lang="fr-FR" b="1" dirty="0">
                        <a:solidFill>
                          <a:srgbClr val="FF000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tx1"/>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rgbClr val="FF0000"/>
                          </a:solidFill>
                        </a:rPr>
                        <a:t>o</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3809">
                <a:tc>
                  <a:txBody>
                    <a:bodyPr/>
                    <a:lstStyle/>
                    <a:p>
                      <a:pPr algn="ctr"/>
                      <a:r>
                        <a:rPr lang="fr-FR" b="1" dirty="0">
                          <a:solidFill>
                            <a:schemeClr val="tx1"/>
                          </a:solidFill>
                        </a:rPr>
                        <a:t>x</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b="1"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17" name="Tableau 16"/>
          <p:cNvGraphicFramePr>
            <a:graphicFrameLocks noGrp="1"/>
          </p:cNvGraphicFramePr>
          <p:nvPr>
            <p:extLst>
              <p:ext uri="{D42A27DB-BD31-4B8C-83A1-F6EECF244321}">
                <p14:modId xmlns:p14="http://schemas.microsoft.com/office/powerpoint/2010/main" val="477543340"/>
              </p:ext>
            </p:extLst>
          </p:nvPr>
        </p:nvGraphicFramePr>
        <p:xfrm>
          <a:off x="914853" y="4215375"/>
          <a:ext cx="1399083" cy="1097280"/>
        </p:xfrm>
        <a:graphic>
          <a:graphicData uri="http://schemas.openxmlformats.org/drawingml/2006/table">
            <a:tbl>
              <a:tblPr firstRow="1" bandRow="1">
                <a:tableStyleId>{5C22544A-7EE6-4342-B048-85BDC9FD1C3A}</a:tableStyleId>
              </a:tblPr>
              <a:tblGrid>
                <a:gridCol w="466361">
                  <a:extLst>
                    <a:ext uri="{9D8B030D-6E8A-4147-A177-3AD203B41FA5}">
                      <a16:colId xmlns:a16="http://schemas.microsoft.com/office/drawing/2014/main" val="20000"/>
                    </a:ext>
                  </a:extLst>
                </a:gridCol>
                <a:gridCol w="466361">
                  <a:extLst>
                    <a:ext uri="{9D8B030D-6E8A-4147-A177-3AD203B41FA5}">
                      <a16:colId xmlns:a16="http://schemas.microsoft.com/office/drawing/2014/main" val="20001"/>
                    </a:ext>
                  </a:extLst>
                </a:gridCol>
                <a:gridCol w="466361">
                  <a:extLst>
                    <a:ext uri="{9D8B030D-6E8A-4147-A177-3AD203B41FA5}">
                      <a16:colId xmlns:a16="http://schemas.microsoft.com/office/drawing/2014/main" val="20002"/>
                    </a:ext>
                  </a:extLst>
                </a:gridCol>
              </a:tblGrid>
              <a:tr h="333809">
                <a:tc>
                  <a:txBody>
                    <a:bodyPr/>
                    <a:lstStyle/>
                    <a:p>
                      <a:pPr algn="ctr"/>
                      <a:r>
                        <a:rPr lang="fr-FR" b="1" dirty="0">
                          <a:solidFill>
                            <a:schemeClr val="tx1"/>
                          </a:solidFill>
                        </a:rPr>
                        <a:t>o</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33809">
                <a:tc>
                  <a:txBody>
                    <a:bodyPr/>
                    <a:lstStyle/>
                    <a:p>
                      <a:pPr algn="ctr"/>
                      <a:r>
                        <a:rPr lang="fr-FR" b="1" dirty="0">
                          <a:solidFill>
                            <a:srgbClr val="0070C0"/>
                          </a:solidFill>
                        </a:rPr>
                        <a:t>x</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tx1"/>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rgbClr val="FF0000"/>
                          </a:solidFill>
                        </a:rPr>
                        <a:t>o</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3809">
                <a:tc>
                  <a:txBody>
                    <a:bodyPr/>
                    <a:lstStyle/>
                    <a:p>
                      <a:pPr algn="ctr"/>
                      <a:r>
                        <a:rPr lang="fr-FR" b="1" dirty="0">
                          <a:solidFill>
                            <a:schemeClr val="tx1"/>
                          </a:solidFill>
                        </a:rPr>
                        <a:t>x</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b="1"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18" name="Ellipse 17"/>
          <p:cNvSpPr/>
          <p:nvPr/>
        </p:nvSpPr>
        <p:spPr>
          <a:xfrm>
            <a:off x="2287637" y="4569143"/>
            <a:ext cx="642079" cy="38974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-5</a:t>
            </a:r>
          </a:p>
        </p:txBody>
      </p:sp>
      <p:cxnSp>
        <p:nvCxnSpPr>
          <p:cNvPr id="19" name="Connecteur droit 18"/>
          <p:cNvCxnSpPr/>
          <p:nvPr/>
        </p:nvCxnSpPr>
        <p:spPr>
          <a:xfrm flipH="1">
            <a:off x="4062334" y="3633746"/>
            <a:ext cx="151148" cy="36754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Ellipse 21"/>
          <p:cNvSpPr/>
          <p:nvPr/>
        </p:nvSpPr>
        <p:spPr>
          <a:xfrm>
            <a:off x="6243926" y="2855380"/>
            <a:ext cx="662068" cy="389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5</a:t>
            </a:r>
          </a:p>
        </p:txBody>
      </p:sp>
      <p:sp>
        <p:nvSpPr>
          <p:cNvPr id="4" name="Espace réservé du numéro de diapositive 3"/>
          <p:cNvSpPr>
            <a:spLocks noGrp="1"/>
          </p:cNvSpPr>
          <p:nvPr>
            <p:ph type="sldNum" sz="quarter" idx="12"/>
          </p:nvPr>
        </p:nvSpPr>
        <p:spPr/>
        <p:txBody>
          <a:bodyPr/>
          <a:lstStyle/>
          <a:p>
            <a:fld id="{2A3B84CF-3121-401F-95C6-A87B1877FE84}" type="slidenum">
              <a:rPr lang="fr-FR" smtClean="0"/>
              <a:t>36</a:t>
            </a:fld>
            <a:endParaRPr lang="fr-FR"/>
          </a:p>
        </p:txBody>
      </p:sp>
      <p:cxnSp>
        <p:nvCxnSpPr>
          <p:cNvPr id="20" name="Connecteur droit 19"/>
          <p:cNvCxnSpPr/>
          <p:nvPr/>
        </p:nvCxnSpPr>
        <p:spPr>
          <a:xfrm flipH="1">
            <a:off x="914853" y="5447591"/>
            <a:ext cx="504669" cy="15985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H="1">
            <a:off x="3311068" y="5451279"/>
            <a:ext cx="504669" cy="15985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flipH="1" flipV="1">
            <a:off x="3890696" y="5447591"/>
            <a:ext cx="544873" cy="18801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H="1" flipV="1">
            <a:off x="1527483" y="5472582"/>
            <a:ext cx="544873" cy="18801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Ellipse 26"/>
          <p:cNvSpPr/>
          <p:nvPr/>
        </p:nvSpPr>
        <p:spPr>
          <a:xfrm>
            <a:off x="627257" y="5742381"/>
            <a:ext cx="642079" cy="38974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-5</a:t>
            </a:r>
          </a:p>
        </p:txBody>
      </p:sp>
      <p:sp>
        <p:nvSpPr>
          <p:cNvPr id="28" name="Ellipse 27"/>
          <p:cNvSpPr/>
          <p:nvPr/>
        </p:nvSpPr>
        <p:spPr>
          <a:xfrm>
            <a:off x="1803612" y="5750683"/>
            <a:ext cx="642079" cy="38974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5</a:t>
            </a:r>
          </a:p>
        </p:txBody>
      </p:sp>
      <p:sp>
        <p:nvSpPr>
          <p:cNvPr id="31" name="Ellipse 30"/>
          <p:cNvSpPr/>
          <p:nvPr/>
        </p:nvSpPr>
        <p:spPr>
          <a:xfrm>
            <a:off x="4078064" y="5766531"/>
            <a:ext cx="642079" cy="38974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-5</a:t>
            </a:r>
          </a:p>
        </p:txBody>
      </p:sp>
      <p:sp>
        <p:nvSpPr>
          <p:cNvPr id="32" name="Ellipse 31"/>
          <p:cNvSpPr/>
          <p:nvPr/>
        </p:nvSpPr>
        <p:spPr>
          <a:xfrm>
            <a:off x="2913386" y="5781176"/>
            <a:ext cx="642079" cy="38974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-5</a:t>
            </a:r>
          </a:p>
        </p:txBody>
      </p:sp>
    </p:spTree>
    <p:extLst>
      <p:ext uri="{BB962C8B-B14F-4D97-AF65-F5344CB8AC3E}">
        <p14:creationId xmlns:p14="http://schemas.microsoft.com/office/powerpoint/2010/main" val="253234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à coins arrondis 28"/>
          <p:cNvSpPr/>
          <p:nvPr/>
        </p:nvSpPr>
        <p:spPr>
          <a:xfrm>
            <a:off x="5551357" y="5891134"/>
            <a:ext cx="3265354" cy="79447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4" name="Tableau 3"/>
          <p:cNvGraphicFramePr>
            <a:graphicFrameLocks noGrp="1"/>
          </p:cNvGraphicFramePr>
          <p:nvPr>
            <p:extLst>
              <p:ext uri="{D42A27DB-BD31-4B8C-83A1-F6EECF244321}">
                <p14:modId xmlns:p14="http://schemas.microsoft.com/office/powerpoint/2010/main" val="2452953857"/>
              </p:ext>
            </p:extLst>
          </p:nvPr>
        </p:nvGraphicFramePr>
        <p:xfrm>
          <a:off x="3647604" y="152817"/>
          <a:ext cx="1399083" cy="1097280"/>
        </p:xfrm>
        <a:graphic>
          <a:graphicData uri="http://schemas.openxmlformats.org/drawingml/2006/table">
            <a:tbl>
              <a:tblPr firstRow="1" bandRow="1">
                <a:tableStyleId>{5C22544A-7EE6-4342-B048-85BDC9FD1C3A}</a:tableStyleId>
              </a:tblPr>
              <a:tblGrid>
                <a:gridCol w="466361">
                  <a:extLst>
                    <a:ext uri="{9D8B030D-6E8A-4147-A177-3AD203B41FA5}">
                      <a16:colId xmlns:a16="http://schemas.microsoft.com/office/drawing/2014/main" val="20000"/>
                    </a:ext>
                  </a:extLst>
                </a:gridCol>
                <a:gridCol w="466361">
                  <a:extLst>
                    <a:ext uri="{9D8B030D-6E8A-4147-A177-3AD203B41FA5}">
                      <a16:colId xmlns:a16="http://schemas.microsoft.com/office/drawing/2014/main" val="20001"/>
                    </a:ext>
                  </a:extLst>
                </a:gridCol>
                <a:gridCol w="466361">
                  <a:extLst>
                    <a:ext uri="{9D8B030D-6E8A-4147-A177-3AD203B41FA5}">
                      <a16:colId xmlns:a16="http://schemas.microsoft.com/office/drawing/2014/main" val="20002"/>
                    </a:ext>
                  </a:extLst>
                </a:gridCol>
              </a:tblGrid>
              <a:tr h="333809">
                <a:tc>
                  <a:txBody>
                    <a:bodyPr/>
                    <a:lstStyle/>
                    <a:p>
                      <a:pPr algn="ctr"/>
                      <a:r>
                        <a:rPr lang="fr-FR" b="1" dirty="0">
                          <a:solidFill>
                            <a:srgbClr val="FF0000"/>
                          </a:solidFill>
                        </a:rPr>
                        <a:t>o</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33809">
                <a:tc>
                  <a:txBody>
                    <a:bodyPr/>
                    <a:lstStyle/>
                    <a:p>
                      <a:pPr algn="ctr"/>
                      <a:endParaRPr lang="fr-FR"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tx1"/>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3809">
                <a:tc>
                  <a:txBody>
                    <a:bodyPr/>
                    <a:lstStyle/>
                    <a:p>
                      <a:pPr algn="ctr"/>
                      <a:r>
                        <a:rPr lang="fr-FR" b="1" dirty="0">
                          <a:solidFill>
                            <a:schemeClr val="tx1"/>
                          </a:solidFill>
                        </a:rPr>
                        <a:t>x</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fr-FR"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356118663"/>
              </p:ext>
            </p:extLst>
          </p:nvPr>
        </p:nvGraphicFramePr>
        <p:xfrm>
          <a:off x="5746229" y="1423339"/>
          <a:ext cx="1399083" cy="1097280"/>
        </p:xfrm>
        <a:graphic>
          <a:graphicData uri="http://schemas.openxmlformats.org/drawingml/2006/table">
            <a:tbl>
              <a:tblPr firstRow="1" bandRow="1">
                <a:tableStyleId>{5C22544A-7EE6-4342-B048-85BDC9FD1C3A}</a:tableStyleId>
              </a:tblPr>
              <a:tblGrid>
                <a:gridCol w="466361">
                  <a:extLst>
                    <a:ext uri="{9D8B030D-6E8A-4147-A177-3AD203B41FA5}">
                      <a16:colId xmlns:a16="http://schemas.microsoft.com/office/drawing/2014/main" val="20000"/>
                    </a:ext>
                  </a:extLst>
                </a:gridCol>
                <a:gridCol w="466361">
                  <a:extLst>
                    <a:ext uri="{9D8B030D-6E8A-4147-A177-3AD203B41FA5}">
                      <a16:colId xmlns:a16="http://schemas.microsoft.com/office/drawing/2014/main" val="20001"/>
                    </a:ext>
                  </a:extLst>
                </a:gridCol>
                <a:gridCol w="466361">
                  <a:extLst>
                    <a:ext uri="{9D8B030D-6E8A-4147-A177-3AD203B41FA5}">
                      <a16:colId xmlns:a16="http://schemas.microsoft.com/office/drawing/2014/main" val="20002"/>
                    </a:ext>
                  </a:extLst>
                </a:gridCol>
              </a:tblGrid>
              <a:tr h="276695">
                <a:tc>
                  <a:txBody>
                    <a:bodyPr/>
                    <a:lstStyle/>
                    <a:p>
                      <a:pPr algn="ctr"/>
                      <a:r>
                        <a:rPr lang="fr-FR" b="1" dirty="0">
                          <a:solidFill>
                            <a:schemeClr val="tx1"/>
                          </a:solidFill>
                        </a:rPr>
                        <a:t>o</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33809">
                <a:tc>
                  <a:txBody>
                    <a:bodyPr/>
                    <a:lstStyle/>
                    <a:p>
                      <a:pPr algn="ctr"/>
                      <a:endParaRPr lang="fr-FR"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tx1"/>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rgbClr val="0070C0"/>
                          </a:solidFill>
                        </a:rPr>
                        <a:t>x</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3809">
                <a:tc>
                  <a:txBody>
                    <a:bodyPr/>
                    <a:lstStyle/>
                    <a:p>
                      <a:pPr algn="ctr"/>
                      <a:r>
                        <a:rPr lang="fr-FR" b="1" dirty="0">
                          <a:solidFill>
                            <a:schemeClr val="tx1"/>
                          </a:solidFill>
                        </a:rPr>
                        <a:t>x</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fr-FR"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1475054690"/>
              </p:ext>
            </p:extLst>
          </p:nvPr>
        </p:nvGraphicFramePr>
        <p:xfrm>
          <a:off x="1618937" y="1409951"/>
          <a:ext cx="1399083" cy="1097280"/>
        </p:xfrm>
        <a:graphic>
          <a:graphicData uri="http://schemas.openxmlformats.org/drawingml/2006/table">
            <a:tbl>
              <a:tblPr firstRow="1" bandRow="1">
                <a:tableStyleId>{5C22544A-7EE6-4342-B048-85BDC9FD1C3A}</a:tableStyleId>
              </a:tblPr>
              <a:tblGrid>
                <a:gridCol w="466361">
                  <a:extLst>
                    <a:ext uri="{9D8B030D-6E8A-4147-A177-3AD203B41FA5}">
                      <a16:colId xmlns:a16="http://schemas.microsoft.com/office/drawing/2014/main" val="20000"/>
                    </a:ext>
                  </a:extLst>
                </a:gridCol>
                <a:gridCol w="466361">
                  <a:extLst>
                    <a:ext uri="{9D8B030D-6E8A-4147-A177-3AD203B41FA5}">
                      <a16:colId xmlns:a16="http://schemas.microsoft.com/office/drawing/2014/main" val="20001"/>
                    </a:ext>
                  </a:extLst>
                </a:gridCol>
                <a:gridCol w="466361">
                  <a:extLst>
                    <a:ext uri="{9D8B030D-6E8A-4147-A177-3AD203B41FA5}">
                      <a16:colId xmlns:a16="http://schemas.microsoft.com/office/drawing/2014/main" val="20002"/>
                    </a:ext>
                  </a:extLst>
                </a:gridCol>
              </a:tblGrid>
              <a:tr h="333809">
                <a:tc>
                  <a:txBody>
                    <a:bodyPr/>
                    <a:lstStyle/>
                    <a:p>
                      <a:pPr algn="ctr"/>
                      <a:r>
                        <a:rPr lang="fr-FR" b="1" dirty="0">
                          <a:solidFill>
                            <a:schemeClr val="tx1"/>
                          </a:solidFill>
                        </a:rPr>
                        <a:t>o</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33809">
                <a:tc>
                  <a:txBody>
                    <a:bodyPr/>
                    <a:lstStyle/>
                    <a:p>
                      <a:pPr algn="ctr"/>
                      <a:endParaRPr lang="fr-FR"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tx1"/>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3809">
                <a:tc>
                  <a:txBody>
                    <a:bodyPr/>
                    <a:lstStyle/>
                    <a:p>
                      <a:pPr algn="ctr"/>
                      <a:r>
                        <a:rPr lang="fr-FR" b="1" dirty="0">
                          <a:solidFill>
                            <a:schemeClr val="tx1"/>
                          </a:solidFill>
                        </a:rPr>
                        <a:t>x</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fr-FR"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b="1" dirty="0">
                          <a:solidFill>
                            <a:srgbClr val="0070C0"/>
                          </a:solidFill>
                        </a:rPr>
                        <a:t>x</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2348808164"/>
              </p:ext>
            </p:extLst>
          </p:nvPr>
        </p:nvGraphicFramePr>
        <p:xfrm>
          <a:off x="6041033" y="2849465"/>
          <a:ext cx="1399083" cy="1097280"/>
        </p:xfrm>
        <a:graphic>
          <a:graphicData uri="http://schemas.openxmlformats.org/drawingml/2006/table">
            <a:tbl>
              <a:tblPr firstRow="1" bandRow="1">
                <a:tableStyleId>{5C22544A-7EE6-4342-B048-85BDC9FD1C3A}</a:tableStyleId>
              </a:tblPr>
              <a:tblGrid>
                <a:gridCol w="466361">
                  <a:extLst>
                    <a:ext uri="{9D8B030D-6E8A-4147-A177-3AD203B41FA5}">
                      <a16:colId xmlns:a16="http://schemas.microsoft.com/office/drawing/2014/main" val="20000"/>
                    </a:ext>
                  </a:extLst>
                </a:gridCol>
                <a:gridCol w="466361">
                  <a:extLst>
                    <a:ext uri="{9D8B030D-6E8A-4147-A177-3AD203B41FA5}">
                      <a16:colId xmlns:a16="http://schemas.microsoft.com/office/drawing/2014/main" val="20001"/>
                    </a:ext>
                  </a:extLst>
                </a:gridCol>
                <a:gridCol w="466361">
                  <a:extLst>
                    <a:ext uri="{9D8B030D-6E8A-4147-A177-3AD203B41FA5}">
                      <a16:colId xmlns:a16="http://schemas.microsoft.com/office/drawing/2014/main" val="20002"/>
                    </a:ext>
                  </a:extLst>
                </a:gridCol>
              </a:tblGrid>
              <a:tr h="333809">
                <a:tc>
                  <a:txBody>
                    <a:bodyPr/>
                    <a:lstStyle/>
                    <a:p>
                      <a:pPr algn="ctr"/>
                      <a:r>
                        <a:rPr lang="fr-FR" b="1" dirty="0">
                          <a:solidFill>
                            <a:schemeClr val="tx1"/>
                          </a:solidFill>
                        </a:rPr>
                        <a:t>o</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33809">
                <a:tc>
                  <a:txBody>
                    <a:bodyPr/>
                    <a:lstStyle/>
                    <a:p>
                      <a:pPr algn="ctr"/>
                      <a:endParaRPr lang="fr-FR"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tx1"/>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3809">
                <a:tc>
                  <a:txBody>
                    <a:bodyPr/>
                    <a:lstStyle/>
                    <a:p>
                      <a:pPr algn="ctr"/>
                      <a:r>
                        <a:rPr lang="fr-FR" b="1" dirty="0">
                          <a:solidFill>
                            <a:schemeClr val="tx1"/>
                          </a:solidFill>
                        </a:rPr>
                        <a:t>x</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b="1" dirty="0">
                          <a:solidFill>
                            <a:srgbClr val="0070C0"/>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3426899245"/>
              </p:ext>
            </p:extLst>
          </p:nvPr>
        </p:nvGraphicFramePr>
        <p:xfrm>
          <a:off x="4152274" y="2818151"/>
          <a:ext cx="1399083" cy="1128594"/>
        </p:xfrm>
        <a:graphic>
          <a:graphicData uri="http://schemas.openxmlformats.org/drawingml/2006/table">
            <a:tbl>
              <a:tblPr firstRow="1" bandRow="1">
                <a:tableStyleId>{5C22544A-7EE6-4342-B048-85BDC9FD1C3A}</a:tableStyleId>
              </a:tblPr>
              <a:tblGrid>
                <a:gridCol w="466361">
                  <a:extLst>
                    <a:ext uri="{9D8B030D-6E8A-4147-A177-3AD203B41FA5}">
                      <a16:colId xmlns:a16="http://schemas.microsoft.com/office/drawing/2014/main" val="20000"/>
                    </a:ext>
                  </a:extLst>
                </a:gridCol>
                <a:gridCol w="466361">
                  <a:extLst>
                    <a:ext uri="{9D8B030D-6E8A-4147-A177-3AD203B41FA5}">
                      <a16:colId xmlns:a16="http://schemas.microsoft.com/office/drawing/2014/main" val="20001"/>
                    </a:ext>
                  </a:extLst>
                </a:gridCol>
                <a:gridCol w="466361">
                  <a:extLst>
                    <a:ext uri="{9D8B030D-6E8A-4147-A177-3AD203B41FA5}">
                      <a16:colId xmlns:a16="http://schemas.microsoft.com/office/drawing/2014/main" val="20002"/>
                    </a:ext>
                  </a:extLst>
                </a:gridCol>
              </a:tblGrid>
              <a:tr h="397074">
                <a:tc>
                  <a:txBody>
                    <a:bodyPr/>
                    <a:lstStyle/>
                    <a:p>
                      <a:pPr algn="ctr"/>
                      <a:r>
                        <a:rPr lang="fr-FR" b="1" dirty="0">
                          <a:solidFill>
                            <a:schemeClr val="tx1"/>
                          </a:solidFill>
                        </a:rPr>
                        <a:t>o</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33809">
                <a:tc>
                  <a:txBody>
                    <a:bodyPr/>
                    <a:lstStyle/>
                    <a:p>
                      <a:pPr algn="ctr"/>
                      <a:endParaRPr lang="fr-FR"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tx1"/>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3809">
                <a:tc>
                  <a:txBody>
                    <a:bodyPr/>
                    <a:lstStyle/>
                    <a:p>
                      <a:pPr algn="ctr"/>
                      <a:r>
                        <a:rPr lang="fr-FR" b="1" dirty="0">
                          <a:solidFill>
                            <a:schemeClr val="tx1"/>
                          </a:solidFill>
                        </a:rPr>
                        <a:t>x</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fr-FR"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b="1" dirty="0">
                          <a:solidFill>
                            <a:srgbClr val="0070C0"/>
                          </a:solidFill>
                        </a:rPr>
                        <a:t>o</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4130055535"/>
              </p:ext>
            </p:extLst>
          </p:nvPr>
        </p:nvGraphicFramePr>
        <p:xfrm>
          <a:off x="2508353" y="2857960"/>
          <a:ext cx="1399083" cy="1097280"/>
        </p:xfrm>
        <a:graphic>
          <a:graphicData uri="http://schemas.openxmlformats.org/drawingml/2006/table">
            <a:tbl>
              <a:tblPr firstRow="1" bandRow="1">
                <a:tableStyleId>{5C22544A-7EE6-4342-B048-85BDC9FD1C3A}</a:tableStyleId>
              </a:tblPr>
              <a:tblGrid>
                <a:gridCol w="466361">
                  <a:extLst>
                    <a:ext uri="{9D8B030D-6E8A-4147-A177-3AD203B41FA5}">
                      <a16:colId xmlns:a16="http://schemas.microsoft.com/office/drawing/2014/main" val="20000"/>
                    </a:ext>
                  </a:extLst>
                </a:gridCol>
                <a:gridCol w="466361">
                  <a:extLst>
                    <a:ext uri="{9D8B030D-6E8A-4147-A177-3AD203B41FA5}">
                      <a16:colId xmlns:a16="http://schemas.microsoft.com/office/drawing/2014/main" val="20001"/>
                    </a:ext>
                  </a:extLst>
                </a:gridCol>
                <a:gridCol w="466361">
                  <a:extLst>
                    <a:ext uri="{9D8B030D-6E8A-4147-A177-3AD203B41FA5}">
                      <a16:colId xmlns:a16="http://schemas.microsoft.com/office/drawing/2014/main" val="20002"/>
                    </a:ext>
                  </a:extLst>
                </a:gridCol>
              </a:tblGrid>
              <a:tr h="333809">
                <a:tc>
                  <a:txBody>
                    <a:bodyPr/>
                    <a:lstStyle/>
                    <a:p>
                      <a:pPr algn="ctr"/>
                      <a:r>
                        <a:rPr lang="fr-FR" b="1" dirty="0">
                          <a:solidFill>
                            <a:schemeClr val="tx1"/>
                          </a:solidFill>
                        </a:rPr>
                        <a:t>o</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rgbClr val="0070C0"/>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33809">
                <a:tc>
                  <a:txBody>
                    <a:bodyPr/>
                    <a:lstStyle/>
                    <a:p>
                      <a:pPr algn="ctr"/>
                      <a:endParaRPr lang="fr-FR"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tx1"/>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3809">
                <a:tc>
                  <a:txBody>
                    <a:bodyPr/>
                    <a:lstStyle/>
                    <a:p>
                      <a:pPr algn="ctr"/>
                      <a:r>
                        <a:rPr lang="fr-FR" b="1" dirty="0">
                          <a:solidFill>
                            <a:schemeClr val="tx1"/>
                          </a:solidFill>
                        </a:rPr>
                        <a:t>x</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b="1"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11" name="Tableau 10"/>
          <p:cNvGraphicFramePr>
            <a:graphicFrameLocks noGrp="1"/>
          </p:cNvGraphicFramePr>
          <p:nvPr>
            <p:extLst>
              <p:ext uri="{D42A27DB-BD31-4B8C-83A1-F6EECF244321}">
                <p14:modId xmlns:p14="http://schemas.microsoft.com/office/powerpoint/2010/main" val="1610511743"/>
              </p:ext>
            </p:extLst>
          </p:nvPr>
        </p:nvGraphicFramePr>
        <p:xfrm>
          <a:off x="864432" y="2851047"/>
          <a:ext cx="1399083" cy="1097280"/>
        </p:xfrm>
        <a:graphic>
          <a:graphicData uri="http://schemas.openxmlformats.org/drawingml/2006/table">
            <a:tbl>
              <a:tblPr firstRow="1" bandRow="1">
                <a:tableStyleId>{5C22544A-7EE6-4342-B048-85BDC9FD1C3A}</a:tableStyleId>
              </a:tblPr>
              <a:tblGrid>
                <a:gridCol w="466361">
                  <a:extLst>
                    <a:ext uri="{9D8B030D-6E8A-4147-A177-3AD203B41FA5}">
                      <a16:colId xmlns:a16="http://schemas.microsoft.com/office/drawing/2014/main" val="20000"/>
                    </a:ext>
                  </a:extLst>
                </a:gridCol>
                <a:gridCol w="466361">
                  <a:extLst>
                    <a:ext uri="{9D8B030D-6E8A-4147-A177-3AD203B41FA5}">
                      <a16:colId xmlns:a16="http://schemas.microsoft.com/office/drawing/2014/main" val="20001"/>
                    </a:ext>
                  </a:extLst>
                </a:gridCol>
                <a:gridCol w="466361">
                  <a:extLst>
                    <a:ext uri="{9D8B030D-6E8A-4147-A177-3AD203B41FA5}">
                      <a16:colId xmlns:a16="http://schemas.microsoft.com/office/drawing/2014/main" val="20002"/>
                    </a:ext>
                  </a:extLst>
                </a:gridCol>
              </a:tblGrid>
              <a:tr h="333809">
                <a:tc>
                  <a:txBody>
                    <a:bodyPr/>
                    <a:lstStyle/>
                    <a:p>
                      <a:pPr algn="ctr"/>
                      <a:r>
                        <a:rPr lang="fr-FR" b="1" dirty="0">
                          <a:solidFill>
                            <a:schemeClr val="tx1"/>
                          </a:solidFill>
                        </a:rPr>
                        <a:t>o</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33809">
                <a:tc>
                  <a:txBody>
                    <a:bodyPr/>
                    <a:lstStyle/>
                    <a:p>
                      <a:pPr algn="ctr"/>
                      <a:endParaRPr lang="fr-FR"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tx1"/>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3809">
                <a:tc>
                  <a:txBody>
                    <a:bodyPr/>
                    <a:lstStyle/>
                    <a:p>
                      <a:pPr algn="ctr"/>
                      <a:r>
                        <a:rPr lang="fr-FR" b="1" dirty="0">
                          <a:solidFill>
                            <a:schemeClr val="tx1"/>
                          </a:solidFill>
                        </a:rPr>
                        <a:t>x</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b="1" dirty="0">
                          <a:solidFill>
                            <a:srgbClr val="0070C0"/>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b="1"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12" name="Tableau 11"/>
          <p:cNvGraphicFramePr>
            <a:graphicFrameLocks noGrp="1"/>
          </p:cNvGraphicFramePr>
          <p:nvPr>
            <p:extLst>
              <p:ext uri="{D42A27DB-BD31-4B8C-83A1-F6EECF244321}">
                <p14:modId xmlns:p14="http://schemas.microsoft.com/office/powerpoint/2010/main" val="2836774959"/>
              </p:ext>
            </p:extLst>
          </p:nvPr>
        </p:nvGraphicFramePr>
        <p:xfrm>
          <a:off x="1919990" y="4597844"/>
          <a:ext cx="1399083" cy="1097280"/>
        </p:xfrm>
        <a:graphic>
          <a:graphicData uri="http://schemas.openxmlformats.org/drawingml/2006/table">
            <a:tbl>
              <a:tblPr firstRow="1" bandRow="1">
                <a:tableStyleId>{5C22544A-7EE6-4342-B048-85BDC9FD1C3A}</a:tableStyleId>
              </a:tblPr>
              <a:tblGrid>
                <a:gridCol w="466361">
                  <a:extLst>
                    <a:ext uri="{9D8B030D-6E8A-4147-A177-3AD203B41FA5}">
                      <a16:colId xmlns:a16="http://schemas.microsoft.com/office/drawing/2014/main" val="20000"/>
                    </a:ext>
                  </a:extLst>
                </a:gridCol>
                <a:gridCol w="466361">
                  <a:extLst>
                    <a:ext uri="{9D8B030D-6E8A-4147-A177-3AD203B41FA5}">
                      <a16:colId xmlns:a16="http://schemas.microsoft.com/office/drawing/2014/main" val="20001"/>
                    </a:ext>
                  </a:extLst>
                </a:gridCol>
                <a:gridCol w="466361">
                  <a:extLst>
                    <a:ext uri="{9D8B030D-6E8A-4147-A177-3AD203B41FA5}">
                      <a16:colId xmlns:a16="http://schemas.microsoft.com/office/drawing/2014/main" val="20002"/>
                    </a:ext>
                  </a:extLst>
                </a:gridCol>
              </a:tblGrid>
              <a:tr h="333809">
                <a:tc>
                  <a:txBody>
                    <a:bodyPr/>
                    <a:lstStyle/>
                    <a:p>
                      <a:pPr algn="ctr"/>
                      <a:r>
                        <a:rPr lang="fr-FR" b="1" dirty="0">
                          <a:solidFill>
                            <a:schemeClr val="tx1"/>
                          </a:solidFill>
                        </a:rPr>
                        <a:t>o</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33809">
                <a:tc>
                  <a:txBody>
                    <a:bodyPr/>
                    <a:lstStyle/>
                    <a:p>
                      <a:pPr algn="ctr"/>
                      <a:r>
                        <a:rPr lang="fr-FR" b="1" dirty="0">
                          <a:solidFill>
                            <a:schemeClr val="tx1"/>
                          </a:solidFill>
                        </a:rPr>
                        <a:t>x</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tx1"/>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3809">
                <a:tc>
                  <a:txBody>
                    <a:bodyPr/>
                    <a:lstStyle/>
                    <a:p>
                      <a:pPr algn="ctr"/>
                      <a:r>
                        <a:rPr lang="fr-FR" b="1" dirty="0">
                          <a:solidFill>
                            <a:schemeClr val="tx1"/>
                          </a:solidFill>
                        </a:rPr>
                        <a:t>x</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b="1" dirty="0">
                          <a:solidFill>
                            <a:schemeClr val="tx1"/>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b="1"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13" name="Tableau 12"/>
          <p:cNvGraphicFramePr>
            <a:graphicFrameLocks noGrp="1"/>
          </p:cNvGraphicFramePr>
          <p:nvPr>
            <p:extLst>
              <p:ext uri="{D42A27DB-BD31-4B8C-83A1-F6EECF244321}">
                <p14:modId xmlns:p14="http://schemas.microsoft.com/office/powerpoint/2010/main" val="100142018"/>
              </p:ext>
            </p:extLst>
          </p:nvPr>
        </p:nvGraphicFramePr>
        <p:xfrm>
          <a:off x="302299" y="4524517"/>
          <a:ext cx="1399083" cy="1097280"/>
        </p:xfrm>
        <a:graphic>
          <a:graphicData uri="http://schemas.openxmlformats.org/drawingml/2006/table">
            <a:tbl>
              <a:tblPr firstRow="1" bandRow="1">
                <a:tableStyleId>{5C22544A-7EE6-4342-B048-85BDC9FD1C3A}</a:tableStyleId>
              </a:tblPr>
              <a:tblGrid>
                <a:gridCol w="466361">
                  <a:extLst>
                    <a:ext uri="{9D8B030D-6E8A-4147-A177-3AD203B41FA5}">
                      <a16:colId xmlns:a16="http://schemas.microsoft.com/office/drawing/2014/main" val="20000"/>
                    </a:ext>
                  </a:extLst>
                </a:gridCol>
                <a:gridCol w="466361">
                  <a:extLst>
                    <a:ext uri="{9D8B030D-6E8A-4147-A177-3AD203B41FA5}">
                      <a16:colId xmlns:a16="http://schemas.microsoft.com/office/drawing/2014/main" val="20001"/>
                    </a:ext>
                  </a:extLst>
                </a:gridCol>
                <a:gridCol w="466361">
                  <a:extLst>
                    <a:ext uri="{9D8B030D-6E8A-4147-A177-3AD203B41FA5}">
                      <a16:colId xmlns:a16="http://schemas.microsoft.com/office/drawing/2014/main" val="20002"/>
                    </a:ext>
                  </a:extLst>
                </a:gridCol>
              </a:tblGrid>
              <a:tr h="333809">
                <a:tc>
                  <a:txBody>
                    <a:bodyPr/>
                    <a:lstStyle/>
                    <a:p>
                      <a:pPr algn="ctr"/>
                      <a:r>
                        <a:rPr lang="fr-FR" b="1" dirty="0">
                          <a:solidFill>
                            <a:schemeClr val="tx1"/>
                          </a:solidFill>
                        </a:rPr>
                        <a:t>o</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33809">
                <a:tc>
                  <a:txBody>
                    <a:bodyPr/>
                    <a:lstStyle/>
                    <a:p>
                      <a:pPr algn="ctr"/>
                      <a:endParaRPr lang="fr-FR"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tx1"/>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3809">
                <a:tc>
                  <a:txBody>
                    <a:bodyPr/>
                    <a:lstStyle/>
                    <a:p>
                      <a:pPr algn="ctr"/>
                      <a:r>
                        <a:rPr lang="fr-FR" b="1" dirty="0">
                          <a:solidFill>
                            <a:schemeClr val="tx1"/>
                          </a:solidFill>
                        </a:rPr>
                        <a:t>x</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b="1" dirty="0">
                          <a:solidFill>
                            <a:schemeClr val="tx1"/>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b="1"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cxnSp>
        <p:nvCxnSpPr>
          <p:cNvPr id="15" name="Connecteur droit 14"/>
          <p:cNvCxnSpPr/>
          <p:nvPr/>
        </p:nvCxnSpPr>
        <p:spPr>
          <a:xfrm flipH="1" flipV="1">
            <a:off x="1576466" y="4170913"/>
            <a:ext cx="687049" cy="20434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H="1">
            <a:off x="3170420" y="1402497"/>
            <a:ext cx="504669" cy="15985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flipH="1">
            <a:off x="1001841" y="4132289"/>
            <a:ext cx="504669" cy="15985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H="1" flipV="1">
            <a:off x="2703224" y="2577602"/>
            <a:ext cx="567130" cy="12050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H="1">
            <a:off x="1506510" y="2577602"/>
            <a:ext cx="504669" cy="15985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5046687" y="1330024"/>
            <a:ext cx="699542" cy="224873"/>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26" name="Tableau 25"/>
          <p:cNvGraphicFramePr>
            <a:graphicFrameLocks noGrp="1"/>
          </p:cNvGraphicFramePr>
          <p:nvPr>
            <p:extLst>
              <p:ext uri="{D42A27DB-BD31-4B8C-83A1-F6EECF244321}">
                <p14:modId xmlns:p14="http://schemas.microsoft.com/office/powerpoint/2010/main" val="2873234531"/>
              </p:ext>
            </p:extLst>
          </p:nvPr>
        </p:nvGraphicFramePr>
        <p:xfrm>
          <a:off x="7572528" y="2857960"/>
          <a:ext cx="1399083" cy="1097280"/>
        </p:xfrm>
        <a:graphic>
          <a:graphicData uri="http://schemas.openxmlformats.org/drawingml/2006/table">
            <a:tbl>
              <a:tblPr firstRow="1" bandRow="1">
                <a:tableStyleId>{5C22544A-7EE6-4342-B048-85BDC9FD1C3A}</a:tableStyleId>
              </a:tblPr>
              <a:tblGrid>
                <a:gridCol w="466361">
                  <a:extLst>
                    <a:ext uri="{9D8B030D-6E8A-4147-A177-3AD203B41FA5}">
                      <a16:colId xmlns:a16="http://schemas.microsoft.com/office/drawing/2014/main" val="20000"/>
                    </a:ext>
                  </a:extLst>
                </a:gridCol>
                <a:gridCol w="466361">
                  <a:extLst>
                    <a:ext uri="{9D8B030D-6E8A-4147-A177-3AD203B41FA5}">
                      <a16:colId xmlns:a16="http://schemas.microsoft.com/office/drawing/2014/main" val="20001"/>
                    </a:ext>
                  </a:extLst>
                </a:gridCol>
                <a:gridCol w="466361">
                  <a:extLst>
                    <a:ext uri="{9D8B030D-6E8A-4147-A177-3AD203B41FA5}">
                      <a16:colId xmlns:a16="http://schemas.microsoft.com/office/drawing/2014/main" val="20002"/>
                    </a:ext>
                  </a:extLst>
                </a:gridCol>
              </a:tblGrid>
              <a:tr h="333809">
                <a:tc>
                  <a:txBody>
                    <a:bodyPr/>
                    <a:lstStyle/>
                    <a:p>
                      <a:pPr algn="ctr"/>
                      <a:r>
                        <a:rPr lang="fr-FR" b="1" dirty="0">
                          <a:solidFill>
                            <a:schemeClr val="tx1"/>
                          </a:solidFill>
                        </a:rPr>
                        <a:t>o</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rgbClr val="0070C0"/>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33809">
                <a:tc>
                  <a:txBody>
                    <a:bodyPr/>
                    <a:lstStyle/>
                    <a:p>
                      <a:pPr algn="ctr"/>
                      <a:endParaRPr lang="fr-FR"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tx1"/>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1"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3809">
                <a:tc>
                  <a:txBody>
                    <a:bodyPr/>
                    <a:lstStyle/>
                    <a:p>
                      <a:pPr algn="ctr"/>
                      <a:r>
                        <a:rPr lang="fr-FR" b="1" dirty="0">
                          <a:solidFill>
                            <a:schemeClr val="tx1"/>
                          </a:solidFill>
                        </a:rPr>
                        <a:t>x</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27" name="Ellipse 26"/>
          <p:cNvSpPr/>
          <p:nvPr/>
        </p:nvSpPr>
        <p:spPr>
          <a:xfrm>
            <a:off x="864432" y="6056026"/>
            <a:ext cx="389743" cy="38974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5</a:t>
            </a:r>
          </a:p>
        </p:txBody>
      </p:sp>
      <p:sp>
        <p:nvSpPr>
          <p:cNvPr id="28" name="Ellipse 27"/>
          <p:cNvSpPr/>
          <p:nvPr/>
        </p:nvSpPr>
        <p:spPr>
          <a:xfrm>
            <a:off x="2508352" y="6056026"/>
            <a:ext cx="662068" cy="38974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-5</a:t>
            </a:r>
          </a:p>
        </p:txBody>
      </p:sp>
      <p:sp>
        <p:nvSpPr>
          <p:cNvPr id="30" name="Ellipse 29"/>
          <p:cNvSpPr/>
          <p:nvPr/>
        </p:nvSpPr>
        <p:spPr>
          <a:xfrm>
            <a:off x="6545702" y="4097271"/>
            <a:ext cx="389743" cy="389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5</a:t>
            </a:r>
          </a:p>
        </p:txBody>
      </p:sp>
      <p:sp>
        <p:nvSpPr>
          <p:cNvPr id="31" name="Ellipse 30"/>
          <p:cNvSpPr/>
          <p:nvPr/>
        </p:nvSpPr>
        <p:spPr>
          <a:xfrm>
            <a:off x="8117169" y="4132289"/>
            <a:ext cx="389743" cy="389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5</a:t>
            </a:r>
          </a:p>
        </p:txBody>
      </p:sp>
      <p:sp>
        <p:nvSpPr>
          <p:cNvPr id="32" name="Ellipse 31"/>
          <p:cNvSpPr/>
          <p:nvPr/>
        </p:nvSpPr>
        <p:spPr>
          <a:xfrm>
            <a:off x="400986" y="3549060"/>
            <a:ext cx="389743" cy="389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5</a:t>
            </a:r>
          </a:p>
        </p:txBody>
      </p:sp>
      <p:sp>
        <p:nvSpPr>
          <p:cNvPr id="33" name="Ellipse 32"/>
          <p:cNvSpPr/>
          <p:nvPr/>
        </p:nvSpPr>
        <p:spPr>
          <a:xfrm>
            <a:off x="3144184" y="3976041"/>
            <a:ext cx="389743" cy="389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5</a:t>
            </a:r>
          </a:p>
        </p:txBody>
      </p:sp>
      <p:sp>
        <p:nvSpPr>
          <p:cNvPr id="34" name="Ellipse 33"/>
          <p:cNvSpPr/>
          <p:nvPr/>
        </p:nvSpPr>
        <p:spPr>
          <a:xfrm>
            <a:off x="4569499" y="4078213"/>
            <a:ext cx="662068" cy="389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-5</a:t>
            </a:r>
          </a:p>
        </p:txBody>
      </p:sp>
      <p:sp>
        <p:nvSpPr>
          <p:cNvPr id="35" name="Ellipse 34"/>
          <p:cNvSpPr/>
          <p:nvPr/>
        </p:nvSpPr>
        <p:spPr>
          <a:xfrm>
            <a:off x="7241494" y="1997823"/>
            <a:ext cx="662068" cy="38974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-5</a:t>
            </a:r>
          </a:p>
        </p:txBody>
      </p:sp>
      <p:sp>
        <p:nvSpPr>
          <p:cNvPr id="37" name="Ellipse 36"/>
          <p:cNvSpPr/>
          <p:nvPr/>
        </p:nvSpPr>
        <p:spPr>
          <a:xfrm>
            <a:off x="3144183" y="1854981"/>
            <a:ext cx="389743" cy="38974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5</a:t>
            </a:r>
          </a:p>
        </p:txBody>
      </p:sp>
      <p:sp>
        <p:nvSpPr>
          <p:cNvPr id="38" name="Ellipse 37"/>
          <p:cNvSpPr/>
          <p:nvPr/>
        </p:nvSpPr>
        <p:spPr>
          <a:xfrm>
            <a:off x="2949312" y="500577"/>
            <a:ext cx="389743" cy="389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5</a:t>
            </a:r>
          </a:p>
        </p:txBody>
      </p:sp>
      <p:sp>
        <p:nvSpPr>
          <p:cNvPr id="39" name="Rectangle à coins arrondis 38"/>
          <p:cNvSpPr/>
          <p:nvPr/>
        </p:nvSpPr>
        <p:spPr>
          <a:xfrm>
            <a:off x="198616" y="1176608"/>
            <a:ext cx="1055559" cy="38974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Max</a:t>
            </a:r>
          </a:p>
        </p:txBody>
      </p:sp>
      <p:sp>
        <p:nvSpPr>
          <p:cNvPr id="40" name="Rectangle à coins arrondis 39"/>
          <p:cNvSpPr/>
          <p:nvPr/>
        </p:nvSpPr>
        <p:spPr>
          <a:xfrm>
            <a:off x="-1253" y="2471385"/>
            <a:ext cx="1055559" cy="38974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Min</a:t>
            </a:r>
          </a:p>
        </p:txBody>
      </p:sp>
      <p:sp>
        <p:nvSpPr>
          <p:cNvPr id="41" name="Rectangle à coins arrondis 40"/>
          <p:cNvSpPr/>
          <p:nvPr/>
        </p:nvSpPr>
        <p:spPr>
          <a:xfrm>
            <a:off x="25603" y="4036788"/>
            <a:ext cx="1055559" cy="38974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Max</a:t>
            </a:r>
          </a:p>
        </p:txBody>
      </p:sp>
      <p:sp>
        <p:nvSpPr>
          <p:cNvPr id="42" name="Rectangle à coins arrondis 41"/>
          <p:cNvSpPr/>
          <p:nvPr/>
        </p:nvSpPr>
        <p:spPr>
          <a:xfrm>
            <a:off x="3339054" y="6490741"/>
            <a:ext cx="1055559" cy="38974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Min</a:t>
            </a:r>
          </a:p>
        </p:txBody>
      </p:sp>
      <p:cxnSp>
        <p:nvCxnSpPr>
          <p:cNvPr id="36" name="Connecteur droit 35"/>
          <p:cNvCxnSpPr/>
          <p:nvPr/>
        </p:nvCxnSpPr>
        <p:spPr>
          <a:xfrm>
            <a:off x="5046687" y="1250097"/>
            <a:ext cx="3070482" cy="384727"/>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5221572" y="1235787"/>
            <a:ext cx="342025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a:off x="5351487" y="1250097"/>
            <a:ext cx="3465224" cy="38380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5551357" y="5989288"/>
            <a:ext cx="3172472" cy="523220"/>
          </a:xfrm>
          <a:prstGeom prst="rect">
            <a:avLst/>
          </a:prstGeom>
          <a:noFill/>
        </p:spPr>
        <p:txBody>
          <a:bodyPr wrap="none" rtlCol="0">
            <a:spAutoFit/>
          </a:bodyPr>
          <a:lstStyle/>
          <a:p>
            <a:r>
              <a:rPr lang="fr-FR" sz="2800" dirty="0"/>
              <a:t>Que vaut le coup </a:t>
            </a:r>
            <a:r>
              <a:rPr lang="fr-FR" sz="2800" dirty="0">
                <a:solidFill>
                  <a:srgbClr val="FF0000"/>
                </a:solidFill>
              </a:rPr>
              <a:t>o</a:t>
            </a:r>
            <a:r>
              <a:rPr lang="fr-FR" sz="2800" dirty="0"/>
              <a:t> ?</a:t>
            </a:r>
          </a:p>
        </p:txBody>
      </p:sp>
      <p:cxnSp>
        <p:nvCxnSpPr>
          <p:cNvPr id="45" name="Connecteur droit 44"/>
          <p:cNvCxnSpPr/>
          <p:nvPr/>
        </p:nvCxnSpPr>
        <p:spPr>
          <a:xfrm flipH="1" flipV="1">
            <a:off x="6957929" y="2595909"/>
            <a:ext cx="567130" cy="12050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flipV="1">
            <a:off x="6740573" y="2577602"/>
            <a:ext cx="191127" cy="9354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flipV="1">
            <a:off x="4972986" y="2577602"/>
            <a:ext cx="1958713" cy="18759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2"/>
          </p:nvPr>
        </p:nvSpPr>
        <p:spPr/>
        <p:txBody>
          <a:bodyPr/>
          <a:lstStyle/>
          <a:p>
            <a:fld id="{2A3B84CF-3121-401F-95C6-A87B1877FE84}" type="slidenum">
              <a:rPr lang="fr-FR" smtClean="0"/>
              <a:t>37</a:t>
            </a:fld>
            <a:endParaRPr lang="fr-FR"/>
          </a:p>
        </p:txBody>
      </p:sp>
    </p:spTree>
    <p:extLst>
      <p:ext uri="{BB962C8B-B14F-4D97-AF65-F5344CB8AC3E}">
        <p14:creationId xmlns:p14="http://schemas.microsoft.com/office/powerpoint/2010/main" val="26359042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Arbre de jeu</a:t>
            </a:r>
          </a:p>
        </p:txBody>
      </p:sp>
      <p:pic>
        <p:nvPicPr>
          <p:cNvPr id="4" name="Image 3"/>
          <p:cNvPicPr>
            <a:picLocks noChangeAspect="1"/>
          </p:cNvPicPr>
          <p:nvPr/>
        </p:nvPicPr>
        <p:blipFill>
          <a:blip r:embed="rId2"/>
          <a:stretch>
            <a:fillRect/>
          </a:stretch>
        </p:blipFill>
        <p:spPr>
          <a:xfrm>
            <a:off x="1524964" y="1581566"/>
            <a:ext cx="5732763" cy="3814893"/>
          </a:xfrm>
          <a:prstGeom prst="rect">
            <a:avLst/>
          </a:prstGeom>
        </p:spPr>
      </p:pic>
      <p:sp>
        <p:nvSpPr>
          <p:cNvPr id="3" name="Espace réservé du numéro de diapositive 2"/>
          <p:cNvSpPr>
            <a:spLocks noGrp="1"/>
          </p:cNvSpPr>
          <p:nvPr>
            <p:ph type="sldNum" sz="quarter" idx="12"/>
          </p:nvPr>
        </p:nvSpPr>
        <p:spPr/>
        <p:txBody>
          <a:bodyPr/>
          <a:lstStyle/>
          <a:p>
            <a:fld id="{2A3B84CF-3121-401F-95C6-A87B1877FE84}" type="slidenum">
              <a:rPr lang="fr-FR" smtClean="0"/>
              <a:t>38</a:t>
            </a:fld>
            <a:endParaRPr lang="fr-FR"/>
          </a:p>
        </p:txBody>
      </p:sp>
    </p:spTree>
    <p:extLst>
      <p:ext uri="{BB962C8B-B14F-4D97-AF65-F5344CB8AC3E}">
        <p14:creationId xmlns:p14="http://schemas.microsoft.com/office/powerpoint/2010/main" val="25127565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Tic Tac </a:t>
            </a:r>
            <a:r>
              <a:rPr lang="fr-FR" dirty="0" err="1"/>
              <a:t>Toe</a:t>
            </a:r>
            <a:endParaRPr lang="fr-FR" dirty="0"/>
          </a:p>
        </p:txBody>
      </p:sp>
      <p:sp>
        <p:nvSpPr>
          <p:cNvPr id="3" name="Espace réservé du contenu 2"/>
          <p:cNvSpPr>
            <a:spLocks noGrp="1"/>
          </p:cNvSpPr>
          <p:nvPr>
            <p:ph idx="1"/>
          </p:nvPr>
        </p:nvSpPr>
        <p:spPr/>
        <p:txBody>
          <a:bodyPr/>
          <a:lstStyle/>
          <a:p>
            <a:r>
              <a:rPr lang="fr-FR" dirty="0"/>
              <a:t>Taille de l’arbre. 9!=362880 sommets terminaux</a:t>
            </a:r>
          </a:p>
          <a:p>
            <a:endParaRPr lang="fr-FR" dirty="0"/>
          </a:p>
        </p:txBody>
      </p:sp>
      <p:pic>
        <p:nvPicPr>
          <p:cNvPr id="4" name="Image 3"/>
          <p:cNvPicPr>
            <a:picLocks noChangeAspect="1"/>
          </p:cNvPicPr>
          <p:nvPr/>
        </p:nvPicPr>
        <p:blipFill>
          <a:blip r:embed="rId2"/>
          <a:stretch>
            <a:fillRect/>
          </a:stretch>
        </p:blipFill>
        <p:spPr>
          <a:xfrm>
            <a:off x="993567" y="4324662"/>
            <a:ext cx="2000250" cy="2286000"/>
          </a:xfrm>
          <a:prstGeom prst="rect">
            <a:avLst/>
          </a:prstGeom>
        </p:spPr>
      </p:pic>
      <p:pic>
        <p:nvPicPr>
          <p:cNvPr id="5" name="Espace réservé du contenu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250" y="3116263"/>
            <a:ext cx="4483100" cy="3060700"/>
          </a:xfrm>
          <a:prstGeom prst="rect">
            <a:avLst/>
          </a:prstGeom>
        </p:spPr>
      </p:pic>
      <p:sp>
        <p:nvSpPr>
          <p:cNvPr id="6" name="ZoneTexte 5"/>
          <p:cNvSpPr txBox="1"/>
          <p:nvPr/>
        </p:nvSpPr>
        <p:spPr>
          <a:xfrm>
            <a:off x="3507698" y="6488668"/>
            <a:ext cx="2616807" cy="369332"/>
          </a:xfrm>
          <a:prstGeom prst="rect">
            <a:avLst/>
          </a:prstGeom>
          <a:noFill/>
        </p:spPr>
        <p:txBody>
          <a:bodyPr wrap="none" rtlCol="0">
            <a:spAutoFit/>
          </a:bodyPr>
          <a:lstStyle/>
          <a:p>
            <a:r>
              <a:rPr lang="fr-FR" dirty="0" err="1"/>
              <a:t>Apu</a:t>
            </a:r>
            <a:r>
              <a:rPr lang="fr-FR" dirty="0"/>
              <a:t> </a:t>
            </a:r>
            <a:r>
              <a:rPr lang="fr-FR" dirty="0" err="1"/>
              <a:t>Nahasapeemapetilon</a:t>
            </a:r>
            <a:endParaRPr lang="fr-FR" dirty="0"/>
          </a:p>
        </p:txBody>
      </p:sp>
      <p:sp>
        <p:nvSpPr>
          <p:cNvPr id="7" name="Espace réservé du numéro de diapositive 6"/>
          <p:cNvSpPr>
            <a:spLocks noGrp="1"/>
          </p:cNvSpPr>
          <p:nvPr>
            <p:ph type="sldNum" sz="quarter" idx="12"/>
          </p:nvPr>
        </p:nvSpPr>
        <p:spPr/>
        <p:txBody>
          <a:bodyPr/>
          <a:lstStyle/>
          <a:p>
            <a:fld id="{2A3B84CF-3121-401F-95C6-A87B1877FE84}" type="slidenum">
              <a:rPr lang="fr-FR" smtClean="0"/>
              <a:t>39</a:t>
            </a:fld>
            <a:endParaRPr lang="fr-FR"/>
          </a:p>
        </p:txBody>
      </p:sp>
    </p:spTree>
    <p:extLst>
      <p:ext uri="{BB962C8B-B14F-4D97-AF65-F5344CB8AC3E}">
        <p14:creationId xmlns:p14="http://schemas.microsoft.com/office/powerpoint/2010/main" val="1172626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Les définitions sur </a:t>
            </a:r>
            <a:r>
              <a:rPr lang="fr-FR" dirty="0" err="1"/>
              <a:t>wikipedia</a:t>
            </a:r>
            <a:endParaRPr lang="fr-FR" dirty="0"/>
          </a:p>
        </p:txBody>
      </p:sp>
      <p:sp>
        <p:nvSpPr>
          <p:cNvPr id="5" name="Espace réservé du texte 4"/>
          <p:cNvSpPr>
            <a:spLocks noGrp="1"/>
          </p:cNvSpPr>
          <p:nvPr>
            <p:ph type="body" idx="1"/>
          </p:nvPr>
        </p:nvSpPr>
        <p:spPr/>
        <p:txBody>
          <a:bodyPr/>
          <a:lstStyle/>
          <a:p>
            <a:r>
              <a:rPr lang="fr-FR" dirty="0">
                <a:solidFill>
                  <a:srgbClr val="FF0000"/>
                </a:solidFill>
              </a:rPr>
              <a:t>Intelligence artificielle</a:t>
            </a:r>
          </a:p>
        </p:txBody>
      </p:sp>
      <p:sp>
        <p:nvSpPr>
          <p:cNvPr id="6" name="Espace réservé du contenu 5"/>
          <p:cNvSpPr>
            <a:spLocks noGrp="1"/>
          </p:cNvSpPr>
          <p:nvPr>
            <p:ph sz="half" idx="2"/>
          </p:nvPr>
        </p:nvSpPr>
        <p:spPr/>
        <p:txBody>
          <a:bodyPr>
            <a:normAutofit fontScale="77500" lnSpcReduction="20000"/>
          </a:bodyPr>
          <a:lstStyle/>
          <a:p>
            <a:pPr marL="0" indent="0">
              <a:buNone/>
            </a:pPr>
            <a:r>
              <a:rPr lang="fr-FR" dirty="0"/>
              <a:t>L'</a:t>
            </a:r>
            <a:r>
              <a:rPr lang="fr-FR" b="1" dirty="0"/>
              <a:t>intelligence artificielle</a:t>
            </a:r>
            <a:r>
              <a:rPr lang="fr-FR" dirty="0"/>
              <a:t> est « l'ensemble de théories et de techniques mises en œuvre en vue de réaliser des machines capables de </a:t>
            </a:r>
            <a:r>
              <a:rPr lang="fr-FR" dirty="0">
                <a:solidFill>
                  <a:srgbClr val="00B050"/>
                </a:solidFill>
              </a:rPr>
              <a:t>simuler</a:t>
            </a:r>
            <a:r>
              <a:rPr lang="fr-FR" dirty="0"/>
              <a:t> l'intelligence »</a:t>
            </a:r>
          </a:p>
        </p:txBody>
      </p:sp>
      <p:sp>
        <p:nvSpPr>
          <p:cNvPr id="7" name="Espace réservé du texte 6"/>
          <p:cNvSpPr>
            <a:spLocks noGrp="1"/>
          </p:cNvSpPr>
          <p:nvPr>
            <p:ph type="body" sz="quarter" idx="3"/>
          </p:nvPr>
        </p:nvSpPr>
        <p:spPr/>
        <p:txBody>
          <a:bodyPr/>
          <a:lstStyle/>
          <a:p>
            <a:r>
              <a:rPr lang="fr-FR" dirty="0">
                <a:solidFill>
                  <a:srgbClr val="FF0000"/>
                </a:solidFill>
              </a:rPr>
              <a:t>Apprentissage machine</a:t>
            </a:r>
          </a:p>
        </p:txBody>
      </p:sp>
      <p:sp>
        <p:nvSpPr>
          <p:cNvPr id="8" name="Espace réservé du contenu 7"/>
          <p:cNvSpPr>
            <a:spLocks noGrp="1"/>
          </p:cNvSpPr>
          <p:nvPr>
            <p:ph sz="quarter" idx="4"/>
          </p:nvPr>
        </p:nvSpPr>
        <p:spPr/>
        <p:txBody>
          <a:bodyPr>
            <a:normAutofit fontScale="77500" lnSpcReduction="20000"/>
          </a:bodyPr>
          <a:lstStyle/>
          <a:p>
            <a:pPr marL="0" indent="0">
              <a:buNone/>
            </a:pPr>
            <a:r>
              <a:rPr lang="fr-FR" dirty="0"/>
              <a:t>« L'</a:t>
            </a:r>
            <a:r>
              <a:rPr lang="fr-FR" b="1" dirty="0"/>
              <a:t>apprentissage automatique</a:t>
            </a:r>
            <a:r>
              <a:rPr lang="fr-FR" dirty="0"/>
              <a:t>, champ d'étude de l'</a:t>
            </a:r>
            <a:r>
              <a:rPr lang="fr-FR" dirty="0">
                <a:hlinkClick r:id="rId2" tooltip="Intelligence artificielle"/>
              </a:rPr>
              <a:t>intelligence artificielle</a:t>
            </a:r>
            <a:r>
              <a:rPr lang="fr-FR" dirty="0"/>
              <a:t>, concerne la conception, l'analyse, le développement et l'implémentation de méthodes permettant à une machine (au sens large) </a:t>
            </a:r>
            <a:r>
              <a:rPr lang="fr-FR" dirty="0">
                <a:solidFill>
                  <a:srgbClr val="00B050"/>
                </a:solidFill>
              </a:rPr>
              <a:t>d'évoluer</a:t>
            </a:r>
            <a:r>
              <a:rPr lang="fr-FR" dirty="0"/>
              <a:t> par un processus systématique, et ainsi de remplir des tâches difficiles ou problématiques par des moyens </a:t>
            </a:r>
            <a:r>
              <a:rPr lang="fr-FR" dirty="0">
                <a:hlinkClick r:id="rId3" tooltip="Algorithmique"/>
              </a:rPr>
              <a:t>algorithmiques</a:t>
            </a:r>
            <a:r>
              <a:rPr lang="fr-FR" dirty="0"/>
              <a:t> plus classiques. »</a:t>
            </a:r>
          </a:p>
        </p:txBody>
      </p:sp>
      <p:sp>
        <p:nvSpPr>
          <p:cNvPr id="2" name="Espace réservé du numéro de diapositive 1"/>
          <p:cNvSpPr>
            <a:spLocks noGrp="1"/>
          </p:cNvSpPr>
          <p:nvPr>
            <p:ph type="sldNum" sz="quarter" idx="12"/>
          </p:nvPr>
        </p:nvSpPr>
        <p:spPr/>
        <p:txBody>
          <a:bodyPr/>
          <a:lstStyle/>
          <a:p>
            <a:fld id="{2A3B84CF-3121-401F-95C6-A87B1877FE84}" type="slidenum">
              <a:rPr lang="fr-FR" smtClean="0"/>
              <a:t>4</a:t>
            </a:fld>
            <a:endParaRPr lang="fr-FR"/>
          </a:p>
        </p:txBody>
      </p:sp>
    </p:spTree>
    <p:extLst>
      <p:ext uri="{BB962C8B-B14F-4D97-AF65-F5344CB8AC3E}">
        <p14:creationId xmlns:p14="http://schemas.microsoft.com/office/powerpoint/2010/main" val="26179998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échecs</a:t>
            </a:r>
          </a:p>
        </p:txBody>
      </p:sp>
      <p:sp>
        <p:nvSpPr>
          <p:cNvPr id="3" name="Espace réservé du contenu 2"/>
          <p:cNvSpPr>
            <a:spLocks noGrp="1"/>
          </p:cNvSpPr>
          <p:nvPr>
            <p:ph idx="1"/>
          </p:nvPr>
        </p:nvSpPr>
        <p:spPr/>
        <p:txBody>
          <a:bodyPr/>
          <a:lstStyle/>
          <a:p>
            <a:r>
              <a:rPr lang="fr-FR" dirty="0"/>
              <a:t>L’espace de recherche a 10</a:t>
            </a:r>
            <a:r>
              <a:rPr lang="fr-FR" baseline="30000" dirty="0"/>
              <a:t>40</a:t>
            </a:r>
            <a:r>
              <a:rPr lang="fr-FR" dirty="0"/>
              <a:t> configurations</a:t>
            </a:r>
          </a:p>
          <a:p>
            <a:r>
              <a:rPr lang="fr-FR" dirty="0">
                <a:solidFill>
                  <a:srgbClr val="00B050"/>
                </a:solidFill>
              </a:rPr>
              <a:t>Facteur de branchement </a:t>
            </a:r>
            <a:r>
              <a:rPr lang="fr-FR" dirty="0"/>
              <a:t>moyen 35</a:t>
            </a:r>
          </a:p>
          <a:p>
            <a:r>
              <a:rPr lang="fr-FR" dirty="0"/>
              <a:t>Longueur typique d’une partie 50 coups, donc un arbre global de 35</a:t>
            </a:r>
            <a:r>
              <a:rPr lang="fr-FR" baseline="30000" dirty="0"/>
              <a:t>100</a:t>
            </a:r>
            <a:r>
              <a:rPr lang="fr-FR" dirty="0"/>
              <a:t> c’est-à-dire environ 10</a:t>
            </a:r>
            <a:r>
              <a:rPr lang="fr-FR" baseline="30000" dirty="0"/>
              <a:t>154</a:t>
            </a:r>
            <a:r>
              <a:rPr lang="fr-FR" dirty="0"/>
              <a:t> sommets.</a:t>
            </a:r>
          </a:p>
          <a:p>
            <a:endParaRPr lang="fr-FR" dirty="0"/>
          </a:p>
          <a:p>
            <a:endParaRPr lang="fr-FR" dirty="0"/>
          </a:p>
          <a:p>
            <a:endParaRPr lang="fr-FR" dirty="0"/>
          </a:p>
          <a:p>
            <a:r>
              <a:rPr lang="fr-FR" dirty="0"/>
              <a:t>Longueur de la voie lactée : 10</a:t>
            </a:r>
            <a:r>
              <a:rPr lang="fr-FR" baseline="30000" dirty="0"/>
              <a:t>23</a:t>
            </a:r>
            <a:r>
              <a:rPr lang="fr-FR" dirty="0"/>
              <a:t> m.</a:t>
            </a:r>
          </a:p>
        </p:txBody>
      </p:sp>
      <p:sp>
        <p:nvSpPr>
          <p:cNvPr id="4" name="Espace réservé du numéro de diapositive 3"/>
          <p:cNvSpPr>
            <a:spLocks noGrp="1"/>
          </p:cNvSpPr>
          <p:nvPr>
            <p:ph type="sldNum" sz="quarter" idx="12"/>
          </p:nvPr>
        </p:nvSpPr>
        <p:spPr/>
        <p:txBody>
          <a:bodyPr/>
          <a:lstStyle/>
          <a:p>
            <a:fld id="{2A3B84CF-3121-401F-95C6-A87B1877FE84}" type="slidenum">
              <a:rPr lang="fr-FR" smtClean="0"/>
              <a:t>40</a:t>
            </a:fld>
            <a:endParaRPr lang="fr-FR"/>
          </a:p>
        </p:txBody>
      </p:sp>
    </p:spTree>
    <p:extLst>
      <p:ext uri="{BB962C8B-B14F-4D97-AF65-F5344CB8AC3E}">
        <p14:creationId xmlns:p14="http://schemas.microsoft.com/office/powerpoint/2010/main" val="3778278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Quelle est la taille d’un arbre ?</a:t>
            </a:r>
          </a:p>
        </p:txBody>
      </p:sp>
      <p:sp>
        <p:nvSpPr>
          <p:cNvPr id="3" name="Espace réservé du contenu 2"/>
          <p:cNvSpPr>
            <a:spLocks noGrp="1"/>
          </p:cNvSpPr>
          <p:nvPr>
            <p:ph idx="1"/>
          </p:nvPr>
        </p:nvSpPr>
        <p:spPr/>
        <p:txBody>
          <a:bodyPr>
            <a:normAutofit/>
          </a:bodyPr>
          <a:lstStyle/>
          <a:p>
            <a:r>
              <a:rPr lang="fr-FR" sz="3200" dirty="0"/>
              <a:t>de facteur de branchement 2 et de profondeur 10 ?</a:t>
            </a:r>
          </a:p>
          <a:p>
            <a:r>
              <a:rPr lang="fr-FR" sz="3200" dirty="0"/>
              <a:t>2</a:t>
            </a:r>
            <a:r>
              <a:rPr lang="fr-FR" sz="3200" baseline="30000" dirty="0"/>
              <a:t>11</a:t>
            </a:r>
            <a:r>
              <a:rPr lang="fr-FR" sz="3200" dirty="0"/>
              <a:t>-1=2047</a:t>
            </a:r>
          </a:p>
          <a:p>
            <a:r>
              <a:rPr lang="fr-FR" sz="3200" dirty="0"/>
              <a:t>de facteur de branchement n et de profondeur k</a:t>
            </a:r>
          </a:p>
          <a:p>
            <a:r>
              <a:rPr lang="fr-FR" sz="3200" dirty="0"/>
              <a:t>n</a:t>
            </a:r>
            <a:r>
              <a:rPr lang="fr-FR" sz="3200" baseline="30000" dirty="0"/>
              <a:t>k+1</a:t>
            </a:r>
            <a:r>
              <a:rPr lang="fr-FR" sz="3200" dirty="0"/>
              <a:t>-1</a:t>
            </a:r>
            <a:endParaRPr lang="fr-FR" sz="3200" baseline="30000" dirty="0"/>
          </a:p>
        </p:txBody>
      </p:sp>
      <p:sp>
        <p:nvSpPr>
          <p:cNvPr id="4" name="Ellipse 3"/>
          <p:cNvSpPr/>
          <p:nvPr/>
        </p:nvSpPr>
        <p:spPr>
          <a:xfrm>
            <a:off x="5211728" y="4001294"/>
            <a:ext cx="239842" cy="254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p:cNvSpPr/>
          <p:nvPr/>
        </p:nvSpPr>
        <p:spPr>
          <a:xfrm>
            <a:off x="6270252" y="4606976"/>
            <a:ext cx="239842" cy="254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4025154" y="4606976"/>
            <a:ext cx="239842" cy="254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7"/>
          <p:cNvCxnSpPr>
            <a:stCxn id="6" idx="0"/>
            <a:endCxn id="4" idx="3"/>
          </p:cNvCxnSpPr>
          <p:nvPr/>
        </p:nvCxnSpPr>
        <p:spPr>
          <a:xfrm flipV="1">
            <a:off x="4145075" y="4218808"/>
            <a:ext cx="1101777" cy="3881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a:stCxn id="5" idx="0"/>
            <a:endCxn id="4" idx="5"/>
          </p:cNvCxnSpPr>
          <p:nvPr/>
        </p:nvCxnSpPr>
        <p:spPr>
          <a:xfrm flipH="1" flipV="1">
            <a:off x="5416446" y="4218808"/>
            <a:ext cx="973727" cy="388168"/>
          </a:xfrm>
          <a:prstGeom prst="line">
            <a:avLst/>
          </a:prstGeom>
        </p:spPr>
        <p:style>
          <a:lnRef idx="1">
            <a:schemeClr val="accent1"/>
          </a:lnRef>
          <a:fillRef idx="0">
            <a:schemeClr val="accent1"/>
          </a:fillRef>
          <a:effectRef idx="0">
            <a:schemeClr val="accent1"/>
          </a:effectRef>
          <a:fontRef idx="minor">
            <a:schemeClr val="tx1"/>
          </a:fontRef>
        </p:style>
      </p:cxnSp>
      <p:sp>
        <p:nvSpPr>
          <p:cNvPr id="13" name="Ellipse 12"/>
          <p:cNvSpPr/>
          <p:nvPr/>
        </p:nvSpPr>
        <p:spPr>
          <a:xfrm>
            <a:off x="4532395" y="5357318"/>
            <a:ext cx="239842" cy="254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3435468" y="5394659"/>
            <a:ext cx="239842" cy="254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14"/>
          <p:cNvCxnSpPr>
            <a:stCxn id="14" idx="0"/>
            <a:endCxn id="6" idx="3"/>
          </p:cNvCxnSpPr>
          <p:nvPr/>
        </p:nvCxnSpPr>
        <p:spPr>
          <a:xfrm flipV="1">
            <a:off x="3555389" y="4824490"/>
            <a:ext cx="504889" cy="5701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p:cNvCxnSpPr>
            <a:stCxn id="13" idx="0"/>
            <a:endCxn id="6" idx="5"/>
          </p:cNvCxnSpPr>
          <p:nvPr/>
        </p:nvCxnSpPr>
        <p:spPr>
          <a:xfrm flipH="1" flipV="1">
            <a:off x="4229872" y="4824490"/>
            <a:ext cx="422444" cy="532828"/>
          </a:xfrm>
          <a:prstGeom prst="line">
            <a:avLst/>
          </a:prstGeom>
        </p:spPr>
        <p:style>
          <a:lnRef idx="1">
            <a:schemeClr val="accent1"/>
          </a:lnRef>
          <a:fillRef idx="0">
            <a:schemeClr val="accent1"/>
          </a:fillRef>
          <a:effectRef idx="0">
            <a:schemeClr val="accent1"/>
          </a:effectRef>
          <a:fontRef idx="minor">
            <a:schemeClr val="tx1"/>
          </a:fontRef>
        </p:style>
      </p:cxnSp>
      <p:sp>
        <p:nvSpPr>
          <p:cNvPr id="17" name="Ellipse 16"/>
          <p:cNvSpPr/>
          <p:nvPr/>
        </p:nvSpPr>
        <p:spPr>
          <a:xfrm>
            <a:off x="6890919" y="5381310"/>
            <a:ext cx="239842" cy="254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5721834" y="5381310"/>
            <a:ext cx="239842" cy="254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droit 18"/>
          <p:cNvCxnSpPr>
            <a:stCxn id="18" idx="0"/>
            <a:endCxn id="5" idx="3"/>
          </p:cNvCxnSpPr>
          <p:nvPr/>
        </p:nvCxnSpPr>
        <p:spPr>
          <a:xfrm flipV="1">
            <a:off x="5841755" y="4824490"/>
            <a:ext cx="463621" cy="5568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p:cNvCxnSpPr>
            <a:stCxn id="17" idx="0"/>
            <a:endCxn id="5" idx="5"/>
          </p:cNvCxnSpPr>
          <p:nvPr/>
        </p:nvCxnSpPr>
        <p:spPr>
          <a:xfrm flipH="1" flipV="1">
            <a:off x="6474970" y="4824490"/>
            <a:ext cx="535870" cy="556820"/>
          </a:xfrm>
          <a:prstGeom prst="line">
            <a:avLst/>
          </a:prstGeom>
        </p:spPr>
        <p:style>
          <a:lnRef idx="1">
            <a:schemeClr val="accent1"/>
          </a:lnRef>
          <a:fillRef idx="0">
            <a:schemeClr val="accent1"/>
          </a:fillRef>
          <a:effectRef idx="0">
            <a:schemeClr val="accent1"/>
          </a:effectRef>
          <a:fontRef idx="minor">
            <a:schemeClr val="tx1"/>
          </a:fontRef>
        </p:style>
      </p:cxnSp>
      <p:sp>
        <p:nvSpPr>
          <p:cNvPr id="21" name="Ellipse 20"/>
          <p:cNvSpPr/>
          <p:nvPr/>
        </p:nvSpPr>
        <p:spPr>
          <a:xfrm>
            <a:off x="3785312" y="6006759"/>
            <a:ext cx="239842" cy="254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3048296" y="6006760"/>
            <a:ext cx="239842" cy="254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 name="Connecteur droit 22"/>
          <p:cNvCxnSpPr>
            <a:stCxn id="22" idx="0"/>
            <a:endCxn id="14" idx="3"/>
          </p:cNvCxnSpPr>
          <p:nvPr/>
        </p:nvCxnSpPr>
        <p:spPr>
          <a:xfrm flipV="1">
            <a:off x="3168217" y="5612173"/>
            <a:ext cx="302375" cy="394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23"/>
          <p:cNvCxnSpPr>
            <a:stCxn id="21" idx="0"/>
            <a:endCxn id="14" idx="5"/>
          </p:cNvCxnSpPr>
          <p:nvPr/>
        </p:nvCxnSpPr>
        <p:spPr>
          <a:xfrm flipH="1" flipV="1">
            <a:off x="3640186" y="5612173"/>
            <a:ext cx="265047" cy="394586"/>
          </a:xfrm>
          <a:prstGeom prst="line">
            <a:avLst/>
          </a:prstGeom>
        </p:spPr>
        <p:style>
          <a:lnRef idx="1">
            <a:schemeClr val="accent1"/>
          </a:lnRef>
          <a:fillRef idx="0">
            <a:schemeClr val="accent1"/>
          </a:fillRef>
          <a:effectRef idx="0">
            <a:schemeClr val="accent1"/>
          </a:effectRef>
          <a:fontRef idx="minor">
            <a:schemeClr val="tx1"/>
          </a:fontRef>
        </p:style>
      </p:cxnSp>
      <p:sp>
        <p:nvSpPr>
          <p:cNvPr id="25" name="Ellipse 24"/>
          <p:cNvSpPr/>
          <p:nvPr/>
        </p:nvSpPr>
        <p:spPr>
          <a:xfrm>
            <a:off x="4899580" y="6006759"/>
            <a:ext cx="239842" cy="254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p:cNvSpPr/>
          <p:nvPr/>
        </p:nvSpPr>
        <p:spPr>
          <a:xfrm>
            <a:off x="4162564" y="6006760"/>
            <a:ext cx="239842" cy="254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7" name="Connecteur droit 26"/>
          <p:cNvCxnSpPr>
            <a:stCxn id="26" idx="0"/>
            <a:endCxn id="13" idx="3"/>
          </p:cNvCxnSpPr>
          <p:nvPr/>
        </p:nvCxnSpPr>
        <p:spPr>
          <a:xfrm flipV="1">
            <a:off x="4282485" y="5574832"/>
            <a:ext cx="285034" cy="431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cteur droit 27"/>
          <p:cNvCxnSpPr>
            <a:stCxn id="25" idx="0"/>
            <a:endCxn id="13" idx="5"/>
          </p:cNvCxnSpPr>
          <p:nvPr/>
        </p:nvCxnSpPr>
        <p:spPr>
          <a:xfrm flipH="1" flipV="1">
            <a:off x="4737113" y="5574832"/>
            <a:ext cx="282388" cy="431927"/>
          </a:xfrm>
          <a:prstGeom prst="line">
            <a:avLst/>
          </a:prstGeom>
        </p:spPr>
        <p:style>
          <a:lnRef idx="1">
            <a:schemeClr val="accent1"/>
          </a:lnRef>
          <a:fillRef idx="0">
            <a:schemeClr val="accent1"/>
          </a:fillRef>
          <a:effectRef idx="0">
            <a:schemeClr val="accent1"/>
          </a:effectRef>
          <a:fontRef idx="minor">
            <a:schemeClr val="tx1"/>
          </a:fontRef>
        </p:style>
      </p:cxnSp>
      <p:sp>
        <p:nvSpPr>
          <p:cNvPr id="29" name="Ellipse 28"/>
          <p:cNvSpPr/>
          <p:nvPr/>
        </p:nvSpPr>
        <p:spPr>
          <a:xfrm>
            <a:off x="6068665" y="6006758"/>
            <a:ext cx="239842" cy="254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p:cNvSpPr/>
          <p:nvPr/>
        </p:nvSpPr>
        <p:spPr>
          <a:xfrm>
            <a:off x="5331649" y="6006759"/>
            <a:ext cx="239842" cy="254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1" name="Connecteur droit 30"/>
          <p:cNvCxnSpPr>
            <a:stCxn id="30" idx="0"/>
            <a:endCxn id="18" idx="3"/>
          </p:cNvCxnSpPr>
          <p:nvPr/>
        </p:nvCxnSpPr>
        <p:spPr>
          <a:xfrm flipV="1">
            <a:off x="5451570" y="5598824"/>
            <a:ext cx="305388" cy="407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cteur droit 31"/>
          <p:cNvCxnSpPr>
            <a:stCxn id="29" idx="0"/>
          </p:cNvCxnSpPr>
          <p:nvPr/>
        </p:nvCxnSpPr>
        <p:spPr>
          <a:xfrm flipH="1" flipV="1">
            <a:off x="5926111" y="5619670"/>
            <a:ext cx="262475" cy="387088"/>
          </a:xfrm>
          <a:prstGeom prst="line">
            <a:avLst/>
          </a:prstGeom>
        </p:spPr>
        <p:style>
          <a:lnRef idx="1">
            <a:schemeClr val="accent1"/>
          </a:lnRef>
          <a:fillRef idx="0">
            <a:schemeClr val="accent1"/>
          </a:fillRef>
          <a:effectRef idx="0">
            <a:schemeClr val="accent1"/>
          </a:effectRef>
          <a:fontRef idx="minor">
            <a:schemeClr val="tx1"/>
          </a:fontRef>
        </p:style>
      </p:cxnSp>
      <p:sp>
        <p:nvSpPr>
          <p:cNvPr id="33" name="Ellipse 32"/>
          <p:cNvSpPr/>
          <p:nvPr/>
        </p:nvSpPr>
        <p:spPr>
          <a:xfrm>
            <a:off x="7262881" y="6009763"/>
            <a:ext cx="239842" cy="254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p:cNvSpPr/>
          <p:nvPr/>
        </p:nvSpPr>
        <p:spPr>
          <a:xfrm>
            <a:off x="6525865" y="6009764"/>
            <a:ext cx="239842" cy="254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5" name="Connecteur droit 34"/>
          <p:cNvCxnSpPr>
            <a:stCxn id="34" idx="0"/>
            <a:endCxn id="17" idx="3"/>
          </p:cNvCxnSpPr>
          <p:nvPr/>
        </p:nvCxnSpPr>
        <p:spPr>
          <a:xfrm flipV="1">
            <a:off x="6645786" y="5598824"/>
            <a:ext cx="280257" cy="4109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necteur droit 35"/>
          <p:cNvCxnSpPr>
            <a:stCxn id="33" idx="0"/>
            <a:endCxn id="17" idx="5"/>
          </p:cNvCxnSpPr>
          <p:nvPr/>
        </p:nvCxnSpPr>
        <p:spPr>
          <a:xfrm flipH="1" flipV="1">
            <a:off x="7095637" y="5598824"/>
            <a:ext cx="287165" cy="410939"/>
          </a:xfrm>
          <a:prstGeom prst="line">
            <a:avLst/>
          </a:prstGeom>
        </p:spPr>
        <p:style>
          <a:lnRef idx="1">
            <a:schemeClr val="accent1"/>
          </a:lnRef>
          <a:fillRef idx="0">
            <a:schemeClr val="accent1"/>
          </a:fillRef>
          <a:effectRef idx="0">
            <a:schemeClr val="accent1"/>
          </a:effectRef>
          <a:fontRef idx="minor">
            <a:schemeClr val="tx1"/>
          </a:fontRef>
        </p:style>
      </p:cxnSp>
      <p:sp>
        <p:nvSpPr>
          <p:cNvPr id="7" name="Espace réservé du numéro de diapositive 6"/>
          <p:cNvSpPr>
            <a:spLocks noGrp="1"/>
          </p:cNvSpPr>
          <p:nvPr>
            <p:ph type="sldNum" sz="quarter" idx="12"/>
          </p:nvPr>
        </p:nvSpPr>
        <p:spPr/>
        <p:txBody>
          <a:bodyPr/>
          <a:lstStyle/>
          <a:p>
            <a:fld id="{2A3B84CF-3121-401F-95C6-A87B1877FE84}" type="slidenum">
              <a:rPr lang="fr-FR" smtClean="0"/>
              <a:t>41</a:t>
            </a:fld>
            <a:endParaRPr lang="fr-FR"/>
          </a:p>
        </p:txBody>
      </p:sp>
    </p:spTree>
    <p:extLst>
      <p:ext uri="{BB962C8B-B14F-4D97-AF65-F5344CB8AC3E}">
        <p14:creationId xmlns:p14="http://schemas.microsoft.com/office/powerpoint/2010/main" val="194339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Question subsidiaire</a:t>
            </a:r>
          </a:p>
        </p:txBody>
      </p:sp>
      <p:sp>
        <p:nvSpPr>
          <p:cNvPr id="3" name="Espace réservé du contenu 2"/>
          <p:cNvSpPr>
            <a:spLocks noGrp="1"/>
          </p:cNvSpPr>
          <p:nvPr>
            <p:ph idx="1"/>
          </p:nvPr>
        </p:nvSpPr>
        <p:spPr/>
        <p:txBody>
          <a:bodyPr/>
          <a:lstStyle/>
          <a:p>
            <a:r>
              <a:rPr lang="fr-FR" dirty="0"/>
              <a:t>Pourquoi </a:t>
            </a:r>
            <a:r>
              <a:rPr lang="fr-FR" dirty="0">
                <a:solidFill>
                  <a:srgbClr val="00B050"/>
                </a:solidFill>
              </a:rPr>
              <a:t>l’arbre de jeu </a:t>
            </a:r>
            <a:r>
              <a:rPr lang="fr-FR" dirty="0"/>
              <a:t>est-il beaucoup plus grand que </a:t>
            </a:r>
            <a:r>
              <a:rPr lang="fr-FR" dirty="0">
                <a:solidFill>
                  <a:srgbClr val="FF0000"/>
                </a:solidFill>
              </a:rPr>
              <a:t>l’espace de recherche </a:t>
            </a:r>
            <a:r>
              <a:rPr lang="fr-FR" dirty="0"/>
              <a:t>?</a:t>
            </a:r>
          </a:p>
        </p:txBody>
      </p:sp>
      <p:sp>
        <p:nvSpPr>
          <p:cNvPr id="4" name="Espace réservé du numéro de diapositive 3"/>
          <p:cNvSpPr>
            <a:spLocks noGrp="1"/>
          </p:cNvSpPr>
          <p:nvPr>
            <p:ph type="sldNum" sz="quarter" idx="12"/>
          </p:nvPr>
        </p:nvSpPr>
        <p:spPr/>
        <p:txBody>
          <a:bodyPr/>
          <a:lstStyle/>
          <a:p>
            <a:fld id="{2A3B84CF-3121-401F-95C6-A87B1877FE84}" type="slidenum">
              <a:rPr lang="fr-FR" smtClean="0"/>
              <a:t>42</a:t>
            </a:fld>
            <a:endParaRPr lang="fr-FR"/>
          </a:p>
        </p:txBody>
      </p:sp>
    </p:spTree>
    <p:extLst>
      <p:ext uri="{BB962C8B-B14F-4D97-AF65-F5344CB8AC3E}">
        <p14:creationId xmlns:p14="http://schemas.microsoft.com/office/powerpoint/2010/main" val="7093193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Savoir compter</a:t>
            </a:r>
          </a:p>
        </p:txBody>
      </p:sp>
      <p:sp>
        <p:nvSpPr>
          <p:cNvPr id="3" name="Espace réservé du contenu 2"/>
          <p:cNvSpPr>
            <a:spLocks noGrp="1"/>
          </p:cNvSpPr>
          <p:nvPr>
            <p:ph idx="1"/>
          </p:nvPr>
        </p:nvSpPr>
        <p:spPr/>
        <p:txBody>
          <a:bodyPr/>
          <a:lstStyle/>
          <a:p>
            <a:r>
              <a:rPr lang="fr-FR" dirty="0"/>
              <a:t>Relève de la combinatoire</a:t>
            </a:r>
          </a:p>
          <a:p>
            <a:r>
              <a:rPr lang="fr-FR" dirty="0"/>
              <a:t>Nécessaire pour évaluer la complexité d’un problème, la « vitesse » d’un algorithme</a:t>
            </a:r>
          </a:p>
          <a:p>
            <a:r>
              <a:rPr lang="fr-FR" dirty="0"/>
              <a:t>Exemple : si le nombre de candidats est petit, un bon algorithme peut être </a:t>
            </a:r>
            <a:r>
              <a:rPr lang="fr-FR" dirty="0">
                <a:solidFill>
                  <a:srgbClr val="FF0000"/>
                </a:solidFill>
              </a:rPr>
              <a:t>générer et tester</a:t>
            </a:r>
          </a:p>
        </p:txBody>
      </p:sp>
      <p:sp>
        <p:nvSpPr>
          <p:cNvPr id="4" name="Espace réservé du numéro de diapositive 3"/>
          <p:cNvSpPr>
            <a:spLocks noGrp="1"/>
          </p:cNvSpPr>
          <p:nvPr>
            <p:ph type="sldNum" sz="quarter" idx="12"/>
          </p:nvPr>
        </p:nvSpPr>
        <p:spPr/>
        <p:txBody>
          <a:bodyPr/>
          <a:lstStyle/>
          <a:p>
            <a:fld id="{2A3B84CF-3121-401F-95C6-A87B1877FE84}" type="slidenum">
              <a:rPr lang="fr-FR" smtClean="0"/>
              <a:t>43</a:t>
            </a:fld>
            <a:endParaRPr lang="fr-FR"/>
          </a:p>
        </p:txBody>
      </p:sp>
    </p:spTree>
    <p:extLst>
      <p:ext uri="{BB962C8B-B14F-4D97-AF65-F5344CB8AC3E}">
        <p14:creationId xmlns:p14="http://schemas.microsoft.com/office/powerpoint/2010/main" val="27169114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Idées pour gérer les très grandes tailles (1)</a:t>
            </a:r>
          </a:p>
        </p:txBody>
      </p:sp>
      <p:sp>
        <p:nvSpPr>
          <p:cNvPr id="3" name="Espace réservé du contenu 2"/>
          <p:cNvSpPr>
            <a:spLocks noGrp="1"/>
          </p:cNvSpPr>
          <p:nvPr>
            <p:ph idx="1"/>
          </p:nvPr>
        </p:nvSpPr>
        <p:spPr>
          <a:xfrm>
            <a:off x="628650" y="2335292"/>
            <a:ext cx="7886700" cy="4351338"/>
          </a:xfrm>
        </p:spPr>
        <p:txBody>
          <a:bodyPr/>
          <a:lstStyle/>
          <a:p>
            <a:r>
              <a:rPr lang="fr-FR" dirty="0"/>
              <a:t>Limiter en hauteur la taille de l’arbre (n’explorer que les </a:t>
            </a:r>
            <a:r>
              <a:rPr lang="fr-FR" i="1" dirty="0"/>
              <a:t>k</a:t>
            </a:r>
            <a:r>
              <a:rPr lang="fr-FR" dirty="0"/>
              <a:t> prochains coups).</a:t>
            </a:r>
          </a:p>
          <a:p>
            <a:r>
              <a:rPr lang="fr-FR" dirty="0"/>
              <a:t>Donc il faut évaluer la situation après </a:t>
            </a:r>
            <a:r>
              <a:rPr lang="fr-FR" i="1" dirty="0"/>
              <a:t>k</a:t>
            </a:r>
            <a:r>
              <a:rPr lang="fr-FR" dirty="0"/>
              <a:t> coups.</a:t>
            </a:r>
          </a:p>
          <a:p>
            <a:pPr marL="0" indent="0">
              <a:buNone/>
            </a:pPr>
            <a:r>
              <a:rPr lang="fr-FR" dirty="0"/>
              <a:t>Par exemple, aux échecs, on évaluera une position en additionnant les points : 1 par pion, 3 pour les cavaliers et fous, 5 pour chaque tour et 9 pour la dame et on comptera la différence de points entre blancs et noirs</a:t>
            </a:r>
          </a:p>
        </p:txBody>
      </p:sp>
      <p:sp>
        <p:nvSpPr>
          <p:cNvPr id="4" name="Espace réservé du numéro de diapositive 3"/>
          <p:cNvSpPr>
            <a:spLocks noGrp="1"/>
          </p:cNvSpPr>
          <p:nvPr>
            <p:ph type="sldNum" sz="quarter" idx="12"/>
          </p:nvPr>
        </p:nvSpPr>
        <p:spPr/>
        <p:txBody>
          <a:bodyPr/>
          <a:lstStyle/>
          <a:p>
            <a:fld id="{2A3B84CF-3121-401F-95C6-A87B1877FE84}" type="slidenum">
              <a:rPr lang="fr-FR" smtClean="0"/>
              <a:t>44</a:t>
            </a:fld>
            <a:endParaRPr lang="fr-FR"/>
          </a:p>
        </p:txBody>
      </p:sp>
    </p:spTree>
    <p:extLst>
      <p:ext uri="{BB962C8B-B14F-4D97-AF65-F5344CB8AC3E}">
        <p14:creationId xmlns:p14="http://schemas.microsoft.com/office/powerpoint/2010/main" val="26692726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Idées pour gérer les très grandes tailles (2)</a:t>
            </a:r>
          </a:p>
        </p:txBody>
      </p:sp>
      <p:sp>
        <p:nvSpPr>
          <p:cNvPr id="3" name="Espace réservé du contenu 2"/>
          <p:cNvSpPr>
            <a:spLocks noGrp="1"/>
          </p:cNvSpPr>
          <p:nvPr>
            <p:ph idx="1"/>
          </p:nvPr>
        </p:nvSpPr>
        <p:spPr/>
        <p:txBody>
          <a:bodyPr/>
          <a:lstStyle/>
          <a:p>
            <a:r>
              <a:rPr lang="fr-FR" b="1" dirty="0"/>
              <a:t>L’élagage alpha-beta</a:t>
            </a:r>
          </a:p>
        </p:txBody>
      </p:sp>
      <p:cxnSp>
        <p:nvCxnSpPr>
          <p:cNvPr id="5" name="Connecteur droit 4"/>
          <p:cNvCxnSpPr>
            <a:stCxn id="7" idx="3"/>
            <a:endCxn id="11" idx="0"/>
          </p:cNvCxnSpPr>
          <p:nvPr/>
        </p:nvCxnSpPr>
        <p:spPr>
          <a:xfrm flipH="1">
            <a:off x="1777408" y="2808340"/>
            <a:ext cx="450843" cy="47140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Ellipse 5"/>
          <p:cNvSpPr/>
          <p:nvPr/>
        </p:nvSpPr>
        <p:spPr>
          <a:xfrm>
            <a:off x="2793361" y="3298709"/>
            <a:ext cx="662068" cy="38974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B</a:t>
            </a:r>
          </a:p>
        </p:txBody>
      </p:sp>
      <p:sp>
        <p:nvSpPr>
          <p:cNvPr id="7" name="Ellipse 6"/>
          <p:cNvSpPr/>
          <p:nvPr/>
        </p:nvSpPr>
        <p:spPr>
          <a:xfrm>
            <a:off x="2131293" y="2475673"/>
            <a:ext cx="662068" cy="389744"/>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A</a:t>
            </a:r>
          </a:p>
        </p:txBody>
      </p:sp>
      <p:cxnSp>
        <p:nvCxnSpPr>
          <p:cNvPr id="8" name="Connecteur droit 7"/>
          <p:cNvCxnSpPr>
            <a:stCxn id="7" idx="5"/>
            <a:endCxn id="6" idx="0"/>
          </p:cNvCxnSpPr>
          <p:nvPr/>
        </p:nvCxnSpPr>
        <p:spPr>
          <a:xfrm>
            <a:off x="2696403" y="2808340"/>
            <a:ext cx="427992" cy="49036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Ellipse 10"/>
          <p:cNvSpPr/>
          <p:nvPr/>
        </p:nvSpPr>
        <p:spPr>
          <a:xfrm>
            <a:off x="1446374" y="3279742"/>
            <a:ext cx="662068" cy="38974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5</a:t>
            </a:r>
          </a:p>
        </p:txBody>
      </p:sp>
      <p:sp>
        <p:nvSpPr>
          <p:cNvPr id="14" name="Ellipse 13"/>
          <p:cNvSpPr/>
          <p:nvPr/>
        </p:nvSpPr>
        <p:spPr>
          <a:xfrm>
            <a:off x="2097685" y="4248777"/>
            <a:ext cx="662068" cy="389744"/>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4</a:t>
            </a:r>
          </a:p>
        </p:txBody>
      </p:sp>
      <p:cxnSp>
        <p:nvCxnSpPr>
          <p:cNvPr id="15" name="Connecteur droit 14"/>
          <p:cNvCxnSpPr>
            <a:stCxn id="14" idx="0"/>
            <a:endCxn id="6" idx="3"/>
          </p:cNvCxnSpPr>
          <p:nvPr/>
        </p:nvCxnSpPr>
        <p:spPr>
          <a:xfrm flipV="1">
            <a:off x="2428719" y="3631376"/>
            <a:ext cx="461600" cy="61740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Connecteur droit 15"/>
          <p:cNvCxnSpPr>
            <a:stCxn id="6" idx="5"/>
          </p:cNvCxnSpPr>
          <p:nvPr/>
        </p:nvCxnSpPr>
        <p:spPr>
          <a:xfrm>
            <a:off x="3358471" y="3631376"/>
            <a:ext cx="620415" cy="838399"/>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2" name="Connecteur droit 21"/>
          <p:cNvCxnSpPr>
            <a:stCxn id="24" idx="3"/>
            <a:endCxn id="26" idx="0"/>
          </p:cNvCxnSpPr>
          <p:nvPr/>
        </p:nvCxnSpPr>
        <p:spPr>
          <a:xfrm flipH="1">
            <a:off x="4994131" y="2813067"/>
            <a:ext cx="450843" cy="47140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 name="Ellipse 22"/>
          <p:cNvSpPr/>
          <p:nvPr/>
        </p:nvSpPr>
        <p:spPr>
          <a:xfrm>
            <a:off x="6010084" y="3277310"/>
            <a:ext cx="662068" cy="389744"/>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B</a:t>
            </a:r>
          </a:p>
        </p:txBody>
      </p:sp>
      <p:sp>
        <p:nvSpPr>
          <p:cNvPr id="24" name="Ellipse 23"/>
          <p:cNvSpPr/>
          <p:nvPr/>
        </p:nvSpPr>
        <p:spPr>
          <a:xfrm>
            <a:off x="5348016" y="2480400"/>
            <a:ext cx="662068" cy="38974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A</a:t>
            </a:r>
          </a:p>
        </p:txBody>
      </p:sp>
      <p:cxnSp>
        <p:nvCxnSpPr>
          <p:cNvPr id="25" name="Connecteur droit 24"/>
          <p:cNvCxnSpPr>
            <a:stCxn id="24" idx="5"/>
            <a:endCxn id="23" idx="0"/>
          </p:cNvCxnSpPr>
          <p:nvPr/>
        </p:nvCxnSpPr>
        <p:spPr>
          <a:xfrm>
            <a:off x="5913126" y="2813067"/>
            <a:ext cx="427992" cy="46424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Ellipse 25"/>
          <p:cNvSpPr/>
          <p:nvPr/>
        </p:nvSpPr>
        <p:spPr>
          <a:xfrm>
            <a:off x="4663097" y="3284469"/>
            <a:ext cx="662068" cy="389744"/>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5</a:t>
            </a:r>
          </a:p>
        </p:txBody>
      </p:sp>
      <p:sp>
        <p:nvSpPr>
          <p:cNvPr id="27" name="Ellipse 26"/>
          <p:cNvSpPr/>
          <p:nvPr/>
        </p:nvSpPr>
        <p:spPr>
          <a:xfrm>
            <a:off x="5314408" y="4253504"/>
            <a:ext cx="662068" cy="38974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6</a:t>
            </a:r>
          </a:p>
        </p:txBody>
      </p:sp>
      <p:cxnSp>
        <p:nvCxnSpPr>
          <p:cNvPr id="28" name="Connecteur droit 27"/>
          <p:cNvCxnSpPr>
            <a:stCxn id="27" idx="0"/>
            <a:endCxn id="23" idx="3"/>
          </p:cNvCxnSpPr>
          <p:nvPr/>
        </p:nvCxnSpPr>
        <p:spPr>
          <a:xfrm flipV="1">
            <a:off x="5645442" y="3609977"/>
            <a:ext cx="461600" cy="64352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Connecteur droit 28"/>
          <p:cNvCxnSpPr>
            <a:stCxn id="23" idx="5"/>
          </p:cNvCxnSpPr>
          <p:nvPr/>
        </p:nvCxnSpPr>
        <p:spPr>
          <a:xfrm>
            <a:off x="6575194" y="3609977"/>
            <a:ext cx="620415" cy="838399"/>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1446374" y="4935345"/>
            <a:ext cx="2315121" cy="523220"/>
          </a:xfrm>
          <a:prstGeom prst="rect">
            <a:avLst/>
          </a:prstGeom>
          <a:noFill/>
        </p:spPr>
        <p:txBody>
          <a:bodyPr wrap="none" rtlCol="0">
            <a:spAutoFit/>
          </a:bodyPr>
          <a:lstStyle/>
          <a:p>
            <a:r>
              <a:rPr lang="fr-FR" sz="2800" dirty="0"/>
              <a:t>Coupure alpha</a:t>
            </a:r>
          </a:p>
        </p:txBody>
      </p:sp>
      <p:sp>
        <p:nvSpPr>
          <p:cNvPr id="31" name="ZoneTexte 30"/>
          <p:cNvSpPr txBox="1"/>
          <p:nvPr/>
        </p:nvSpPr>
        <p:spPr>
          <a:xfrm>
            <a:off x="5177271" y="4935345"/>
            <a:ext cx="2164567" cy="523220"/>
          </a:xfrm>
          <a:prstGeom prst="rect">
            <a:avLst/>
          </a:prstGeom>
          <a:noFill/>
        </p:spPr>
        <p:txBody>
          <a:bodyPr wrap="none" rtlCol="0">
            <a:spAutoFit/>
          </a:bodyPr>
          <a:lstStyle/>
          <a:p>
            <a:r>
              <a:rPr lang="fr-FR" sz="2800" dirty="0"/>
              <a:t>Coupure beta</a:t>
            </a:r>
          </a:p>
        </p:txBody>
      </p:sp>
      <p:sp>
        <p:nvSpPr>
          <p:cNvPr id="4" name="Espace réservé du numéro de diapositive 3"/>
          <p:cNvSpPr>
            <a:spLocks noGrp="1"/>
          </p:cNvSpPr>
          <p:nvPr>
            <p:ph type="sldNum" sz="quarter" idx="12"/>
          </p:nvPr>
        </p:nvSpPr>
        <p:spPr/>
        <p:txBody>
          <a:bodyPr/>
          <a:lstStyle/>
          <a:p>
            <a:fld id="{2A3B84CF-3121-401F-95C6-A87B1877FE84}" type="slidenum">
              <a:rPr lang="fr-FR" smtClean="0"/>
              <a:t>45</a:t>
            </a:fld>
            <a:endParaRPr lang="fr-FR"/>
          </a:p>
        </p:txBody>
      </p:sp>
      <p:sp>
        <p:nvSpPr>
          <p:cNvPr id="32" name="Ellipse 31"/>
          <p:cNvSpPr/>
          <p:nvPr/>
        </p:nvSpPr>
        <p:spPr>
          <a:xfrm>
            <a:off x="1941866" y="5682041"/>
            <a:ext cx="662068" cy="389744"/>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chemeClr val="tx1"/>
              </a:solidFill>
            </a:endParaRPr>
          </a:p>
        </p:txBody>
      </p:sp>
      <p:sp>
        <p:nvSpPr>
          <p:cNvPr id="9" name="ZoneTexte 8"/>
          <p:cNvSpPr txBox="1"/>
          <p:nvPr/>
        </p:nvSpPr>
        <p:spPr>
          <a:xfrm>
            <a:off x="2680587" y="6279829"/>
            <a:ext cx="1384097" cy="369332"/>
          </a:xfrm>
          <a:prstGeom prst="rect">
            <a:avLst/>
          </a:prstGeom>
          <a:noFill/>
        </p:spPr>
        <p:txBody>
          <a:bodyPr wrap="none" rtlCol="0">
            <a:spAutoFit/>
          </a:bodyPr>
          <a:lstStyle/>
          <a:p>
            <a:r>
              <a:rPr lang="fr-FR" dirty="0"/>
              <a:t>Sommet min</a:t>
            </a:r>
          </a:p>
        </p:txBody>
      </p:sp>
      <p:sp>
        <p:nvSpPr>
          <p:cNvPr id="33" name="Ellipse 32"/>
          <p:cNvSpPr/>
          <p:nvPr/>
        </p:nvSpPr>
        <p:spPr>
          <a:xfrm>
            <a:off x="1941866" y="6271736"/>
            <a:ext cx="662068" cy="38974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chemeClr val="tx1"/>
              </a:solidFill>
            </a:endParaRPr>
          </a:p>
        </p:txBody>
      </p:sp>
      <p:sp>
        <p:nvSpPr>
          <p:cNvPr id="34" name="ZoneTexte 33"/>
          <p:cNvSpPr txBox="1"/>
          <p:nvPr/>
        </p:nvSpPr>
        <p:spPr>
          <a:xfrm>
            <a:off x="2680587" y="5712659"/>
            <a:ext cx="1417247" cy="369332"/>
          </a:xfrm>
          <a:prstGeom prst="rect">
            <a:avLst/>
          </a:prstGeom>
          <a:noFill/>
        </p:spPr>
        <p:txBody>
          <a:bodyPr wrap="none" rtlCol="0">
            <a:spAutoFit/>
          </a:bodyPr>
          <a:lstStyle/>
          <a:p>
            <a:r>
              <a:rPr lang="fr-FR" dirty="0"/>
              <a:t>Sommet max</a:t>
            </a:r>
          </a:p>
        </p:txBody>
      </p:sp>
    </p:spTree>
    <p:extLst>
      <p:ext uri="{BB962C8B-B14F-4D97-AF65-F5344CB8AC3E}">
        <p14:creationId xmlns:p14="http://schemas.microsoft.com/office/powerpoint/2010/main" val="25777474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Checkers</a:t>
            </a:r>
            <a:endParaRPr lang="fr-FR" dirty="0"/>
          </a:p>
        </p:txBody>
      </p:sp>
      <p:sp>
        <p:nvSpPr>
          <p:cNvPr id="3" name="Espace réservé du contenu 2"/>
          <p:cNvSpPr>
            <a:spLocks noGrp="1"/>
          </p:cNvSpPr>
          <p:nvPr>
            <p:ph idx="1"/>
          </p:nvPr>
        </p:nvSpPr>
        <p:spPr/>
        <p:txBody>
          <a:bodyPr>
            <a:normAutofit/>
          </a:bodyPr>
          <a:lstStyle/>
          <a:p>
            <a:r>
              <a:rPr lang="fr-FR" dirty="0"/>
              <a:t>Dames Anglaises (</a:t>
            </a:r>
            <a:r>
              <a:rPr lang="fr-FR" dirty="0" err="1"/>
              <a:t>draughts</a:t>
            </a:r>
            <a:r>
              <a:rPr lang="fr-FR" dirty="0"/>
              <a:t>)</a:t>
            </a:r>
          </a:p>
          <a:p>
            <a:r>
              <a:rPr lang="fr-FR" dirty="0"/>
              <a:t>En 2007 le programme Chinook de Jonathan Schaeffer résout le jeu de dames.</a:t>
            </a:r>
          </a:p>
          <a:p>
            <a:r>
              <a:rPr lang="fr-FR" dirty="0">
                <a:sym typeface="Wingdings" panose="05000000000000000000" pitchFamily="2" charset="2"/>
              </a:rPr>
              <a:t>39 milliards de fins de partie. Pas d’heuristique. </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1672" y="3810000"/>
            <a:ext cx="3048000" cy="3048000"/>
          </a:xfrm>
          <a:prstGeom prst="rect">
            <a:avLst/>
          </a:prstGeom>
        </p:spPr>
      </p:pic>
      <p:sp>
        <p:nvSpPr>
          <p:cNvPr id="5" name="Espace réservé du numéro de diapositive 4"/>
          <p:cNvSpPr>
            <a:spLocks noGrp="1"/>
          </p:cNvSpPr>
          <p:nvPr>
            <p:ph type="sldNum" sz="quarter" idx="12"/>
          </p:nvPr>
        </p:nvSpPr>
        <p:spPr/>
        <p:txBody>
          <a:bodyPr/>
          <a:lstStyle/>
          <a:p>
            <a:fld id="{2A3B84CF-3121-401F-95C6-A87B1877FE84}" type="slidenum">
              <a:rPr lang="fr-FR" smtClean="0"/>
              <a:t>46</a:t>
            </a:fld>
            <a:endParaRPr lang="fr-FR"/>
          </a:p>
        </p:txBody>
      </p:sp>
    </p:spTree>
    <p:extLst>
      <p:ext uri="{BB962C8B-B14F-4D97-AF65-F5344CB8AC3E}">
        <p14:creationId xmlns:p14="http://schemas.microsoft.com/office/powerpoint/2010/main" val="27540111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3.2 Le Go</a:t>
            </a:r>
          </a:p>
        </p:txBody>
      </p:sp>
      <p:sp>
        <p:nvSpPr>
          <p:cNvPr id="3" name="Espace réservé du texte 2"/>
          <p:cNvSpPr>
            <a:spLocks noGrp="1"/>
          </p:cNvSpPr>
          <p:nvPr>
            <p:ph type="body" idx="1"/>
          </p:nvPr>
        </p:nvSpPr>
        <p:spPr/>
        <p:txBody>
          <a:bodyPr/>
          <a:lstStyle/>
          <a:p>
            <a:endParaRPr lang="fr-FR"/>
          </a:p>
        </p:txBody>
      </p:sp>
      <p:pic>
        <p:nvPicPr>
          <p:cNvPr id="5" name="Image 4"/>
          <p:cNvPicPr>
            <a:picLocks noChangeAspect="1"/>
          </p:cNvPicPr>
          <p:nvPr/>
        </p:nvPicPr>
        <p:blipFill>
          <a:blip r:embed="rId2"/>
          <a:stretch>
            <a:fillRect/>
          </a:stretch>
        </p:blipFill>
        <p:spPr>
          <a:xfrm>
            <a:off x="4915837" y="3789364"/>
            <a:ext cx="2857500" cy="1600200"/>
          </a:xfrm>
          <a:prstGeom prst="rect">
            <a:avLst/>
          </a:prstGeom>
        </p:spPr>
      </p:pic>
      <p:sp>
        <p:nvSpPr>
          <p:cNvPr id="6" name="Espace réservé du numéro de diapositive 5"/>
          <p:cNvSpPr>
            <a:spLocks noGrp="1"/>
          </p:cNvSpPr>
          <p:nvPr>
            <p:ph type="sldNum" sz="quarter" idx="12"/>
          </p:nvPr>
        </p:nvSpPr>
        <p:spPr/>
        <p:txBody>
          <a:bodyPr/>
          <a:lstStyle/>
          <a:p>
            <a:fld id="{2A3B84CF-3121-401F-95C6-A87B1877FE84}" type="slidenum">
              <a:rPr lang="fr-FR" smtClean="0"/>
              <a:t>47</a:t>
            </a:fld>
            <a:endParaRPr lang="fr-F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6416" y="-13077"/>
            <a:ext cx="4098673" cy="2905504"/>
          </a:xfrm>
          <a:prstGeom prst="rect">
            <a:avLst/>
          </a:prstGeom>
        </p:spPr>
      </p:pic>
    </p:spTree>
    <p:extLst>
      <p:ext uri="{BB962C8B-B14F-4D97-AF65-F5344CB8AC3E}">
        <p14:creationId xmlns:p14="http://schemas.microsoft.com/office/powerpoint/2010/main" val="31814241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faits</a:t>
            </a:r>
          </a:p>
        </p:txBody>
      </p:sp>
      <p:sp>
        <p:nvSpPr>
          <p:cNvPr id="3" name="Espace réservé du contenu 2"/>
          <p:cNvSpPr>
            <a:spLocks noGrp="1"/>
          </p:cNvSpPr>
          <p:nvPr>
            <p:ph idx="1"/>
          </p:nvPr>
        </p:nvSpPr>
        <p:spPr/>
        <p:txBody>
          <a:bodyPr/>
          <a:lstStyle/>
          <a:p>
            <a:r>
              <a:rPr lang="fr-FR" dirty="0"/>
              <a:t>En 2016, Lee </a:t>
            </a:r>
            <a:r>
              <a:rPr lang="fr-FR" dirty="0" err="1"/>
              <a:t>Sedol</a:t>
            </a:r>
            <a:r>
              <a:rPr lang="fr-FR" dirty="0"/>
              <a:t> est battu par </a:t>
            </a:r>
            <a:r>
              <a:rPr lang="fr-FR" dirty="0" err="1"/>
              <a:t>AlphaGo</a:t>
            </a:r>
            <a:r>
              <a:rPr lang="fr-FR" dirty="0"/>
              <a:t>, développé par </a:t>
            </a:r>
            <a:r>
              <a:rPr lang="fr-FR" dirty="0" err="1"/>
              <a:t>Deepmind</a:t>
            </a:r>
            <a:r>
              <a:rPr lang="fr-FR" dirty="0"/>
              <a:t> (Google)</a:t>
            </a:r>
          </a:p>
          <a:p>
            <a:r>
              <a:rPr lang="fr-FR" dirty="0"/>
              <a:t>Match en 5 parties qu'il a perdu par 1 à 4. </a:t>
            </a:r>
          </a:p>
        </p:txBody>
      </p:sp>
      <p:pic>
        <p:nvPicPr>
          <p:cNvPr id="4" name="Espace réservé du contenu 8"/>
          <p:cNvPicPr>
            <a:picLocks noChangeAspect="1"/>
          </p:cNvPicPr>
          <p:nvPr/>
        </p:nvPicPr>
        <p:blipFill>
          <a:blip r:embed="rId2"/>
          <a:stretch>
            <a:fillRect/>
          </a:stretch>
        </p:blipFill>
        <p:spPr>
          <a:xfrm>
            <a:off x="4053025" y="5216524"/>
            <a:ext cx="4181475" cy="1095375"/>
          </a:xfrm>
          <a:prstGeom prst="rect">
            <a:avLst/>
          </a:prstGeom>
        </p:spPr>
      </p:pic>
      <p:sp>
        <p:nvSpPr>
          <p:cNvPr id="5" name="Espace réservé du numéro de diapositive 4"/>
          <p:cNvSpPr>
            <a:spLocks noGrp="1"/>
          </p:cNvSpPr>
          <p:nvPr>
            <p:ph type="sldNum" sz="quarter" idx="12"/>
          </p:nvPr>
        </p:nvSpPr>
        <p:spPr/>
        <p:txBody>
          <a:bodyPr/>
          <a:lstStyle/>
          <a:p>
            <a:fld id="{2A3B84CF-3121-401F-95C6-A87B1877FE84}" type="slidenum">
              <a:rPr lang="fr-FR" smtClean="0"/>
              <a:t>48</a:t>
            </a:fld>
            <a:endParaRPr lang="fr-FR"/>
          </a:p>
        </p:txBody>
      </p:sp>
    </p:spTree>
    <p:extLst>
      <p:ext uri="{BB962C8B-B14F-4D97-AF65-F5344CB8AC3E}">
        <p14:creationId xmlns:p14="http://schemas.microsoft.com/office/powerpoint/2010/main" val="28479889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Pourquoi 20 ans ?</a:t>
            </a:r>
          </a:p>
        </p:txBody>
      </p:sp>
      <p:sp>
        <p:nvSpPr>
          <p:cNvPr id="3" name="Espace réservé du contenu 2"/>
          <p:cNvSpPr>
            <a:spLocks noGrp="1"/>
          </p:cNvSpPr>
          <p:nvPr>
            <p:ph idx="1"/>
          </p:nvPr>
        </p:nvSpPr>
        <p:spPr/>
        <p:txBody>
          <a:bodyPr>
            <a:normAutofit/>
          </a:bodyPr>
          <a:lstStyle/>
          <a:p>
            <a:r>
              <a:rPr lang="en-US" dirty="0" err="1"/>
              <a:t>Nombre</a:t>
            </a:r>
            <a:r>
              <a:rPr lang="en-US" dirty="0"/>
              <a:t> de configurations </a:t>
            </a:r>
            <a:r>
              <a:rPr lang="en-US" dirty="0" err="1"/>
              <a:t>possibles</a:t>
            </a:r>
            <a:r>
              <a:rPr lang="en-US" dirty="0"/>
              <a:t> : 10</a:t>
            </a:r>
            <a:r>
              <a:rPr lang="en-US" baseline="30000" dirty="0"/>
              <a:t>170</a:t>
            </a:r>
            <a:r>
              <a:rPr lang="en-US" dirty="0"/>
              <a:t> </a:t>
            </a:r>
            <a:r>
              <a:rPr lang="en-US" dirty="0" err="1"/>
              <a:t>soit</a:t>
            </a:r>
            <a:r>
              <a:rPr lang="en-US" dirty="0"/>
              <a:t> plus que le </a:t>
            </a:r>
            <a:r>
              <a:rPr lang="en-US" dirty="0" err="1"/>
              <a:t>nombre</a:t>
            </a:r>
            <a:r>
              <a:rPr lang="en-US" dirty="0"/>
              <a:t> </a:t>
            </a:r>
            <a:r>
              <a:rPr lang="en-US" dirty="0" err="1"/>
              <a:t>d’atomes</a:t>
            </a:r>
            <a:r>
              <a:rPr lang="en-US" dirty="0"/>
              <a:t> </a:t>
            </a:r>
            <a:r>
              <a:rPr lang="en-US" dirty="0" err="1"/>
              <a:t>dans</a:t>
            </a:r>
            <a:r>
              <a:rPr lang="en-US" dirty="0"/>
              <a:t> </a:t>
            </a:r>
            <a:r>
              <a:rPr lang="en-US" dirty="0" err="1"/>
              <a:t>l’univers</a:t>
            </a:r>
            <a:r>
              <a:rPr lang="en-US" dirty="0"/>
              <a:t> (</a:t>
            </a:r>
            <a:r>
              <a:rPr lang="en-US" dirty="0" err="1"/>
              <a:t>connu</a:t>
            </a:r>
            <a:r>
              <a:rPr lang="en-US" dirty="0"/>
              <a:t>) </a:t>
            </a:r>
          </a:p>
          <a:p>
            <a:r>
              <a:rPr lang="fr-FR" dirty="0"/>
              <a:t>L’arbre de recherche est beaucoup plus grand </a:t>
            </a:r>
            <a:r>
              <a:rPr lang="en-US" dirty="0"/>
              <a:t>(b≈250, d≈150) </a:t>
            </a:r>
            <a:r>
              <a:rPr lang="en-US" dirty="0" err="1"/>
              <a:t>contre</a:t>
            </a:r>
            <a:r>
              <a:rPr lang="en-US" dirty="0"/>
              <a:t> (b≈35, d≈80) pour les </a:t>
            </a:r>
            <a:r>
              <a:rPr lang="en-US" dirty="0" err="1"/>
              <a:t>échecs</a:t>
            </a:r>
            <a:endParaRPr lang="en-US" dirty="0"/>
          </a:p>
          <a:p>
            <a:pPr marL="0" indent="0">
              <a:buNone/>
            </a:pPr>
            <a:endParaRPr lang="fr-FR" dirty="0"/>
          </a:p>
          <a:p>
            <a:r>
              <a:rPr lang="fr-FR" dirty="0"/>
              <a:t>Bien plus difficile de faire une fonction d’évaluation en milieu de partie</a:t>
            </a:r>
          </a:p>
        </p:txBody>
      </p:sp>
      <p:sp>
        <p:nvSpPr>
          <p:cNvPr id="4" name="Espace réservé du numéro de diapositive 3"/>
          <p:cNvSpPr>
            <a:spLocks noGrp="1"/>
          </p:cNvSpPr>
          <p:nvPr>
            <p:ph type="sldNum" sz="quarter" idx="12"/>
          </p:nvPr>
        </p:nvSpPr>
        <p:spPr/>
        <p:txBody>
          <a:bodyPr/>
          <a:lstStyle/>
          <a:p>
            <a:fld id="{2A3B84CF-3121-401F-95C6-A87B1877FE84}" type="slidenum">
              <a:rPr lang="fr-FR" smtClean="0"/>
              <a:t>49</a:t>
            </a:fld>
            <a:endParaRPr lang="fr-FR"/>
          </a:p>
        </p:txBody>
      </p:sp>
    </p:spTree>
    <p:extLst>
      <p:ext uri="{BB962C8B-B14F-4D97-AF65-F5344CB8AC3E}">
        <p14:creationId xmlns:p14="http://schemas.microsoft.com/office/powerpoint/2010/main" val="2731126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Quelques dates clé de l’IA   (Nilsson 2015)</a:t>
            </a:r>
            <a:endParaRPr lang="en-GB" dirty="0"/>
          </a:p>
        </p:txBody>
      </p:sp>
      <p:sp>
        <p:nvSpPr>
          <p:cNvPr id="3" name="Espace réservé du contenu 2"/>
          <p:cNvSpPr>
            <a:spLocks noGrp="1"/>
          </p:cNvSpPr>
          <p:nvPr>
            <p:ph idx="1"/>
          </p:nvPr>
        </p:nvSpPr>
        <p:spPr>
          <a:xfrm>
            <a:off x="628650" y="1855694"/>
            <a:ext cx="7886700" cy="3220781"/>
          </a:xfrm>
        </p:spPr>
        <p:txBody>
          <a:bodyPr>
            <a:noAutofit/>
          </a:bodyPr>
          <a:lstStyle/>
          <a:p>
            <a:r>
              <a:rPr lang="en-GB" sz="2000" dirty="0"/>
              <a:t>1956: Dartmouth Summer Project (McCarthy)</a:t>
            </a:r>
          </a:p>
          <a:p>
            <a:r>
              <a:rPr lang="en-GB" sz="2000" dirty="0"/>
              <a:t>1959: General Problem Solver (Simon &amp; Newel)</a:t>
            </a:r>
          </a:p>
          <a:p>
            <a:r>
              <a:rPr lang="en-GB" sz="2000" dirty="0"/>
              <a:t>1966: Eliza (</a:t>
            </a:r>
            <a:r>
              <a:rPr lang="en-GB" sz="2000" dirty="0" err="1"/>
              <a:t>Weizenbaum</a:t>
            </a:r>
            <a:r>
              <a:rPr lang="en-GB" sz="2000" dirty="0"/>
              <a:t>)</a:t>
            </a:r>
          </a:p>
          <a:p>
            <a:r>
              <a:rPr lang="en-GB" sz="2000" dirty="0"/>
              <a:t>1997</a:t>
            </a:r>
            <a:r>
              <a:rPr lang="en-GB" sz="2000" dirty="0">
                <a:solidFill>
                  <a:srgbClr val="FF0000"/>
                </a:solidFill>
              </a:rPr>
              <a:t>: Deep Blue beats Kasparov</a:t>
            </a:r>
          </a:p>
          <a:p>
            <a:r>
              <a:rPr lang="en-GB" sz="2000" dirty="0"/>
              <a:t>2005: Autonomous cars (</a:t>
            </a:r>
            <a:r>
              <a:rPr lang="en-GB" sz="2000" dirty="0" err="1"/>
              <a:t>Thrun</a:t>
            </a:r>
            <a:r>
              <a:rPr lang="en-GB" sz="2000" dirty="0"/>
              <a:t>, DARPA)</a:t>
            </a:r>
          </a:p>
          <a:p>
            <a:r>
              <a:rPr lang="en-GB" sz="2000" dirty="0"/>
              <a:t>2007: </a:t>
            </a:r>
            <a:r>
              <a:rPr lang="en-GB" sz="2000" dirty="0">
                <a:solidFill>
                  <a:srgbClr val="FF0000"/>
                </a:solidFill>
              </a:rPr>
              <a:t>Checkers is solved</a:t>
            </a:r>
          </a:p>
          <a:p>
            <a:r>
              <a:rPr lang="en-GB" sz="2000" dirty="0"/>
              <a:t>2011: </a:t>
            </a:r>
            <a:r>
              <a:rPr lang="en-GB" sz="2000" dirty="0">
                <a:solidFill>
                  <a:srgbClr val="FF0000"/>
                </a:solidFill>
              </a:rPr>
              <a:t>Watson wins Jeopardy!</a:t>
            </a:r>
          </a:p>
          <a:p>
            <a:r>
              <a:rPr lang="en-GB" sz="2000" dirty="0"/>
              <a:t>2011: Apple’s intelligent personal assistant (Siri)</a:t>
            </a:r>
          </a:p>
          <a:p>
            <a:r>
              <a:rPr lang="en-GB" sz="2000" dirty="0"/>
              <a:t>2013: </a:t>
            </a:r>
            <a:r>
              <a:rPr lang="en-GB" sz="2000" dirty="0">
                <a:solidFill>
                  <a:srgbClr val="FF0000"/>
                </a:solidFill>
              </a:rPr>
              <a:t>DQA learns to play Atari better than humans</a:t>
            </a:r>
          </a:p>
          <a:p>
            <a:r>
              <a:rPr lang="en-GB" sz="2000" dirty="0"/>
              <a:t>2014: </a:t>
            </a:r>
            <a:r>
              <a:rPr lang="en-GB" sz="2000" dirty="0" err="1"/>
              <a:t>Chatbot</a:t>
            </a:r>
            <a:r>
              <a:rPr lang="en-GB" sz="2000" dirty="0"/>
              <a:t> “passes” Turing test</a:t>
            </a:r>
          </a:p>
          <a:p>
            <a:r>
              <a:rPr lang="en-GB" sz="2000" dirty="0"/>
              <a:t>2015: AI scores as a four years old child in IQ test</a:t>
            </a:r>
          </a:p>
          <a:p>
            <a:r>
              <a:rPr lang="fr-FR" sz="2000" dirty="0"/>
              <a:t>2016: </a:t>
            </a:r>
            <a:r>
              <a:rPr lang="fr-FR" sz="2000" dirty="0">
                <a:solidFill>
                  <a:srgbClr val="FF0000"/>
                </a:solidFill>
              </a:rPr>
              <a:t>AI +Go</a:t>
            </a:r>
            <a:endParaRPr lang="en-GB" sz="2000" dirty="0">
              <a:solidFill>
                <a:srgbClr val="FF0000"/>
              </a:solidFill>
            </a:endParaRPr>
          </a:p>
        </p:txBody>
      </p:sp>
      <p:sp>
        <p:nvSpPr>
          <p:cNvPr id="4" name="Espace réservé du numéro de diapositive 3"/>
          <p:cNvSpPr>
            <a:spLocks noGrp="1"/>
          </p:cNvSpPr>
          <p:nvPr>
            <p:ph type="sldNum" sz="quarter" idx="12"/>
          </p:nvPr>
        </p:nvSpPr>
        <p:spPr/>
        <p:txBody>
          <a:bodyPr/>
          <a:lstStyle/>
          <a:p>
            <a:fld id="{2A3B84CF-3121-401F-95C6-A87B1877FE84}" type="slidenum">
              <a:rPr lang="fr-FR" smtClean="0"/>
              <a:t>5</a:t>
            </a:fld>
            <a:endParaRPr lang="fr-FR"/>
          </a:p>
        </p:txBody>
      </p:sp>
    </p:spTree>
    <p:extLst>
      <p:ext uri="{BB962C8B-B14F-4D97-AF65-F5344CB8AC3E}">
        <p14:creationId xmlns:p14="http://schemas.microsoft.com/office/powerpoint/2010/main" val="14289900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solution </a:t>
            </a:r>
            <a:r>
              <a:rPr lang="fr-FR" dirty="0" err="1"/>
              <a:t>Alphago</a:t>
            </a:r>
            <a:endParaRPr lang="fr-FR" dirty="0"/>
          </a:p>
        </p:txBody>
      </p:sp>
      <p:sp>
        <p:nvSpPr>
          <p:cNvPr id="3" name="Espace réservé du contenu 2"/>
          <p:cNvSpPr>
            <a:spLocks noGrp="1"/>
          </p:cNvSpPr>
          <p:nvPr>
            <p:ph idx="1"/>
          </p:nvPr>
        </p:nvSpPr>
        <p:spPr/>
        <p:txBody>
          <a:bodyPr/>
          <a:lstStyle/>
          <a:p>
            <a:r>
              <a:rPr lang="fr-FR" dirty="0"/>
              <a:t>De l’apprentissage machine pour le go</a:t>
            </a:r>
          </a:p>
          <a:p>
            <a:r>
              <a:rPr lang="fr-FR" dirty="0"/>
              <a:t>Des réseaux de neurones profonds et de l’apprentissage par renforcement</a:t>
            </a:r>
          </a:p>
          <a:p>
            <a:r>
              <a:rPr lang="fr-FR" dirty="0"/>
              <a:t>Choix du coup par algorithme Monte Carlo sur les poids appris</a:t>
            </a:r>
          </a:p>
        </p:txBody>
      </p:sp>
      <p:pic>
        <p:nvPicPr>
          <p:cNvPr id="4" name="Image 3"/>
          <p:cNvPicPr>
            <a:picLocks noChangeAspect="1"/>
          </p:cNvPicPr>
          <p:nvPr/>
        </p:nvPicPr>
        <p:blipFill>
          <a:blip r:embed="rId2"/>
          <a:stretch>
            <a:fillRect/>
          </a:stretch>
        </p:blipFill>
        <p:spPr>
          <a:xfrm>
            <a:off x="838512" y="4396879"/>
            <a:ext cx="2143125" cy="2143125"/>
          </a:xfrm>
          <a:prstGeom prst="rect">
            <a:avLst/>
          </a:prstGeom>
        </p:spPr>
      </p:pic>
      <p:sp>
        <p:nvSpPr>
          <p:cNvPr id="5" name="Espace réservé du numéro de diapositive 4"/>
          <p:cNvSpPr>
            <a:spLocks noGrp="1"/>
          </p:cNvSpPr>
          <p:nvPr>
            <p:ph type="sldNum" sz="quarter" idx="12"/>
          </p:nvPr>
        </p:nvSpPr>
        <p:spPr/>
        <p:txBody>
          <a:bodyPr/>
          <a:lstStyle/>
          <a:p>
            <a:fld id="{2A3B84CF-3121-401F-95C6-A87B1877FE84}" type="slidenum">
              <a:rPr lang="fr-FR" smtClean="0"/>
              <a:t>50</a:t>
            </a:fld>
            <a:endParaRPr lang="fr-FR"/>
          </a:p>
        </p:txBody>
      </p:sp>
    </p:spTree>
    <p:extLst>
      <p:ext uri="{BB962C8B-B14F-4D97-AF65-F5344CB8AC3E}">
        <p14:creationId xmlns:p14="http://schemas.microsoft.com/office/powerpoint/2010/main" val="14887838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Pour apprendre quoi ?</a:t>
            </a:r>
          </a:p>
        </p:txBody>
      </p:sp>
      <p:sp>
        <p:nvSpPr>
          <p:cNvPr id="3" name="Espace réservé du contenu 2"/>
          <p:cNvSpPr>
            <a:spLocks noGrp="1"/>
          </p:cNvSpPr>
          <p:nvPr>
            <p:ph idx="1"/>
          </p:nvPr>
        </p:nvSpPr>
        <p:spPr/>
        <p:txBody>
          <a:bodyPr/>
          <a:lstStyle/>
          <a:p>
            <a:r>
              <a:rPr lang="fr-FR" dirty="0"/>
              <a:t>La fonction d’évaluation</a:t>
            </a:r>
          </a:p>
          <a:p>
            <a:r>
              <a:rPr lang="fr-FR" dirty="0"/>
              <a:t>La politique / stratégie (quels coups évaluer ?)</a:t>
            </a:r>
          </a:p>
        </p:txBody>
      </p:sp>
      <p:sp>
        <p:nvSpPr>
          <p:cNvPr id="4" name="Espace réservé du numéro de diapositive 3"/>
          <p:cNvSpPr>
            <a:spLocks noGrp="1"/>
          </p:cNvSpPr>
          <p:nvPr>
            <p:ph type="sldNum" sz="quarter" idx="12"/>
          </p:nvPr>
        </p:nvSpPr>
        <p:spPr/>
        <p:txBody>
          <a:bodyPr/>
          <a:lstStyle/>
          <a:p>
            <a:fld id="{2A3B84CF-3121-401F-95C6-A87B1877FE84}" type="slidenum">
              <a:rPr lang="fr-FR" smtClean="0"/>
              <a:t>51</a:t>
            </a:fld>
            <a:endParaRPr lang="fr-FR"/>
          </a:p>
        </p:txBody>
      </p:sp>
    </p:spTree>
    <p:extLst>
      <p:ext uri="{BB962C8B-B14F-4D97-AF65-F5344CB8AC3E}">
        <p14:creationId xmlns:p14="http://schemas.microsoft.com/office/powerpoint/2010/main" val="7821767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Qu’est ce qu’un réseau de neurones (</a:t>
            </a:r>
            <a:r>
              <a:rPr lang="fr-FR" dirty="0" err="1"/>
              <a:t>convolutionnel</a:t>
            </a:r>
            <a:r>
              <a:rPr lang="fr-FR" dirty="0"/>
              <a:t>) ?</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7300" y="4256992"/>
            <a:ext cx="7886700" cy="2426676"/>
          </a:xfrm>
        </p:spPr>
      </p:pic>
      <p:pic>
        <p:nvPicPr>
          <p:cNvPr id="6" name="Image 5"/>
          <p:cNvPicPr>
            <a:picLocks noChangeAspect="1"/>
          </p:cNvPicPr>
          <p:nvPr/>
        </p:nvPicPr>
        <p:blipFill>
          <a:blip r:embed="rId3"/>
          <a:stretch>
            <a:fillRect/>
          </a:stretch>
        </p:blipFill>
        <p:spPr>
          <a:xfrm>
            <a:off x="1257300" y="2346194"/>
            <a:ext cx="2705100" cy="1685925"/>
          </a:xfrm>
          <a:prstGeom prst="rect">
            <a:avLst/>
          </a:prstGeom>
        </p:spPr>
      </p:pic>
      <p:sp>
        <p:nvSpPr>
          <p:cNvPr id="3" name="Espace réservé du numéro de diapositive 2"/>
          <p:cNvSpPr>
            <a:spLocks noGrp="1"/>
          </p:cNvSpPr>
          <p:nvPr>
            <p:ph type="sldNum" sz="quarter" idx="12"/>
          </p:nvPr>
        </p:nvSpPr>
        <p:spPr/>
        <p:txBody>
          <a:bodyPr/>
          <a:lstStyle/>
          <a:p>
            <a:fld id="{2A3B84CF-3121-401F-95C6-A87B1877FE84}" type="slidenum">
              <a:rPr lang="fr-FR" smtClean="0"/>
              <a:t>52</a:t>
            </a:fld>
            <a:endParaRPr lang="fr-FR"/>
          </a:p>
        </p:txBody>
      </p:sp>
    </p:spTree>
    <p:extLst>
      <p:ext uri="{BB962C8B-B14F-4D97-AF65-F5344CB8AC3E}">
        <p14:creationId xmlns:p14="http://schemas.microsoft.com/office/powerpoint/2010/main" val="3228459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perceptron (un neurone !)</a:t>
            </a:r>
          </a:p>
        </p:txBody>
      </p:sp>
      <p:sp>
        <p:nvSpPr>
          <p:cNvPr id="5" name="Ellipse 4"/>
          <p:cNvSpPr/>
          <p:nvPr/>
        </p:nvSpPr>
        <p:spPr>
          <a:xfrm>
            <a:off x="4199744" y="4859312"/>
            <a:ext cx="794479" cy="7495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avec flèche 6"/>
          <p:cNvCxnSpPr/>
          <p:nvPr/>
        </p:nvCxnSpPr>
        <p:spPr>
          <a:xfrm>
            <a:off x="2623279" y="3874295"/>
            <a:ext cx="1615660" cy="12439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1961140" y="3272884"/>
            <a:ext cx="633179" cy="360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x</a:t>
            </a:r>
            <a:r>
              <a:rPr lang="fr-FR" sz="2400" baseline="-25000" dirty="0"/>
              <a:t>1</a:t>
            </a:r>
          </a:p>
        </p:txBody>
      </p:sp>
      <p:cxnSp>
        <p:nvCxnSpPr>
          <p:cNvPr id="15" name="Connecteur droit avec flèche 14"/>
          <p:cNvCxnSpPr>
            <a:stCxn id="14" idx="6"/>
            <a:endCxn id="5" idx="1"/>
          </p:cNvCxnSpPr>
          <p:nvPr/>
        </p:nvCxnSpPr>
        <p:spPr>
          <a:xfrm>
            <a:off x="2594319" y="3453186"/>
            <a:ext cx="1721774" cy="1515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endCxn id="5" idx="3"/>
          </p:cNvCxnSpPr>
          <p:nvPr/>
        </p:nvCxnSpPr>
        <p:spPr>
          <a:xfrm flipV="1">
            <a:off x="2565193" y="5499057"/>
            <a:ext cx="1750900" cy="575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a:endCxn id="5" idx="2"/>
          </p:cNvCxnSpPr>
          <p:nvPr/>
        </p:nvCxnSpPr>
        <p:spPr>
          <a:xfrm>
            <a:off x="2525999" y="5002382"/>
            <a:ext cx="1673745" cy="2316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V="1">
            <a:off x="2565194" y="5377703"/>
            <a:ext cx="1634550" cy="1293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ZoneTexte 25"/>
              <p:cNvSpPr txBox="1"/>
              <p:nvPr/>
            </p:nvSpPr>
            <p:spPr>
              <a:xfrm>
                <a:off x="4949272" y="4891791"/>
                <a:ext cx="1452641" cy="7645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fr-FR" i="1" smtClean="0">
                              <a:latin typeface="Cambria Math" panose="02040503050406030204" pitchFamily="18" charset="0"/>
                            </a:rPr>
                          </m:ctrlPr>
                        </m:naryPr>
                        <m:sub>
                          <m:r>
                            <m:rPr>
                              <m:brk m:alnAt="7"/>
                            </m:rPr>
                            <a:rPr lang="fr-FR" b="0" i="1" smtClean="0">
                              <a:latin typeface="Cambria Math" panose="02040503050406030204" pitchFamily="18" charset="0"/>
                            </a:rPr>
                            <m:t>𝑖</m:t>
                          </m:r>
                        </m:sub>
                        <m:sup/>
                        <m:e>
                          <m:sSub>
                            <m:sSubPr>
                              <m:ctrlPr>
                                <a:rPr lang="fr-FR" b="0" i="1" smtClean="0">
                                  <a:latin typeface="Cambria Math" panose="02040503050406030204" pitchFamily="18" charset="0"/>
                                </a:rPr>
                              </m:ctrlPr>
                            </m:sSubPr>
                            <m:e>
                              <m:r>
                                <a:rPr lang="fr-FR" b="0" i="1" smtClean="0">
                                  <a:latin typeface="Cambria Math" panose="02040503050406030204" pitchFamily="18" charset="0"/>
                                </a:rPr>
                                <m:t>𝑤</m:t>
                              </m:r>
                            </m:e>
                            <m:sub>
                              <m:r>
                                <a:rPr lang="fr-FR" b="0" i="1" smtClean="0">
                                  <a:latin typeface="Cambria Math" panose="02040503050406030204" pitchFamily="18" charset="0"/>
                                </a:rPr>
                                <m:t>𝑖</m:t>
                              </m:r>
                            </m:sub>
                          </m:sSub>
                          <m:sSub>
                            <m:sSubPr>
                              <m:ctrlPr>
                                <a:rPr lang="fr-FR" b="0" i="1" smtClean="0">
                                  <a:latin typeface="Cambria Math" panose="02040503050406030204" pitchFamily="18" charset="0"/>
                                </a:rPr>
                              </m:ctrlPr>
                            </m:sSubPr>
                            <m:e>
                              <m:r>
                                <a:rPr lang="fr-FR" b="0" i="1" smtClean="0">
                                  <a:latin typeface="Cambria Math" panose="02040503050406030204" pitchFamily="18" charset="0"/>
                                </a:rPr>
                                <m:t>𝑥</m:t>
                              </m:r>
                            </m:e>
                            <m:sub>
                              <m:r>
                                <a:rPr lang="fr-FR" b="0" i="1" smtClean="0">
                                  <a:latin typeface="Cambria Math" panose="02040503050406030204" pitchFamily="18" charset="0"/>
                                </a:rPr>
                                <m:t>𝑖</m:t>
                              </m:r>
                            </m:sub>
                          </m:sSub>
                          <m:r>
                            <a:rPr lang="fr-FR" b="0" i="1" smtClean="0">
                              <a:latin typeface="Cambria Math" panose="02040503050406030204" pitchFamily="18" charset="0"/>
                            </a:rPr>
                            <m:t>&gt;</m:t>
                          </m:r>
                          <m:r>
                            <a:rPr lang="fr-FR" b="0" i="1" smtClean="0">
                              <a:latin typeface="Cambria Math" panose="02040503050406030204" pitchFamily="18" charset="0"/>
                              <a:ea typeface="Cambria Math" panose="02040503050406030204" pitchFamily="18" charset="0"/>
                            </a:rPr>
                            <m:t>𝜃</m:t>
                          </m:r>
                        </m:e>
                      </m:nary>
                    </m:oMath>
                  </m:oMathPara>
                </a14:m>
                <a:endParaRPr lang="fr-FR" dirty="0"/>
              </a:p>
            </p:txBody>
          </p:sp>
        </mc:Choice>
        <mc:Fallback xmlns="">
          <p:sp>
            <p:nvSpPr>
              <p:cNvPr id="26" name="ZoneTexte 25"/>
              <p:cNvSpPr txBox="1">
                <a:spLocks noRot="1" noChangeAspect="1" noMove="1" noResize="1" noEditPoints="1" noAdjustHandles="1" noChangeArrowheads="1" noChangeShapeType="1" noTextEdit="1"/>
              </p:cNvSpPr>
              <p:nvPr/>
            </p:nvSpPr>
            <p:spPr>
              <a:xfrm>
                <a:off x="4949272" y="4891791"/>
                <a:ext cx="1452641" cy="764568"/>
              </a:xfrm>
              <a:prstGeom prst="rect">
                <a:avLst/>
              </a:prstGeom>
              <a:blipFill rotWithShape="0">
                <a:blip r:embed="rId2"/>
                <a:stretch>
                  <a:fillRect/>
                </a:stretch>
              </a:blipFill>
            </p:spPr>
            <p:txBody>
              <a:bodyPr/>
              <a:lstStyle/>
              <a:p>
                <a:r>
                  <a:rPr lang="fr-FR">
                    <a:noFill/>
                  </a:rPr>
                  <a:t> </a:t>
                </a:r>
              </a:p>
            </p:txBody>
          </p:sp>
        </mc:Fallback>
      </mc:AlternateContent>
      <p:cxnSp>
        <p:nvCxnSpPr>
          <p:cNvPr id="28" name="Connecteur droit avec flèche 27"/>
          <p:cNvCxnSpPr/>
          <p:nvPr/>
        </p:nvCxnSpPr>
        <p:spPr>
          <a:xfrm>
            <a:off x="2579242" y="4489722"/>
            <a:ext cx="1620502" cy="642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Ellipse 21"/>
          <p:cNvSpPr/>
          <p:nvPr/>
        </p:nvSpPr>
        <p:spPr>
          <a:xfrm>
            <a:off x="1983625" y="3739531"/>
            <a:ext cx="633179" cy="360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x</a:t>
            </a:r>
            <a:r>
              <a:rPr lang="fr-FR" sz="2400" baseline="-25000" dirty="0"/>
              <a:t>2</a:t>
            </a:r>
          </a:p>
        </p:txBody>
      </p:sp>
      <p:sp>
        <p:nvSpPr>
          <p:cNvPr id="23" name="Ellipse 22"/>
          <p:cNvSpPr/>
          <p:nvPr/>
        </p:nvSpPr>
        <p:spPr>
          <a:xfrm>
            <a:off x="1937635" y="4219269"/>
            <a:ext cx="633179" cy="360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a:t>
            </a:r>
            <a:endParaRPr lang="fr-FR" sz="2400" baseline="-25000" dirty="0"/>
          </a:p>
        </p:txBody>
      </p:sp>
      <p:sp>
        <p:nvSpPr>
          <p:cNvPr id="24" name="Ellipse 23"/>
          <p:cNvSpPr/>
          <p:nvPr/>
        </p:nvSpPr>
        <p:spPr>
          <a:xfrm>
            <a:off x="1969016" y="4791960"/>
            <a:ext cx="633179" cy="360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a:t>
            </a:r>
            <a:endParaRPr lang="fr-FR" sz="2400" baseline="-25000" dirty="0"/>
          </a:p>
        </p:txBody>
      </p:sp>
      <p:sp>
        <p:nvSpPr>
          <p:cNvPr id="25" name="Ellipse 24"/>
          <p:cNvSpPr/>
          <p:nvPr/>
        </p:nvSpPr>
        <p:spPr>
          <a:xfrm>
            <a:off x="1970431" y="5336050"/>
            <a:ext cx="633179" cy="360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a:t>
            </a:r>
            <a:endParaRPr lang="fr-FR" sz="2400" baseline="-25000" dirty="0"/>
          </a:p>
        </p:txBody>
      </p:sp>
      <p:sp>
        <p:nvSpPr>
          <p:cNvPr id="29" name="Ellipse 28"/>
          <p:cNvSpPr/>
          <p:nvPr/>
        </p:nvSpPr>
        <p:spPr>
          <a:xfrm>
            <a:off x="1954027" y="5894249"/>
            <a:ext cx="633179" cy="360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err="1"/>
              <a:t>x</a:t>
            </a:r>
            <a:r>
              <a:rPr lang="fr-FR" sz="2400" baseline="-25000" dirty="0" err="1"/>
              <a:t>n</a:t>
            </a:r>
            <a:endParaRPr lang="fr-FR" sz="2400" baseline="-25000" dirty="0"/>
          </a:p>
        </p:txBody>
      </p:sp>
      <p:sp>
        <p:nvSpPr>
          <p:cNvPr id="11" name="ZoneTexte 10"/>
          <p:cNvSpPr txBox="1"/>
          <p:nvPr/>
        </p:nvSpPr>
        <p:spPr>
          <a:xfrm>
            <a:off x="3249983" y="3693994"/>
            <a:ext cx="428322" cy="369332"/>
          </a:xfrm>
          <a:prstGeom prst="rect">
            <a:avLst/>
          </a:prstGeom>
          <a:noFill/>
        </p:spPr>
        <p:txBody>
          <a:bodyPr wrap="none" rtlCol="0">
            <a:spAutoFit/>
          </a:bodyPr>
          <a:lstStyle/>
          <a:p>
            <a:r>
              <a:rPr lang="fr-FR" dirty="0"/>
              <a:t>w</a:t>
            </a:r>
            <a:r>
              <a:rPr lang="fr-FR" baseline="-25000" dirty="0"/>
              <a:t>1</a:t>
            </a:r>
          </a:p>
        </p:txBody>
      </p:sp>
      <p:sp>
        <p:nvSpPr>
          <p:cNvPr id="30" name="ZoneTexte 29"/>
          <p:cNvSpPr txBox="1"/>
          <p:nvPr/>
        </p:nvSpPr>
        <p:spPr>
          <a:xfrm>
            <a:off x="2685509" y="4115453"/>
            <a:ext cx="428322" cy="369332"/>
          </a:xfrm>
          <a:prstGeom prst="rect">
            <a:avLst/>
          </a:prstGeom>
          <a:noFill/>
        </p:spPr>
        <p:txBody>
          <a:bodyPr wrap="none" rtlCol="0">
            <a:spAutoFit/>
          </a:bodyPr>
          <a:lstStyle/>
          <a:p>
            <a:r>
              <a:rPr lang="fr-FR" dirty="0"/>
              <a:t>w</a:t>
            </a:r>
            <a:r>
              <a:rPr lang="fr-FR" baseline="-25000" dirty="0"/>
              <a:t>2</a:t>
            </a:r>
          </a:p>
        </p:txBody>
      </p:sp>
      <p:sp>
        <p:nvSpPr>
          <p:cNvPr id="31" name="ZoneTexte 30"/>
          <p:cNvSpPr txBox="1"/>
          <p:nvPr/>
        </p:nvSpPr>
        <p:spPr>
          <a:xfrm>
            <a:off x="3226482" y="5795370"/>
            <a:ext cx="429926" cy="369332"/>
          </a:xfrm>
          <a:prstGeom prst="rect">
            <a:avLst/>
          </a:prstGeom>
          <a:noFill/>
        </p:spPr>
        <p:txBody>
          <a:bodyPr wrap="none" rtlCol="0">
            <a:spAutoFit/>
          </a:bodyPr>
          <a:lstStyle/>
          <a:p>
            <a:r>
              <a:rPr lang="fr-FR" dirty="0" err="1"/>
              <a:t>w</a:t>
            </a:r>
            <a:r>
              <a:rPr lang="fr-FR" baseline="-25000" dirty="0" err="1"/>
              <a:t>n</a:t>
            </a:r>
            <a:endParaRPr lang="fr-FR" baseline="-25000" dirty="0"/>
          </a:p>
        </p:txBody>
      </p:sp>
      <p:sp>
        <p:nvSpPr>
          <p:cNvPr id="33" name="ZoneTexte 32"/>
          <p:cNvSpPr txBox="1"/>
          <p:nvPr/>
        </p:nvSpPr>
        <p:spPr>
          <a:xfrm>
            <a:off x="2704798" y="1421130"/>
            <a:ext cx="5625514" cy="523220"/>
          </a:xfrm>
          <a:prstGeom prst="rect">
            <a:avLst/>
          </a:prstGeom>
          <a:noFill/>
        </p:spPr>
        <p:txBody>
          <a:bodyPr wrap="none" rtlCol="0">
            <a:spAutoFit/>
          </a:bodyPr>
          <a:lstStyle/>
          <a:p>
            <a:r>
              <a:rPr lang="fr-FR" sz="2800" dirty="0"/>
              <a:t>inventé en 1957 par Frank </a:t>
            </a:r>
            <a:r>
              <a:rPr lang="fr-FR" sz="2800" dirty="0" err="1"/>
              <a:t>Rosenblatt</a:t>
            </a:r>
            <a:endParaRPr lang="fr-FR" sz="2800" dirty="0"/>
          </a:p>
        </p:txBody>
      </p:sp>
      <p:pic>
        <p:nvPicPr>
          <p:cNvPr id="34" name="Imag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5358" y="2041968"/>
            <a:ext cx="2749992" cy="2749992"/>
          </a:xfrm>
          <a:prstGeom prst="rect">
            <a:avLst/>
          </a:prstGeom>
        </p:spPr>
      </p:pic>
      <p:sp>
        <p:nvSpPr>
          <p:cNvPr id="3" name="Espace réservé du numéro de diapositive 2"/>
          <p:cNvSpPr>
            <a:spLocks noGrp="1"/>
          </p:cNvSpPr>
          <p:nvPr>
            <p:ph type="sldNum" sz="quarter" idx="12"/>
          </p:nvPr>
        </p:nvSpPr>
        <p:spPr/>
        <p:txBody>
          <a:bodyPr/>
          <a:lstStyle/>
          <a:p>
            <a:fld id="{2A3B84CF-3121-401F-95C6-A87B1877FE84}" type="slidenum">
              <a:rPr lang="fr-FR" smtClean="0"/>
              <a:t>53</a:t>
            </a:fld>
            <a:endParaRPr lang="fr-FR"/>
          </a:p>
        </p:txBody>
      </p:sp>
    </p:spTree>
    <p:extLst>
      <p:ext uri="{BB962C8B-B14F-4D97-AF65-F5344CB8AC3E}">
        <p14:creationId xmlns:p14="http://schemas.microsoft.com/office/powerpoint/2010/main" val="921420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perceptron</a:t>
            </a:r>
          </a:p>
        </p:txBody>
      </p:sp>
      <p:sp>
        <p:nvSpPr>
          <p:cNvPr id="3" name="Espace réservé du contenu 2"/>
          <p:cNvSpPr>
            <a:spLocks noGrp="1"/>
          </p:cNvSpPr>
          <p:nvPr>
            <p:ph idx="1"/>
          </p:nvPr>
        </p:nvSpPr>
        <p:spPr>
          <a:xfrm>
            <a:off x="628650" y="1405899"/>
            <a:ext cx="8125606" cy="5032375"/>
          </a:xfrm>
        </p:spPr>
        <p:txBody>
          <a:bodyPr>
            <a:noAutofit/>
          </a:bodyPr>
          <a:lstStyle/>
          <a:p>
            <a:pPr marL="0" indent="0">
              <a:lnSpc>
                <a:spcPct val="120000"/>
              </a:lnSpc>
              <a:spcBef>
                <a:spcPts val="0"/>
              </a:spcBef>
              <a:buNone/>
            </a:pPr>
            <a:r>
              <a:rPr lang="fr-FR" sz="1600" dirty="0" err="1">
                <a:latin typeface="Consolas" panose="020B0609020204030204" pitchFamily="49" charset="0"/>
                <a:cs typeface="Consolas" panose="020B0609020204030204" pitchFamily="49" charset="0"/>
              </a:rPr>
              <a:t>function</a:t>
            </a:r>
            <a:r>
              <a:rPr lang="fr-FR" sz="1600" dirty="0">
                <a:latin typeface="Consolas" panose="020B0609020204030204" pitchFamily="49" charset="0"/>
                <a:cs typeface="Consolas" panose="020B0609020204030204" pitchFamily="49" charset="0"/>
              </a:rPr>
              <a:t> </a:t>
            </a:r>
            <a:r>
              <a:rPr lang="fr-FR" sz="1600" dirty="0" err="1">
                <a:latin typeface="Consolas" panose="020B0609020204030204" pitchFamily="49" charset="0"/>
                <a:cs typeface="Consolas" panose="020B0609020204030204" pitchFamily="49" charset="0"/>
              </a:rPr>
              <a:t>itere</a:t>
            </a:r>
            <a:r>
              <a:rPr lang="fr-FR" sz="1600" dirty="0">
                <a:latin typeface="Consolas" panose="020B0609020204030204" pitchFamily="49" charset="0"/>
                <a:cs typeface="Consolas" panose="020B0609020204030204" pitchFamily="49" charset="0"/>
              </a:rPr>
              <a:t>()</a:t>
            </a:r>
          </a:p>
          <a:p>
            <a:pPr marL="0" indent="0">
              <a:lnSpc>
                <a:spcPct val="120000"/>
              </a:lnSpc>
              <a:spcBef>
                <a:spcPts val="0"/>
              </a:spcBef>
              <a:buNone/>
            </a:pPr>
            <a:r>
              <a:rPr lang="fr-FR" sz="1600" dirty="0">
                <a:latin typeface="Consolas" panose="020B0609020204030204" pitchFamily="49" charset="0"/>
                <a:cs typeface="Consolas" panose="020B0609020204030204" pitchFamily="49" charset="0"/>
              </a:rPr>
              <a:t>{  converge = </a:t>
            </a:r>
            <a:r>
              <a:rPr lang="fr-FR" sz="1600" dirty="0" err="1">
                <a:latin typeface="Consolas" panose="020B0609020204030204" pitchFamily="49" charset="0"/>
                <a:cs typeface="Consolas" panose="020B0609020204030204" pitchFamily="49" charset="0"/>
              </a:rPr>
              <a:t>true</a:t>
            </a:r>
            <a:r>
              <a:rPr lang="fr-FR" sz="1600" dirty="0">
                <a:latin typeface="Consolas" panose="020B0609020204030204" pitchFamily="49" charset="0"/>
                <a:cs typeface="Consolas" panose="020B0609020204030204" pitchFamily="49" charset="0"/>
              </a:rPr>
              <a:t>;</a:t>
            </a:r>
          </a:p>
          <a:p>
            <a:pPr marL="0" indent="0">
              <a:lnSpc>
                <a:spcPct val="120000"/>
              </a:lnSpc>
              <a:spcBef>
                <a:spcPts val="0"/>
              </a:spcBef>
              <a:buNone/>
            </a:pPr>
            <a:r>
              <a:rPr lang="fr-FR" sz="1600" dirty="0">
                <a:latin typeface="Consolas" panose="020B0609020204030204" pitchFamily="49" charset="0"/>
                <a:cs typeface="Consolas" panose="020B0609020204030204" pitchFamily="49" charset="0"/>
              </a:rPr>
              <a:t>  for (i = 0; i &lt; m; i++) {</a:t>
            </a:r>
          </a:p>
          <a:p>
            <a:pPr marL="0" indent="0">
              <a:lnSpc>
                <a:spcPct val="120000"/>
              </a:lnSpc>
              <a:spcBef>
                <a:spcPts val="0"/>
              </a:spcBef>
              <a:buNone/>
            </a:pPr>
            <a:r>
              <a:rPr lang="fr-FR" sz="1600" dirty="0">
                <a:latin typeface="Consolas" panose="020B0609020204030204" pitchFamily="49" charset="0"/>
                <a:cs typeface="Consolas" panose="020B0609020204030204" pitchFamily="49" charset="0"/>
              </a:rPr>
              <a:t>    r=</a:t>
            </a:r>
            <a:r>
              <a:rPr lang="fr-FR" sz="1600" dirty="0" err="1">
                <a:latin typeface="Consolas" panose="020B0609020204030204" pitchFamily="49" charset="0"/>
                <a:cs typeface="Consolas" panose="020B0609020204030204" pitchFamily="49" charset="0"/>
              </a:rPr>
              <a:t>produit_scalaire</a:t>
            </a:r>
            <a:r>
              <a:rPr lang="fr-FR" sz="1600" dirty="0">
                <a:latin typeface="Consolas" panose="020B0609020204030204" pitchFamily="49" charset="0"/>
                <a:cs typeface="Consolas" panose="020B0609020204030204" pitchFamily="49" charset="0"/>
              </a:rPr>
              <a:t>(w, data[i]) * data[i][3];</a:t>
            </a:r>
          </a:p>
          <a:p>
            <a:pPr marL="0" indent="0">
              <a:lnSpc>
                <a:spcPct val="120000"/>
              </a:lnSpc>
              <a:spcBef>
                <a:spcPts val="0"/>
              </a:spcBef>
              <a:buNone/>
            </a:pPr>
            <a:r>
              <a:rPr lang="fr-FR" sz="1600" dirty="0">
                <a:latin typeface="Consolas" panose="020B0609020204030204" pitchFamily="49" charset="0"/>
                <a:cs typeface="Consolas" panose="020B0609020204030204" pitchFamily="49" charset="0"/>
              </a:rPr>
              <a:t>    if ( r&lt;= 0) {</a:t>
            </a:r>
          </a:p>
          <a:p>
            <a:pPr marL="0" indent="0">
              <a:lnSpc>
                <a:spcPct val="120000"/>
              </a:lnSpc>
              <a:spcBef>
                <a:spcPts val="0"/>
              </a:spcBef>
              <a:buNone/>
            </a:pPr>
            <a:r>
              <a:rPr lang="fr-FR" sz="1600" dirty="0">
                <a:latin typeface="Consolas" panose="020B0609020204030204" pitchFamily="49" charset="0"/>
                <a:cs typeface="Consolas" panose="020B0609020204030204" pitchFamily="49" charset="0"/>
              </a:rPr>
              <a:t>	w[0] = w[0] + </a:t>
            </a:r>
            <a:r>
              <a:rPr lang="fr-FR" sz="1600" dirty="0" err="1">
                <a:latin typeface="Consolas" panose="020B0609020204030204" pitchFamily="49" charset="0"/>
                <a:cs typeface="Consolas" panose="020B0609020204030204" pitchFamily="49" charset="0"/>
              </a:rPr>
              <a:t>eta</a:t>
            </a:r>
            <a:r>
              <a:rPr lang="fr-FR" sz="1600" dirty="0">
                <a:latin typeface="Consolas" panose="020B0609020204030204" pitchFamily="49" charset="0"/>
                <a:cs typeface="Consolas" panose="020B0609020204030204" pitchFamily="49" charset="0"/>
              </a:rPr>
              <a:t> * data[i][3] * data[i][0];</a:t>
            </a:r>
          </a:p>
          <a:p>
            <a:pPr marL="0" indent="0">
              <a:lnSpc>
                <a:spcPct val="120000"/>
              </a:lnSpc>
              <a:spcBef>
                <a:spcPts val="0"/>
              </a:spcBef>
              <a:buNone/>
            </a:pPr>
            <a:r>
              <a:rPr lang="fr-FR" sz="1600" dirty="0">
                <a:latin typeface="Consolas" panose="020B0609020204030204" pitchFamily="49" charset="0"/>
                <a:cs typeface="Consolas" panose="020B0609020204030204" pitchFamily="49" charset="0"/>
              </a:rPr>
              <a:t>      	w[1] = w[1] + </a:t>
            </a:r>
            <a:r>
              <a:rPr lang="fr-FR" sz="1600" dirty="0" err="1">
                <a:latin typeface="Consolas" panose="020B0609020204030204" pitchFamily="49" charset="0"/>
                <a:cs typeface="Consolas" panose="020B0609020204030204" pitchFamily="49" charset="0"/>
              </a:rPr>
              <a:t>eta</a:t>
            </a:r>
            <a:r>
              <a:rPr lang="fr-FR" sz="1600" dirty="0">
                <a:latin typeface="Consolas" panose="020B0609020204030204" pitchFamily="49" charset="0"/>
                <a:cs typeface="Consolas" panose="020B0609020204030204" pitchFamily="49" charset="0"/>
              </a:rPr>
              <a:t> * data[i][3] * data[i][1];</a:t>
            </a:r>
          </a:p>
          <a:p>
            <a:pPr marL="0" indent="0">
              <a:lnSpc>
                <a:spcPct val="120000"/>
              </a:lnSpc>
              <a:spcBef>
                <a:spcPts val="0"/>
              </a:spcBef>
              <a:buNone/>
            </a:pPr>
            <a:r>
              <a:rPr lang="fr-FR" sz="1600" dirty="0">
                <a:latin typeface="Consolas" panose="020B0609020204030204" pitchFamily="49" charset="0"/>
                <a:cs typeface="Consolas" panose="020B0609020204030204" pitchFamily="49" charset="0"/>
              </a:rPr>
              <a:t>      	w[2] = w[2] + </a:t>
            </a:r>
            <a:r>
              <a:rPr lang="fr-FR" sz="1600" dirty="0" err="1">
                <a:latin typeface="Consolas" panose="020B0609020204030204" pitchFamily="49" charset="0"/>
                <a:cs typeface="Consolas" panose="020B0609020204030204" pitchFamily="49" charset="0"/>
              </a:rPr>
              <a:t>eta</a:t>
            </a:r>
            <a:r>
              <a:rPr lang="fr-FR" sz="1600" dirty="0">
                <a:latin typeface="Consolas" panose="020B0609020204030204" pitchFamily="49" charset="0"/>
                <a:cs typeface="Consolas" panose="020B0609020204030204" pitchFamily="49" charset="0"/>
              </a:rPr>
              <a:t> * data[i][3] * data[i][2];</a:t>
            </a:r>
          </a:p>
          <a:p>
            <a:pPr marL="0" indent="0">
              <a:lnSpc>
                <a:spcPct val="120000"/>
              </a:lnSpc>
              <a:spcBef>
                <a:spcPts val="0"/>
              </a:spcBef>
              <a:buNone/>
            </a:pPr>
            <a:r>
              <a:rPr lang="fr-FR" sz="1600" dirty="0">
                <a:latin typeface="Consolas" panose="020B0609020204030204" pitchFamily="49" charset="0"/>
                <a:cs typeface="Consolas" panose="020B0609020204030204" pitchFamily="49" charset="0"/>
              </a:rPr>
              <a:t>      	converge = false;</a:t>
            </a:r>
          </a:p>
          <a:p>
            <a:pPr marL="0" indent="0">
              <a:lnSpc>
                <a:spcPct val="120000"/>
              </a:lnSpc>
              <a:spcBef>
                <a:spcPts val="0"/>
              </a:spcBef>
              <a:buNone/>
            </a:pPr>
            <a:r>
              <a:rPr lang="fr-FR" sz="1600" dirty="0">
                <a:latin typeface="Consolas" panose="020B0609020204030204" pitchFamily="49" charset="0"/>
                <a:cs typeface="Consolas" panose="020B0609020204030204" pitchFamily="49" charset="0"/>
              </a:rPr>
              <a:t>    } }</a:t>
            </a:r>
          </a:p>
          <a:p>
            <a:pPr marL="0" indent="0">
              <a:lnSpc>
                <a:spcPct val="120000"/>
              </a:lnSpc>
              <a:spcBef>
                <a:spcPts val="0"/>
              </a:spcBef>
              <a:buNone/>
            </a:pPr>
            <a:r>
              <a:rPr lang="fr-FR" sz="1600" dirty="0">
                <a:latin typeface="Consolas" panose="020B0609020204030204" pitchFamily="49" charset="0"/>
                <a:cs typeface="Consolas" panose="020B0609020204030204" pitchFamily="49" charset="0"/>
              </a:rPr>
              <a:t>  continuer=!converge;</a:t>
            </a:r>
          </a:p>
          <a:p>
            <a:pPr marL="0" indent="0">
              <a:lnSpc>
                <a:spcPct val="120000"/>
              </a:lnSpc>
              <a:spcBef>
                <a:spcPts val="0"/>
              </a:spcBef>
              <a:buNone/>
            </a:pPr>
            <a:r>
              <a:rPr lang="fr-FR" sz="1600" dirty="0">
                <a:latin typeface="Consolas" panose="020B0609020204030204" pitchFamily="49" charset="0"/>
                <a:cs typeface="Consolas" panose="020B0609020204030204" pitchFamily="49" charset="0"/>
              </a:rPr>
              <a:t>  </a:t>
            </a:r>
            <a:r>
              <a:rPr lang="fr-FR" sz="1600" dirty="0" err="1">
                <a:latin typeface="Consolas" panose="020B0609020204030204" pitchFamily="49" charset="0"/>
                <a:cs typeface="Consolas" panose="020B0609020204030204" pitchFamily="49" charset="0"/>
              </a:rPr>
              <a:t>epoque</a:t>
            </a:r>
            <a:r>
              <a:rPr lang="fr-FR" sz="1600" dirty="0">
                <a:latin typeface="Consolas" panose="020B0609020204030204" pitchFamily="49" charset="0"/>
                <a:cs typeface="Consolas" panose="020B0609020204030204" pitchFamily="49" charset="0"/>
              </a:rPr>
              <a:t>++;</a:t>
            </a:r>
          </a:p>
          <a:p>
            <a:pPr marL="0" indent="0">
              <a:lnSpc>
                <a:spcPct val="120000"/>
              </a:lnSpc>
              <a:spcBef>
                <a:spcPts val="0"/>
              </a:spcBef>
              <a:buNone/>
            </a:pPr>
            <a:r>
              <a:rPr lang="fr-FR" sz="1600" dirty="0">
                <a:latin typeface="Consolas" panose="020B0609020204030204" pitchFamily="49" charset="0"/>
                <a:cs typeface="Consolas" panose="020B0609020204030204" pitchFamily="49" charset="0"/>
              </a:rPr>
              <a:t>  </a:t>
            </a:r>
            <a:r>
              <a:rPr lang="fr-FR" sz="1600" dirty="0" err="1">
                <a:latin typeface="Consolas" panose="020B0609020204030204" pitchFamily="49" charset="0"/>
                <a:cs typeface="Consolas" panose="020B0609020204030204" pitchFamily="49" charset="0"/>
              </a:rPr>
              <a:t>ma_ligne</a:t>
            </a:r>
            <a:r>
              <a:rPr lang="fr-FR" sz="1600" dirty="0">
                <a:latin typeface="Consolas" panose="020B0609020204030204" pitchFamily="49" charset="0"/>
                <a:cs typeface="Consolas" panose="020B0609020204030204" pitchFamily="49" charset="0"/>
              </a:rPr>
              <a:t>(w, ('</a:t>
            </a:r>
            <a:r>
              <a:rPr lang="fr-FR" sz="1600" dirty="0" err="1">
                <a:latin typeface="Consolas" panose="020B0609020204030204" pitchFamily="49" charset="0"/>
                <a:cs typeface="Consolas" panose="020B0609020204030204" pitchFamily="49" charset="0"/>
              </a:rPr>
              <a:t>ep</a:t>
            </a:r>
            <a:r>
              <a:rPr lang="fr-FR" sz="1600" dirty="0">
                <a:latin typeface="Consolas" panose="020B0609020204030204" pitchFamily="49" charset="0"/>
                <a:cs typeface="Consolas" panose="020B0609020204030204" pitchFamily="49" charset="0"/>
              </a:rPr>
              <a:t>=' + </a:t>
            </a:r>
            <a:r>
              <a:rPr lang="fr-FR" sz="1600" dirty="0" err="1">
                <a:latin typeface="Consolas" panose="020B0609020204030204" pitchFamily="49" charset="0"/>
                <a:cs typeface="Consolas" panose="020B0609020204030204" pitchFamily="49" charset="0"/>
              </a:rPr>
              <a:t>epoque</a:t>
            </a:r>
            <a:r>
              <a:rPr lang="fr-FR" sz="1600" dirty="0">
                <a:latin typeface="Consolas" panose="020B0609020204030204" pitchFamily="49" charset="0"/>
                <a:cs typeface="Consolas" panose="020B0609020204030204" pitchFamily="49" charset="0"/>
              </a:rPr>
              <a:t>), '</a:t>
            </a:r>
            <a:r>
              <a:rPr lang="fr-FR" sz="1600" dirty="0" err="1">
                <a:latin typeface="Consolas" panose="020B0609020204030204" pitchFamily="49" charset="0"/>
                <a:cs typeface="Consolas" panose="020B0609020204030204" pitchFamily="49" charset="0"/>
              </a:rPr>
              <a:t>pink</a:t>
            </a:r>
            <a:r>
              <a:rPr lang="fr-FR" sz="1600" dirty="0">
                <a:latin typeface="Consolas" panose="020B0609020204030204" pitchFamily="49" charset="0"/>
                <a:cs typeface="Consolas" panose="020B0609020204030204" pitchFamily="49" charset="0"/>
              </a:rPr>
              <a:t>');</a:t>
            </a:r>
          </a:p>
          <a:p>
            <a:pPr marL="0" indent="0">
              <a:lnSpc>
                <a:spcPct val="120000"/>
              </a:lnSpc>
              <a:spcBef>
                <a:spcPts val="0"/>
              </a:spcBef>
              <a:buNone/>
            </a:pPr>
            <a:r>
              <a:rPr lang="fr-FR" sz="1600">
                <a:latin typeface="Consolas" panose="020B0609020204030204" pitchFamily="49" charset="0"/>
                <a:cs typeface="Consolas" panose="020B0609020204030204" pitchFamily="49" charset="0"/>
              </a:rPr>
              <a:t>  if </a:t>
            </a:r>
            <a:r>
              <a:rPr lang="fr-FR" sz="1600" dirty="0">
                <a:latin typeface="Consolas" panose="020B0609020204030204" pitchFamily="49" charset="0"/>
                <a:cs typeface="Consolas" panose="020B0609020204030204" pitchFamily="49" charset="0"/>
              </a:rPr>
              <a:t>(continuer) </a:t>
            </a:r>
            <a:r>
              <a:rPr lang="fr-FR" sz="1600" dirty="0" err="1">
                <a:latin typeface="Consolas" panose="020B0609020204030204" pitchFamily="49" charset="0"/>
                <a:cs typeface="Consolas" panose="020B0609020204030204" pitchFamily="49" charset="0"/>
              </a:rPr>
              <a:t>setTimeout</a:t>
            </a:r>
            <a:r>
              <a:rPr lang="fr-FR" sz="1600" dirty="0">
                <a:latin typeface="Consolas" panose="020B0609020204030204" pitchFamily="49" charset="0"/>
                <a:cs typeface="Consolas" panose="020B0609020204030204" pitchFamily="49" charset="0"/>
              </a:rPr>
              <a:t>('</a:t>
            </a:r>
            <a:r>
              <a:rPr lang="fr-FR" sz="1600" dirty="0" err="1">
                <a:latin typeface="Consolas" panose="020B0609020204030204" pitchFamily="49" charset="0"/>
                <a:cs typeface="Consolas" panose="020B0609020204030204" pitchFamily="49" charset="0"/>
              </a:rPr>
              <a:t>itere</a:t>
            </a:r>
            <a:r>
              <a:rPr lang="fr-FR" sz="1600" dirty="0">
                <a:latin typeface="Consolas" panose="020B0609020204030204" pitchFamily="49" charset="0"/>
                <a:cs typeface="Consolas" panose="020B0609020204030204" pitchFamily="49" charset="0"/>
              </a:rPr>
              <a:t>()',1000);</a:t>
            </a:r>
            <a:r>
              <a:rPr lang="fr-FR" sz="1600" dirty="0" err="1">
                <a:latin typeface="Consolas" panose="020B0609020204030204" pitchFamily="49" charset="0"/>
                <a:cs typeface="Consolas" panose="020B0609020204030204" pitchFamily="49" charset="0"/>
              </a:rPr>
              <a:t>else</a:t>
            </a:r>
            <a:r>
              <a:rPr lang="fr-FR" sz="1600" dirty="0">
                <a:latin typeface="Consolas" panose="020B0609020204030204" pitchFamily="49" charset="0"/>
                <a:cs typeface="Consolas" panose="020B0609020204030204" pitchFamily="49" charset="0"/>
              </a:rPr>
              <a:t> </a:t>
            </a:r>
            <a:r>
              <a:rPr lang="fr-FR" sz="1600" dirty="0" err="1">
                <a:latin typeface="Consolas" panose="020B0609020204030204" pitchFamily="49" charset="0"/>
                <a:cs typeface="Consolas" panose="020B0609020204030204" pitchFamily="49" charset="0"/>
              </a:rPr>
              <a:t>ma_ligne</a:t>
            </a:r>
            <a:r>
              <a:rPr lang="fr-FR" sz="1600" dirty="0">
                <a:latin typeface="Consolas" panose="020B0609020204030204" pitchFamily="49" charset="0"/>
                <a:cs typeface="Consolas" panose="020B0609020204030204" pitchFamily="49" charset="0"/>
              </a:rPr>
              <a:t>(w, 'dernier', 'green');</a:t>
            </a:r>
          </a:p>
          <a:p>
            <a:pPr marL="0" indent="0">
              <a:lnSpc>
                <a:spcPct val="120000"/>
              </a:lnSpc>
              <a:spcBef>
                <a:spcPts val="0"/>
              </a:spcBef>
              <a:buNone/>
            </a:pPr>
            <a:r>
              <a:rPr lang="fr-FR" sz="1600" dirty="0">
                <a:latin typeface="Consolas" panose="020B0609020204030204" pitchFamily="49" charset="0"/>
                <a:cs typeface="Consolas" panose="020B0609020204030204" pitchFamily="49" charset="0"/>
              </a:rPr>
              <a:t>}</a:t>
            </a:r>
          </a:p>
          <a:p>
            <a:pPr marL="0" indent="0">
              <a:buNone/>
            </a:pPr>
            <a:endParaRPr lang="fr-FR" sz="1200" dirty="0">
              <a:latin typeface="Consolas" panose="020B0609020204030204" pitchFamily="49" charset="0"/>
              <a:cs typeface="Consolas" panose="020B0609020204030204" pitchFamily="49" charset="0"/>
            </a:endParaRPr>
          </a:p>
        </p:txBody>
      </p:sp>
      <p:sp>
        <p:nvSpPr>
          <p:cNvPr id="4" name="Espace réservé du numéro de diapositive 3"/>
          <p:cNvSpPr>
            <a:spLocks noGrp="1"/>
          </p:cNvSpPr>
          <p:nvPr>
            <p:ph type="sldNum" sz="quarter" idx="12"/>
          </p:nvPr>
        </p:nvSpPr>
        <p:spPr/>
        <p:txBody>
          <a:bodyPr/>
          <a:lstStyle/>
          <a:p>
            <a:fld id="{2A3B84CF-3121-401F-95C6-A87B1877FE84}" type="slidenum">
              <a:rPr lang="fr-FR" smtClean="0"/>
              <a:t>54</a:t>
            </a:fld>
            <a:endParaRPr lang="fr-FR"/>
          </a:p>
        </p:txBody>
      </p:sp>
    </p:spTree>
    <p:extLst>
      <p:ext uri="{BB962C8B-B14F-4D97-AF65-F5344CB8AC3E}">
        <p14:creationId xmlns:p14="http://schemas.microsoft.com/office/powerpoint/2010/main" val="13076402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Différences entre </a:t>
            </a:r>
            <a:r>
              <a:rPr lang="fr-FR" dirty="0" err="1"/>
              <a:t>DeepBlue</a:t>
            </a:r>
            <a:r>
              <a:rPr lang="fr-FR" dirty="0"/>
              <a:t> et </a:t>
            </a:r>
            <a:r>
              <a:rPr lang="fr-FR" dirty="0" err="1"/>
              <a:t>AlphaGo</a:t>
            </a:r>
            <a:endParaRPr lang="fr-FR" dirty="0"/>
          </a:p>
        </p:txBody>
      </p:sp>
      <p:sp>
        <p:nvSpPr>
          <p:cNvPr id="3" name="Espace réservé du contenu 2"/>
          <p:cNvSpPr>
            <a:spLocks noGrp="1"/>
          </p:cNvSpPr>
          <p:nvPr>
            <p:ph idx="1"/>
          </p:nvPr>
        </p:nvSpPr>
        <p:spPr/>
        <p:txBody>
          <a:bodyPr>
            <a:normAutofit/>
          </a:bodyPr>
          <a:lstStyle/>
          <a:p>
            <a:pPr marL="514350" indent="-514350">
              <a:buFont typeface="+mj-lt"/>
              <a:buAutoNum type="arabicPeriod"/>
            </a:pPr>
            <a:r>
              <a:rPr lang="fr-FR" dirty="0" err="1"/>
              <a:t>AlphaGo</a:t>
            </a:r>
            <a:r>
              <a:rPr lang="fr-FR" dirty="0"/>
              <a:t> utilise un réseau de neurones appris pour évaluer les positions. </a:t>
            </a:r>
            <a:r>
              <a:rPr lang="fr-FR" dirty="0" err="1"/>
              <a:t>DeepBlue</a:t>
            </a:r>
            <a:r>
              <a:rPr lang="fr-FR" dirty="0"/>
              <a:t> se base sur des fonctions écrites par des humains</a:t>
            </a:r>
          </a:p>
          <a:p>
            <a:pPr marL="514350" indent="-514350">
              <a:buFont typeface="+mj-lt"/>
              <a:buAutoNum type="arabicPeriod"/>
            </a:pPr>
            <a:r>
              <a:rPr lang="fr-FR" dirty="0" err="1"/>
              <a:t>AlphaGo</a:t>
            </a:r>
            <a:r>
              <a:rPr lang="fr-FR" dirty="0"/>
              <a:t> utilise une politique (apprise) pour sélectionner les coups les plus prometteurs en vue d’une évaluation.</a:t>
            </a:r>
          </a:p>
          <a:p>
            <a:pPr marL="514350" indent="-514350">
              <a:buFont typeface="+mj-lt"/>
              <a:buAutoNum type="arabicPeriod"/>
            </a:pPr>
            <a:r>
              <a:rPr lang="fr-FR" dirty="0" err="1"/>
              <a:t>AlphaGo</a:t>
            </a:r>
            <a:r>
              <a:rPr lang="fr-FR" dirty="0"/>
              <a:t> </a:t>
            </a:r>
            <a:r>
              <a:rPr lang="fr-FR" dirty="0" err="1"/>
              <a:t>utilize</a:t>
            </a:r>
            <a:r>
              <a:rPr lang="fr-FR" dirty="0"/>
              <a:t> Monte-Carlo </a:t>
            </a:r>
            <a:r>
              <a:rPr lang="fr-FR" dirty="0" err="1"/>
              <a:t>Tree</a:t>
            </a:r>
            <a:r>
              <a:rPr lang="fr-FR" dirty="0"/>
              <a:t> </a:t>
            </a:r>
            <a:r>
              <a:rPr lang="fr-FR" dirty="0" err="1"/>
              <a:t>Search</a:t>
            </a:r>
            <a:r>
              <a:rPr lang="fr-FR" dirty="0"/>
              <a:t> pour n’explorer qu’une partie de l’arbre</a:t>
            </a:r>
          </a:p>
          <a:p>
            <a:r>
              <a:rPr lang="fr-FR" dirty="0"/>
              <a:t>Malgré un arbre bien plus grand, </a:t>
            </a:r>
            <a:r>
              <a:rPr lang="fr-FR" dirty="0" err="1"/>
              <a:t>AlphaGo</a:t>
            </a:r>
            <a:r>
              <a:rPr lang="fr-FR" dirty="0"/>
              <a:t> fait moins de calculs que </a:t>
            </a:r>
            <a:r>
              <a:rPr lang="fr-FR" dirty="0" err="1"/>
              <a:t>DeepBlue</a:t>
            </a:r>
            <a:r>
              <a:rPr lang="fr-FR" dirty="0"/>
              <a:t>.</a:t>
            </a:r>
          </a:p>
          <a:p>
            <a:endParaRPr lang="fr-FR" dirty="0"/>
          </a:p>
        </p:txBody>
      </p:sp>
      <p:sp>
        <p:nvSpPr>
          <p:cNvPr id="4" name="Espace réservé du numéro de diapositive 3"/>
          <p:cNvSpPr>
            <a:spLocks noGrp="1"/>
          </p:cNvSpPr>
          <p:nvPr>
            <p:ph type="sldNum" sz="quarter" idx="12"/>
          </p:nvPr>
        </p:nvSpPr>
        <p:spPr/>
        <p:txBody>
          <a:bodyPr/>
          <a:lstStyle/>
          <a:p>
            <a:fld id="{2A3B84CF-3121-401F-95C6-A87B1877FE84}" type="slidenum">
              <a:rPr lang="fr-FR" smtClean="0"/>
              <a:t>55</a:t>
            </a:fld>
            <a:endParaRPr lang="fr-FR"/>
          </a:p>
        </p:txBody>
      </p:sp>
    </p:spTree>
    <p:extLst>
      <p:ext uri="{BB962C8B-B14F-4D97-AF65-F5344CB8AC3E}">
        <p14:creationId xmlns:p14="http://schemas.microsoft.com/office/powerpoint/2010/main" val="13103259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3.3 Le poker</a:t>
            </a:r>
          </a:p>
        </p:txBody>
      </p:sp>
      <p:sp>
        <p:nvSpPr>
          <p:cNvPr id="3" name="Espace réservé du texte 2"/>
          <p:cNvSpPr>
            <a:spLocks noGrp="1"/>
          </p:cNvSpPr>
          <p:nvPr>
            <p:ph type="body" idx="1"/>
          </p:nvPr>
        </p:nvSpPr>
        <p:spPr/>
        <p:txBody>
          <a:bodyPr/>
          <a:lstStyle/>
          <a:p>
            <a:endParaRPr lang="fr-FR"/>
          </a:p>
        </p:txBody>
      </p:sp>
      <p:pic>
        <p:nvPicPr>
          <p:cNvPr id="4" name="Espace réservé du contenu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2406" y="483772"/>
            <a:ext cx="2619375" cy="1743075"/>
          </a:xfrm>
          <a:prstGeom prst="rect">
            <a:avLst/>
          </a:prstGeom>
        </p:spPr>
      </p:pic>
      <p:pic>
        <p:nvPicPr>
          <p:cNvPr id="5" name="Image 4"/>
          <p:cNvPicPr>
            <a:picLocks noChangeAspect="1"/>
          </p:cNvPicPr>
          <p:nvPr/>
        </p:nvPicPr>
        <p:blipFill>
          <a:blip r:embed="rId3"/>
          <a:stretch>
            <a:fillRect/>
          </a:stretch>
        </p:blipFill>
        <p:spPr>
          <a:xfrm>
            <a:off x="623888" y="1565467"/>
            <a:ext cx="2619375" cy="1743075"/>
          </a:xfrm>
          <a:prstGeom prst="rect">
            <a:avLst/>
          </a:prstGeom>
        </p:spPr>
      </p:pic>
      <p:sp>
        <p:nvSpPr>
          <p:cNvPr id="6" name="Espace réservé du numéro de diapositive 5"/>
          <p:cNvSpPr>
            <a:spLocks noGrp="1"/>
          </p:cNvSpPr>
          <p:nvPr>
            <p:ph type="sldNum" sz="quarter" idx="12"/>
          </p:nvPr>
        </p:nvSpPr>
        <p:spPr/>
        <p:txBody>
          <a:bodyPr/>
          <a:lstStyle/>
          <a:p>
            <a:fld id="{2A3B84CF-3121-401F-95C6-A87B1877FE84}" type="slidenum">
              <a:rPr lang="fr-FR" smtClean="0"/>
              <a:t>56</a:t>
            </a:fld>
            <a:endParaRPr lang="fr-FR"/>
          </a:p>
        </p:txBody>
      </p:sp>
    </p:spTree>
    <p:extLst>
      <p:ext uri="{BB962C8B-B14F-4D97-AF65-F5344CB8AC3E}">
        <p14:creationId xmlns:p14="http://schemas.microsoft.com/office/powerpoint/2010/main" val="41503669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Les faits</a:t>
            </a:r>
          </a:p>
        </p:txBody>
      </p:sp>
      <p:sp>
        <p:nvSpPr>
          <p:cNvPr id="5" name="Espace réservé du contenu 4"/>
          <p:cNvSpPr>
            <a:spLocks noGrp="1"/>
          </p:cNvSpPr>
          <p:nvPr>
            <p:ph idx="1"/>
          </p:nvPr>
        </p:nvSpPr>
        <p:spPr>
          <a:xfrm>
            <a:off x="531628" y="1846890"/>
            <a:ext cx="8314660" cy="4351338"/>
          </a:xfrm>
        </p:spPr>
        <p:txBody>
          <a:bodyPr>
            <a:normAutofit/>
          </a:bodyPr>
          <a:lstStyle/>
          <a:p>
            <a:r>
              <a:rPr lang="fr-FR" dirty="0"/>
              <a:t>En janvier 2017, le logiciel </a:t>
            </a:r>
            <a:r>
              <a:rPr lang="fr-FR" dirty="0" err="1"/>
              <a:t>Libratus</a:t>
            </a:r>
            <a:r>
              <a:rPr lang="fr-FR" dirty="0"/>
              <a:t> bat 4 des meilleurs joueurs du monde (Jason Les, Dong Kim, Daniel </a:t>
            </a:r>
            <a:r>
              <a:rPr lang="fr-FR" dirty="0" err="1"/>
              <a:t>McAulay</a:t>
            </a:r>
            <a:r>
              <a:rPr lang="fr-FR" dirty="0"/>
              <a:t> et Jimmy Chou)</a:t>
            </a:r>
          </a:p>
          <a:p>
            <a:r>
              <a:rPr lang="fr-FR" dirty="0"/>
              <a:t>120 000 mains furent jouées.</a:t>
            </a:r>
          </a:p>
          <a:p>
            <a:r>
              <a:rPr lang="en-US" dirty="0" err="1"/>
              <a:t>Informaticiens</a:t>
            </a:r>
            <a:r>
              <a:rPr lang="en-US" dirty="0"/>
              <a:t> de Carnegie Mellon, sur un super-</a:t>
            </a:r>
            <a:r>
              <a:rPr lang="en-US" dirty="0" err="1"/>
              <a:t>ordinateur</a:t>
            </a:r>
            <a:r>
              <a:rPr lang="en-US" dirty="0"/>
              <a:t> de Pittsburgh.</a:t>
            </a:r>
            <a:r>
              <a:rPr lang="fr-FR" dirty="0"/>
              <a:t> </a:t>
            </a:r>
          </a:p>
        </p:txBody>
      </p:sp>
      <p:sp>
        <p:nvSpPr>
          <p:cNvPr id="2" name="Espace réservé du numéro de diapositive 1"/>
          <p:cNvSpPr>
            <a:spLocks noGrp="1"/>
          </p:cNvSpPr>
          <p:nvPr>
            <p:ph type="sldNum" sz="quarter" idx="12"/>
          </p:nvPr>
        </p:nvSpPr>
        <p:spPr/>
        <p:txBody>
          <a:bodyPr/>
          <a:lstStyle/>
          <a:p>
            <a:fld id="{2A3B84CF-3121-401F-95C6-A87B1877FE84}" type="slidenum">
              <a:rPr lang="fr-FR" smtClean="0"/>
              <a:t>57</a:t>
            </a:fld>
            <a:endParaRPr lang="fr-FR"/>
          </a:p>
        </p:txBody>
      </p:sp>
    </p:spTree>
    <p:extLst>
      <p:ext uri="{BB962C8B-B14F-4D97-AF65-F5344CB8AC3E}">
        <p14:creationId xmlns:p14="http://schemas.microsoft.com/office/powerpoint/2010/main" val="10756107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éléments du problème</a:t>
            </a:r>
          </a:p>
        </p:txBody>
      </p:sp>
      <p:sp>
        <p:nvSpPr>
          <p:cNvPr id="3" name="Espace réservé du contenu 2"/>
          <p:cNvSpPr>
            <a:spLocks noGrp="1"/>
          </p:cNvSpPr>
          <p:nvPr>
            <p:ph idx="1"/>
          </p:nvPr>
        </p:nvSpPr>
        <p:spPr/>
        <p:txBody>
          <a:bodyPr/>
          <a:lstStyle/>
          <a:p>
            <a:r>
              <a:rPr lang="en-US" dirty="0"/>
              <a:t>No-Limit Texas </a:t>
            </a:r>
            <a:r>
              <a:rPr lang="en-US" dirty="0" err="1"/>
              <a:t>Hold’em</a:t>
            </a:r>
            <a:r>
              <a:rPr lang="en-US" dirty="0"/>
              <a:t>—10</a:t>
            </a:r>
            <a:r>
              <a:rPr lang="en-US" baseline="30000" dirty="0"/>
              <a:t>165</a:t>
            </a:r>
            <a:r>
              <a:rPr lang="en-US" dirty="0"/>
              <a:t> configurations</a:t>
            </a:r>
          </a:p>
          <a:p>
            <a:r>
              <a:rPr lang="en-US" dirty="0" err="1"/>
              <a:t>En</a:t>
            </a:r>
            <a:r>
              <a:rPr lang="en-US" dirty="0"/>
              <a:t> 1 </a:t>
            </a:r>
            <a:r>
              <a:rPr lang="en-US" dirty="0" err="1"/>
              <a:t>contre</a:t>
            </a:r>
            <a:r>
              <a:rPr lang="en-US" dirty="0"/>
              <a:t> 1</a:t>
            </a:r>
          </a:p>
          <a:p>
            <a:r>
              <a:rPr lang="en-US" dirty="0" err="1"/>
              <a:t>Jeu</a:t>
            </a:r>
            <a:r>
              <a:rPr lang="en-US" dirty="0"/>
              <a:t> à </a:t>
            </a:r>
            <a:r>
              <a:rPr lang="en-US" dirty="0" err="1"/>
              <a:t>connaissance</a:t>
            </a:r>
            <a:r>
              <a:rPr lang="en-US" dirty="0"/>
              <a:t> </a:t>
            </a:r>
            <a:r>
              <a:rPr lang="en-US" dirty="0" err="1"/>
              <a:t>imparfaite</a:t>
            </a:r>
            <a:r>
              <a:rPr lang="en-US" dirty="0"/>
              <a:t>.</a:t>
            </a:r>
          </a:p>
          <a:p>
            <a:endParaRPr lang="fr-FR" dirty="0"/>
          </a:p>
        </p:txBody>
      </p:sp>
      <p:sp>
        <p:nvSpPr>
          <p:cNvPr id="4" name="Espace réservé du numéro de diapositive 3"/>
          <p:cNvSpPr>
            <a:spLocks noGrp="1"/>
          </p:cNvSpPr>
          <p:nvPr>
            <p:ph type="sldNum" sz="quarter" idx="12"/>
          </p:nvPr>
        </p:nvSpPr>
        <p:spPr/>
        <p:txBody>
          <a:bodyPr/>
          <a:lstStyle/>
          <a:p>
            <a:fld id="{2A3B84CF-3121-401F-95C6-A87B1877FE84}" type="slidenum">
              <a:rPr lang="fr-FR" smtClean="0"/>
              <a:t>58</a:t>
            </a:fld>
            <a:endParaRPr lang="fr-FR"/>
          </a:p>
        </p:txBody>
      </p:sp>
    </p:spTree>
    <p:extLst>
      <p:ext uri="{BB962C8B-B14F-4D97-AF65-F5344CB8AC3E}">
        <p14:creationId xmlns:p14="http://schemas.microsoft.com/office/powerpoint/2010/main" val="28486338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3 idées nouvelles</a:t>
            </a:r>
          </a:p>
        </p:txBody>
      </p:sp>
      <p:sp>
        <p:nvSpPr>
          <p:cNvPr id="3" name="Espace réservé du contenu 2"/>
          <p:cNvSpPr>
            <a:spLocks noGrp="1"/>
          </p:cNvSpPr>
          <p:nvPr>
            <p:ph idx="1"/>
          </p:nvPr>
        </p:nvSpPr>
        <p:spPr/>
        <p:txBody>
          <a:bodyPr>
            <a:normAutofit fontScale="77500" lnSpcReduction="20000"/>
          </a:bodyPr>
          <a:lstStyle/>
          <a:p>
            <a:r>
              <a:rPr lang="fr-FR" dirty="0"/>
              <a:t>Apprentissage par renforcement : </a:t>
            </a:r>
            <a:r>
              <a:rPr lang="fr-FR" dirty="0" err="1"/>
              <a:t>Libratus</a:t>
            </a:r>
            <a:r>
              <a:rPr lang="fr-FR" dirty="0"/>
              <a:t> joue contre lui-même. Des millions de parties. </a:t>
            </a:r>
            <a:r>
              <a:rPr lang="fr-FR" dirty="0" err="1"/>
              <a:t>Alphago</a:t>
            </a:r>
            <a:r>
              <a:rPr lang="fr-FR" dirty="0"/>
              <a:t> a d’abord appris sur la base de 30 millions de coups de parties humaines. </a:t>
            </a:r>
            <a:r>
              <a:rPr lang="fr-FR" dirty="0" err="1"/>
              <a:t>Libratus</a:t>
            </a:r>
            <a:r>
              <a:rPr lang="fr-FR" dirty="0"/>
              <a:t>, non.</a:t>
            </a:r>
          </a:p>
          <a:p>
            <a:r>
              <a:rPr lang="fr-FR" dirty="0"/>
              <a:t>Résolution de fin de partie : être capable de savoir quelle est la fin de partie pour prendre la stratégie adaptée</a:t>
            </a:r>
          </a:p>
          <a:p>
            <a:r>
              <a:rPr lang="fr-FR" dirty="0"/>
              <a:t>Apprentissage de ses propres erreurs : si je peux apprendre quelque chose de ma façon de jouer, alors je suis prédictible et donc je peux perdre. Un programme qu’on qualifierait volontiers d’anti apprentissage. Le parti pris des concepteurs est de supposer que quand on joue contre des professionnels, il est difficile de détecter leurs erreurs et qu’il importe de vérifier qu’on n’en commet pas. Or une erreur est une régularité, un motif qui se répète. </a:t>
            </a:r>
            <a:r>
              <a:rPr lang="fr-FR" dirty="0" err="1"/>
              <a:t>Libratus</a:t>
            </a:r>
            <a:r>
              <a:rPr lang="fr-FR" dirty="0"/>
              <a:t>  vérifie chaque soir, après les parties de la journée, si le système ne présente pas de faiblesse. Autrement dit : peut-on apprendre quelque chose de mes parties du jour ? Et corrige, si besoin est.</a:t>
            </a:r>
          </a:p>
          <a:p>
            <a:endParaRPr lang="fr-FR" dirty="0"/>
          </a:p>
        </p:txBody>
      </p:sp>
      <p:sp>
        <p:nvSpPr>
          <p:cNvPr id="4" name="Espace réservé du numéro de diapositive 3"/>
          <p:cNvSpPr>
            <a:spLocks noGrp="1"/>
          </p:cNvSpPr>
          <p:nvPr>
            <p:ph type="sldNum" sz="quarter" idx="12"/>
          </p:nvPr>
        </p:nvSpPr>
        <p:spPr/>
        <p:txBody>
          <a:bodyPr/>
          <a:lstStyle/>
          <a:p>
            <a:fld id="{2A3B84CF-3121-401F-95C6-A87B1877FE84}" type="slidenum">
              <a:rPr lang="fr-FR" smtClean="0"/>
              <a:t>59</a:t>
            </a:fld>
            <a:endParaRPr lang="fr-FR"/>
          </a:p>
        </p:txBody>
      </p:sp>
    </p:spTree>
    <p:extLst>
      <p:ext uri="{BB962C8B-B14F-4D97-AF65-F5344CB8AC3E}">
        <p14:creationId xmlns:p14="http://schemas.microsoft.com/office/powerpoint/2010/main" val="578549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Un peu de vocabulaire (1) : </a:t>
            </a:r>
            <a:br>
              <a:rPr lang="fr-FR" dirty="0"/>
            </a:br>
            <a:r>
              <a:rPr lang="fr-FR" dirty="0"/>
              <a:t>On sépare </a:t>
            </a:r>
            <a:r>
              <a:rPr lang="fr-FR" dirty="0">
                <a:solidFill>
                  <a:srgbClr val="FF0000"/>
                </a:solidFill>
              </a:rPr>
              <a:t>l’IA faible </a:t>
            </a:r>
            <a:r>
              <a:rPr lang="fr-FR" dirty="0"/>
              <a:t>de </a:t>
            </a:r>
            <a:r>
              <a:rPr lang="fr-FR" dirty="0">
                <a:solidFill>
                  <a:srgbClr val="FF0000"/>
                </a:solidFill>
              </a:rPr>
              <a:t>l’IA forte</a:t>
            </a:r>
            <a:endParaRPr lang="en-GB" dirty="0">
              <a:solidFill>
                <a:srgbClr val="FF0000"/>
              </a:solidFill>
            </a:endParaRPr>
          </a:p>
        </p:txBody>
      </p:sp>
      <p:sp>
        <p:nvSpPr>
          <p:cNvPr id="3" name="Espace réservé du contenu 2"/>
          <p:cNvSpPr>
            <a:spLocks noGrp="1"/>
          </p:cNvSpPr>
          <p:nvPr>
            <p:ph idx="1"/>
          </p:nvPr>
        </p:nvSpPr>
        <p:spPr>
          <a:xfrm>
            <a:off x="628650" y="1825625"/>
            <a:ext cx="8185566" cy="4351338"/>
          </a:xfrm>
        </p:spPr>
        <p:txBody>
          <a:bodyPr/>
          <a:lstStyle/>
          <a:p>
            <a:r>
              <a:rPr lang="fr-FR" dirty="0"/>
              <a:t>L’IA faible résout des problèmes particuliers</a:t>
            </a:r>
          </a:p>
          <a:p>
            <a:r>
              <a:rPr lang="fr-FR" dirty="0"/>
              <a:t>L’IA forte doit résoudre tous les problèmes : « on » vise 80%</a:t>
            </a:r>
            <a:endParaRPr lang="en-GB" dirty="0"/>
          </a:p>
        </p:txBody>
      </p:sp>
      <p:sp>
        <p:nvSpPr>
          <p:cNvPr id="4" name="Espace réservé du numéro de diapositive 3"/>
          <p:cNvSpPr>
            <a:spLocks noGrp="1"/>
          </p:cNvSpPr>
          <p:nvPr>
            <p:ph type="sldNum" sz="quarter" idx="12"/>
          </p:nvPr>
        </p:nvSpPr>
        <p:spPr/>
        <p:txBody>
          <a:bodyPr/>
          <a:lstStyle/>
          <a:p>
            <a:fld id="{2A3B84CF-3121-401F-95C6-A87B1877FE84}" type="slidenum">
              <a:rPr lang="fr-FR" smtClean="0"/>
              <a:t>6</a:t>
            </a:fld>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666" y="3705840"/>
            <a:ext cx="3975767" cy="2650511"/>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824" y="6422266"/>
            <a:ext cx="658006" cy="233293"/>
          </a:xfrm>
          <a:prstGeom prst="rect">
            <a:avLst/>
          </a:prstGeom>
        </p:spPr>
      </p:pic>
    </p:spTree>
    <p:extLst>
      <p:ext uri="{BB962C8B-B14F-4D97-AF65-F5344CB8AC3E}">
        <p14:creationId xmlns:p14="http://schemas.microsoft.com/office/powerpoint/2010/main" val="30079228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Et le bluff ?</a:t>
            </a:r>
          </a:p>
        </p:txBody>
      </p:sp>
      <p:sp>
        <p:nvSpPr>
          <p:cNvPr id="3" name="Espace réservé du contenu 2"/>
          <p:cNvSpPr>
            <a:spLocks noGrp="1"/>
          </p:cNvSpPr>
          <p:nvPr>
            <p:ph idx="1"/>
          </p:nvPr>
        </p:nvSpPr>
        <p:spPr/>
        <p:txBody>
          <a:bodyPr>
            <a:normAutofit/>
          </a:bodyPr>
          <a:lstStyle/>
          <a:p>
            <a:r>
              <a:rPr lang="fr-FR" dirty="0"/>
              <a:t>Pour travailler sur le bluff il semblait nécessaire de devoir s’appuyer sur des logiques modales, capables d’exprimer des choses comme « je pense qu’il a une paire de rois » ou « je pense qu’il pense que j’ai une paire de rois ». Mais ce n’est pas du tout ce que les concepteurs de </a:t>
            </a:r>
            <a:r>
              <a:rPr lang="fr-FR" dirty="0" err="1"/>
              <a:t>Libratus</a:t>
            </a:r>
            <a:r>
              <a:rPr lang="fr-FR" dirty="0"/>
              <a:t> ont fait.</a:t>
            </a:r>
          </a:p>
          <a:p>
            <a:endParaRPr lang="fr-FR" dirty="0"/>
          </a:p>
        </p:txBody>
      </p:sp>
      <p:sp>
        <p:nvSpPr>
          <p:cNvPr id="4" name="Espace réservé du numéro de diapositive 3"/>
          <p:cNvSpPr>
            <a:spLocks noGrp="1"/>
          </p:cNvSpPr>
          <p:nvPr>
            <p:ph type="sldNum" sz="quarter" idx="12"/>
          </p:nvPr>
        </p:nvSpPr>
        <p:spPr/>
        <p:txBody>
          <a:bodyPr/>
          <a:lstStyle/>
          <a:p>
            <a:fld id="{2A3B84CF-3121-401F-95C6-A87B1877FE84}" type="slidenum">
              <a:rPr lang="fr-FR" smtClean="0"/>
              <a:t>60</a:t>
            </a:fld>
            <a:endParaRPr lang="fr-FR"/>
          </a:p>
        </p:txBody>
      </p:sp>
    </p:spTree>
    <p:extLst>
      <p:ext uri="{BB962C8B-B14F-4D97-AF65-F5344CB8AC3E}">
        <p14:creationId xmlns:p14="http://schemas.microsoft.com/office/powerpoint/2010/main" val="4835448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Octobre 2017</a:t>
            </a:r>
          </a:p>
        </p:txBody>
      </p:sp>
      <p:sp>
        <p:nvSpPr>
          <p:cNvPr id="3" name="Espace réservé du contenu 2"/>
          <p:cNvSpPr>
            <a:spLocks noGrp="1"/>
          </p:cNvSpPr>
          <p:nvPr>
            <p:ph idx="1"/>
          </p:nvPr>
        </p:nvSpPr>
        <p:spPr/>
        <p:txBody>
          <a:bodyPr/>
          <a:lstStyle/>
          <a:p>
            <a:r>
              <a:rPr lang="fr-FR" sz="2400" dirty="0" err="1"/>
              <a:t>Alphago-zero</a:t>
            </a:r>
            <a:r>
              <a:rPr lang="fr-FR" sz="2400" dirty="0"/>
              <a:t> bât </a:t>
            </a:r>
            <a:r>
              <a:rPr lang="fr-FR" sz="2400" dirty="0" err="1"/>
              <a:t>Alphago</a:t>
            </a:r>
            <a:r>
              <a:rPr lang="fr-FR" sz="2400" dirty="0"/>
              <a:t> 100-0</a:t>
            </a:r>
          </a:p>
          <a:p>
            <a:r>
              <a:rPr lang="fr-FR" sz="2400" dirty="0"/>
              <a:t>10 fois moins de puissance de calcul</a:t>
            </a:r>
          </a:p>
          <a:p>
            <a:r>
              <a:rPr lang="fr-FR" sz="2400" dirty="0" err="1"/>
              <a:t>Alphago-zero</a:t>
            </a:r>
            <a:r>
              <a:rPr lang="fr-FR" sz="2400" dirty="0"/>
              <a:t> : apprentissage par renforcement </a:t>
            </a:r>
            <a:r>
              <a:rPr lang="fr-FR" sz="2400" dirty="0">
                <a:solidFill>
                  <a:srgbClr val="FF0000"/>
                </a:solidFill>
              </a:rPr>
              <a:t>sans les connaissances humaines</a:t>
            </a:r>
            <a:r>
              <a:rPr lang="fr-FR" sz="2400" dirty="0"/>
              <a:t>.</a:t>
            </a:r>
          </a:p>
          <a:p>
            <a:r>
              <a:rPr lang="fr-FR" sz="2400" dirty="0"/>
              <a:t>Durée de l’apprentissage : 3 jours.</a:t>
            </a:r>
          </a:p>
        </p:txBody>
      </p:sp>
      <p:sp>
        <p:nvSpPr>
          <p:cNvPr id="4" name="Espace réservé du numéro de diapositive 3"/>
          <p:cNvSpPr>
            <a:spLocks noGrp="1"/>
          </p:cNvSpPr>
          <p:nvPr>
            <p:ph type="sldNum" sz="quarter" idx="11"/>
          </p:nvPr>
        </p:nvSpPr>
        <p:spPr/>
        <p:txBody>
          <a:bodyPr/>
          <a:lstStyle/>
          <a:p>
            <a:fld id="{2A3B84CF-3121-401F-95C6-A87B1877FE84}" type="slidenum">
              <a:rPr lang="fr-FR" smtClean="0"/>
              <a:t>61</a:t>
            </a:fld>
            <a:endParaRPr lang="fr-FR" dirty="0"/>
          </a:p>
        </p:txBody>
      </p:sp>
      <p:pic>
        <p:nvPicPr>
          <p:cNvPr id="5122" name="Picture 2" descr="https://upload.wikimedia.org/wikipedia/commons/thumb/a/ae/Typical_cnn_uk.png/395px-Typical_cnn_u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7227" y="4554257"/>
            <a:ext cx="3762375" cy="116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3631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Décembre 2017</a:t>
            </a:r>
          </a:p>
        </p:txBody>
      </p:sp>
      <p:sp>
        <p:nvSpPr>
          <p:cNvPr id="3" name="Espace réservé du contenu 2"/>
          <p:cNvSpPr>
            <a:spLocks noGrp="1"/>
          </p:cNvSpPr>
          <p:nvPr>
            <p:ph idx="1"/>
          </p:nvPr>
        </p:nvSpPr>
        <p:spPr/>
        <p:txBody>
          <a:bodyPr/>
          <a:lstStyle/>
          <a:p>
            <a:r>
              <a:rPr lang="fr-FR" sz="2400" dirty="0"/>
              <a:t>Alpha-</a:t>
            </a:r>
            <a:r>
              <a:rPr lang="fr-FR" sz="2400" dirty="0" err="1"/>
              <a:t>zero</a:t>
            </a:r>
            <a:r>
              <a:rPr lang="fr-FR" sz="2400" dirty="0"/>
              <a:t> bât le meilleur programme d’échecs 28/72/0</a:t>
            </a:r>
          </a:p>
          <a:p>
            <a:r>
              <a:rPr lang="fr-FR" sz="2400" dirty="0"/>
              <a:t>En 8 heures, Alpha-</a:t>
            </a:r>
            <a:r>
              <a:rPr lang="fr-FR" sz="2400" dirty="0" err="1"/>
              <a:t>zero</a:t>
            </a:r>
            <a:r>
              <a:rPr lang="fr-FR" sz="2400" dirty="0"/>
              <a:t> avait appris à partir de l’énoncé des règles</a:t>
            </a:r>
          </a:p>
          <a:p>
            <a:r>
              <a:rPr lang="fr-FR" sz="2400" dirty="0"/>
              <a:t>Alpha-zéro a ensuite battu alpha-go </a:t>
            </a:r>
            <a:r>
              <a:rPr lang="fr-FR" sz="2400" dirty="0" err="1"/>
              <a:t>zero</a:t>
            </a:r>
            <a:r>
              <a:rPr lang="fr-FR" sz="2400" dirty="0"/>
              <a:t> au go</a:t>
            </a:r>
          </a:p>
          <a:p>
            <a:r>
              <a:rPr lang="fr-FR" sz="2400" dirty="0"/>
              <a:t>(autres jeux)…</a:t>
            </a:r>
          </a:p>
        </p:txBody>
      </p:sp>
      <p:sp>
        <p:nvSpPr>
          <p:cNvPr id="4" name="Espace réservé du numéro de diapositive 3"/>
          <p:cNvSpPr>
            <a:spLocks noGrp="1"/>
          </p:cNvSpPr>
          <p:nvPr>
            <p:ph type="sldNum" sz="quarter" idx="11"/>
          </p:nvPr>
        </p:nvSpPr>
        <p:spPr/>
        <p:txBody>
          <a:bodyPr/>
          <a:lstStyle/>
          <a:p>
            <a:fld id="{2A3B84CF-3121-401F-95C6-A87B1877FE84}" type="slidenum">
              <a:rPr lang="fr-FR" smtClean="0"/>
              <a:t>62</a:t>
            </a:fld>
            <a:endParaRPr lang="fr-FR"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0439" y="4173720"/>
            <a:ext cx="1981057" cy="1047526"/>
          </a:xfrm>
          <a:prstGeom prst="rect">
            <a:avLst/>
          </a:prstGeom>
        </p:spPr>
      </p:pic>
    </p:spTree>
    <p:extLst>
      <p:ext uri="{BB962C8B-B14F-4D97-AF65-F5344CB8AC3E}">
        <p14:creationId xmlns:p14="http://schemas.microsoft.com/office/powerpoint/2010/main" val="33086651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Janvier 2019</a:t>
            </a:r>
          </a:p>
        </p:txBody>
      </p:sp>
      <p:sp>
        <p:nvSpPr>
          <p:cNvPr id="3" name="Espace réservé du contenu 2"/>
          <p:cNvSpPr>
            <a:spLocks noGrp="1"/>
          </p:cNvSpPr>
          <p:nvPr>
            <p:ph idx="1"/>
          </p:nvPr>
        </p:nvSpPr>
        <p:spPr/>
        <p:txBody>
          <a:bodyPr>
            <a:normAutofit/>
          </a:bodyPr>
          <a:lstStyle/>
          <a:p>
            <a:r>
              <a:rPr lang="fr-FR" sz="3600" dirty="0" err="1"/>
              <a:t>Alphastar</a:t>
            </a:r>
            <a:r>
              <a:rPr lang="fr-FR" sz="3600" dirty="0"/>
              <a:t> (</a:t>
            </a:r>
            <a:r>
              <a:rPr lang="fr-FR" sz="3600" dirty="0" err="1"/>
              <a:t>DeepMind</a:t>
            </a:r>
            <a:r>
              <a:rPr lang="fr-FR" sz="3600" dirty="0"/>
              <a:t>) bat 2 joueurs professionnels à </a:t>
            </a:r>
            <a:r>
              <a:rPr lang="fr-FR" sz="3600" dirty="0" err="1"/>
              <a:t>Starcraft</a:t>
            </a:r>
            <a:endParaRPr lang="fr-FR" sz="3600" dirty="0"/>
          </a:p>
        </p:txBody>
      </p:sp>
      <p:sp>
        <p:nvSpPr>
          <p:cNvPr id="4" name="Espace réservé du numéro de diapositive 3"/>
          <p:cNvSpPr>
            <a:spLocks noGrp="1"/>
          </p:cNvSpPr>
          <p:nvPr>
            <p:ph type="sldNum" sz="quarter" idx="11"/>
          </p:nvPr>
        </p:nvSpPr>
        <p:spPr/>
        <p:txBody>
          <a:bodyPr/>
          <a:lstStyle/>
          <a:p>
            <a:fld id="{2A3B84CF-3121-401F-95C6-A87B1877FE84}" type="slidenum">
              <a:rPr lang="fr-FR" smtClean="0"/>
              <a:t>63</a:t>
            </a:fld>
            <a:endParaRPr lang="fr-FR" dirty="0"/>
          </a:p>
        </p:txBody>
      </p:sp>
      <p:pic>
        <p:nvPicPr>
          <p:cNvPr id="2050" name="Picture 2" descr="File:Starcraft Gamescom 2017 (368513828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9727" y="3530243"/>
            <a:ext cx="3368862" cy="224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75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Conclusion</a:t>
            </a:r>
          </a:p>
        </p:txBody>
      </p:sp>
      <p:sp>
        <p:nvSpPr>
          <p:cNvPr id="3" name="Espace réservé du texte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A3B84CF-3121-401F-95C6-A87B1877FE84}" type="slidenum">
              <a:rPr lang="fr-FR" smtClean="0"/>
              <a:t>64</a:t>
            </a:fld>
            <a:endParaRPr lang="fr-FR"/>
          </a:p>
        </p:txBody>
      </p:sp>
    </p:spTree>
    <p:extLst>
      <p:ext uri="{BB962C8B-B14F-4D97-AF65-F5344CB8AC3E}">
        <p14:creationId xmlns:p14="http://schemas.microsoft.com/office/powerpoint/2010/main" val="24814298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L’IA aujourd’hui</a:t>
            </a:r>
          </a:p>
        </p:txBody>
      </p:sp>
      <p:sp>
        <p:nvSpPr>
          <p:cNvPr id="3" name="Espace réservé du contenu 2"/>
          <p:cNvSpPr>
            <a:spLocks noGrp="1"/>
          </p:cNvSpPr>
          <p:nvPr>
            <p:ph idx="1"/>
          </p:nvPr>
        </p:nvSpPr>
        <p:spPr/>
        <p:txBody>
          <a:bodyPr/>
          <a:lstStyle/>
          <a:p>
            <a:r>
              <a:rPr lang="fr-FR" dirty="0"/>
              <a:t>Gigantesque enjeu. Des centaines de milliards d’euros investis</a:t>
            </a:r>
          </a:p>
          <a:p>
            <a:r>
              <a:rPr lang="fr-FR" dirty="0"/>
              <a:t>Touche toutes les sciences, tous les aspects de la société</a:t>
            </a:r>
          </a:p>
          <a:p>
            <a:r>
              <a:rPr lang="fr-FR" dirty="0"/>
              <a:t>L’ambition est de résoudre des problèmes que l’homme résout mal (erreurs) ou ne sait pas résoudre</a:t>
            </a:r>
          </a:p>
          <a:p>
            <a:r>
              <a:rPr lang="fr-FR" dirty="0"/>
              <a:t>Des enjeux éthiques très importants (consommation d’énergie, vie privée, libre arbitre…)</a:t>
            </a:r>
          </a:p>
        </p:txBody>
      </p:sp>
      <p:sp>
        <p:nvSpPr>
          <p:cNvPr id="4" name="Espace réservé du numéro de diapositive 3"/>
          <p:cNvSpPr>
            <a:spLocks noGrp="1"/>
          </p:cNvSpPr>
          <p:nvPr>
            <p:ph type="sldNum" sz="quarter" idx="12"/>
          </p:nvPr>
        </p:nvSpPr>
        <p:spPr/>
        <p:txBody>
          <a:bodyPr/>
          <a:lstStyle/>
          <a:p>
            <a:fld id="{2A3B84CF-3121-401F-95C6-A87B1877FE84}" type="slidenum">
              <a:rPr lang="fr-FR" smtClean="0"/>
              <a:t>65</a:t>
            </a:fld>
            <a:endParaRPr lang="fr-FR"/>
          </a:p>
        </p:txBody>
      </p:sp>
    </p:spTree>
    <p:extLst>
      <p:ext uri="{BB962C8B-B14F-4D97-AF65-F5344CB8AC3E}">
        <p14:creationId xmlns:p14="http://schemas.microsoft.com/office/powerpoint/2010/main" val="36066987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L’IA aujourd’hui</a:t>
            </a:r>
          </a:p>
        </p:txBody>
      </p:sp>
      <p:sp>
        <p:nvSpPr>
          <p:cNvPr id="3" name="Espace réservé du contenu 2"/>
          <p:cNvSpPr>
            <a:spLocks noGrp="1"/>
          </p:cNvSpPr>
          <p:nvPr>
            <p:ph idx="1"/>
          </p:nvPr>
        </p:nvSpPr>
        <p:spPr/>
        <p:txBody>
          <a:bodyPr/>
          <a:lstStyle/>
          <a:p>
            <a:r>
              <a:rPr lang="fr-FR" dirty="0"/>
              <a:t>Est peut-être en train de construire la seconde génération d’algorithmes</a:t>
            </a:r>
          </a:p>
          <a:p>
            <a:endParaRPr lang="fr-FR" dirty="0"/>
          </a:p>
          <a:p>
            <a:r>
              <a:rPr lang="fr-FR" dirty="0"/>
              <a:t>Autrement dit, des algorithmes construits par des algorithmes</a:t>
            </a:r>
          </a:p>
        </p:txBody>
      </p:sp>
      <p:sp>
        <p:nvSpPr>
          <p:cNvPr id="4" name="Espace réservé du numéro de diapositive 3"/>
          <p:cNvSpPr>
            <a:spLocks noGrp="1"/>
          </p:cNvSpPr>
          <p:nvPr>
            <p:ph type="sldNum" sz="quarter" idx="12"/>
          </p:nvPr>
        </p:nvSpPr>
        <p:spPr/>
        <p:txBody>
          <a:bodyPr/>
          <a:lstStyle/>
          <a:p>
            <a:fld id="{2A3B84CF-3121-401F-95C6-A87B1877FE84}" type="slidenum">
              <a:rPr lang="fr-FR" smtClean="0"/>
              <a:t>66</a:t>
            </a:fld>
            <a:endParaRPr lang="fr-FR"/>
          </a:p>
        </p:txBody>
      </p:sp>
    </p:spTree>
    <p:extLst>
      <p:ext uri="{BB962C8B-B14F-4D97-AF65-F5344CB8AC3E}">
        <p14:creationId xmlns:p14="http://schemas.microsoft.com/office/powerpoint/2010/main" val="14940677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Bibliographie : quelques liens</a:t>
            </a:r>
          </a:p>
        </p:txBody>
      </p:sp>
      <p:sp>
        <p:nvSpPr>
          <p:cNvPr id="3" name="Espace réservé du contenu 2"/>
          <p:cNvSpPr>
            <a:spLocks noGrp="1"/>
          </p:cNvSpPr>
          <p:nvPr>
            <p:ph idx="1"/>
          </p:nvPr>
        </p:nvSpPr>
        <p:spPr/>
        <p:txBody>
          <a:bodyPr/>
          <a:lstStyle/>
          <a:p>
            <a:r>
              <a:rPr lang="fr-FR" dirty="0">
                <a:hlinkClick r:id="rId2"/>
              </a:rPr>
              <a:t>https://ortonomy.github.io/tic-tac-toe/</a:t>
            </a:r>
            <a:endParaRPr lang="fr-FR" dirty="0"/>
          </a:p>
          <a:p>
            <a:r>
              <a:rPr lang="fr-FR" dirty="0">
                <a:hlinkClick r:id="rId3"/>
              </a:rPr>
              <a:t>https://de.wikipedia.org/wiki/R%C3%BCckw%C3%A4rtsinduktion</a:t>
            </a:r>
            <a:r>
              <a:rPr lang="fr-FR" dirty="0"/>
              <a:t>  </a:t>
            </a:r>
          </a:p>
          <a:p>
            <a:r>
              <a:rPr lang="fr-FR" dirty="0">
                <a:hlinkClick r:id="rId4"/>
              </a:rPr>
              <a:t>http://binaire.blog.lemonde.fr/2016/03/15/1-2-3-1-go/</a:t>
            </a:r>
            <a:r>
              <a:rPr lang="fr-FR" dirty="0"/>
              <a:t> </a:t>
            </a:r>
          </a:p>
          <a:p>
            <a:r>
              <a:rPr lang="fr-FR" dirty="0">
                <a:hlinkClick r:id="rId5"/>
              </a:rPr>
              <a:t>https://www.reddit.com/r/MachineLearning/comments/4a7lc4/alphago_vs_deep_blue/</a:t>
            </a:r>
            <a:r>
              <a:rPr lang="fr-FR" dirty="0"/>
              <a:t> </a:t>
            </a:r>
          </a:p>
          <a:p>
            <a:endParaRPr lang="fr-FR" dirty="0"/>
          </a:p>
        </p:txBody>
      </p:sp>
      <p:sp>
        <p:nvSpPr>
          <p:cNvPr id="4" name="Espace réservé du numéro de diapositive 3"/>
          <p:cNvSpPr>
            <a:spLocks noGrp="1"/>
          </p:cNvSpPr>
          <p:nvPr>
            <p:ph type="sldNum" sz="quarter" idx="12"/>
          </p:nvPr>
        </p:nvSpPr>
        <p:spPr/>
        <p:txBody>
          <a:bodyPr/>
          <a:lstStyle/>
          <a:p>
            <a:fld id="{2A3B84CF-3121-401F-95C6-A87B1877FE84}" type="slidenum">
              <a:rPr lang="fr-FR" smtClean="0"/>
              <a:t>67</a:t>
            </a:fld>
            <a:endParaRPr lang="fr-FR"/>
          </a:p>
        </p:txBody>
      </p:sp>
    </p:spTree>
    <p:extLst>
      <p:ext uri="{BB962C8B-B14F-4D97-AF65-F5344CB8AC3E}">
        <p14:creationId xmlns:p14="http://schemas.microsoft.com/office/powerpoint/2010/main" val="4104221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Apprendre, une composante de l’intelligence ?</a:t>
            </a:r>
          </a:p>
        </p:txBody>
      </p:sp>
      <p:sp>
        <p:nvSpPr>
          <p:cNvPr id="3" name="Espace réservé du contenu 2"/>
          <p:cNvSpPr>
            <a:spLocks noGrp="1"/>
          </p:cNvSpPr>
          <p:nvPr>
            <p:ph idx="1"/>
          </p:nvPr>
        </p:nvSpPr>
        <p:spPr/>
        <p:txBody>
          <a:bodyPr/>
          <a:lstStyle/>
          <a:p>
            <a:r>
              <a:rPr lang="fr-FR" dirty="0"/>
              <a:t>Apprendre, pour</a:t>
            </a:r>
          </a:p>
          <a:p>
            <a:pPr lvl="1"/>
            <a:r>
              <a:rPr lang="fr-FR" dirty="0"/>
              <a:t>Abstraire (remplacer des données par une loi, une règle)</a:t>
            </a:r>
          </a:p>
          <a:p>
            <a:pPr lvl="1"/>
            <a:r>
              <a:rPr lang="fr-FR" dirty="0"/>
              <a:t>Compresser</a:t>
            </a:r>
          </a:p>
          <a:p>
            <a:pPr lvl="1"/>
            <a:r>
              <a:rPr lang="fr-FR" dirty="0"/>
              <a:t>Oublier</a:t>
            </a:r>
          </a:p>
          <a:p>
            <a:endParaRPr lang="fr-FR" dirty="0"/>
          </a:p>
        </p:txBody>
      </p:sp>
      <p:sp>
        <p:nvSpPr>
          <p:cNvPr id="4" name="Espace réservé du numéro de diapositive 3"/>
          <p:cNvSpPr>
            <a:spLocks noGrp="1"/>
          </p:cNvSpPr>
          <p:nvPr>
            <p:ph type="sldNum" sz="quarter" idx="12"/>
          </p:nvPr>
        </p:nvSpPr>
        <p:spPr/>
        <p:txBody>
          <a:bodyPr/>
          <a:lstStyle/>
          <a:p>
            <a:fld id="{2A3B84CF-3121-401F-95C6-A87B1877FE84}" type="slidenum">
              <a:rPr lang="fr-FR" smtClean="0"/>
              <a:t>7</a:t>
            </a:fld>
            <a:endParaRPr lang="fr-FR"/>
          </a:p>
        </p:txBody>
      </p:sp>
    </p:spTree>
    <p:extLst>
      <p:ext uri="{BB962C8B-B14F-4D97-AF65-F5344CB8AC3E}">
        <p14:creationId xmlns:p14="http://schemas.microsoft.com/office/powerpoint/2010/main" val="2174707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 peu de vocabulaire (2)</a:t>
            </a:r>
          </a:p>
        </p:txBody>
      </p:sp>
      <p:sp>
        <p:nvSpPr>
          <p:cNvPr id="3" name="Espace réservé du contenu 2"/>
          <p:cNvSpPr>
            <a:spLocks noGrp="1"/>
          </p:cNvSpPr>
          <p:nvPr>
            <p:ph idx="1"/>
          </p:nvPr>
        </p:nvSpPr>
        <p:spPr/>
        <p:txBody>
          <a:bodyPr/>
          <a:lstStyle/>
          <a:p>
            <a:r>
              <a:rPr lang="fr-FR" dirty="0"/>
              <a:t>ces termes ont à peu près le même sens :</a:t>
            </a:r>
          </a:p>
          <a:p>
            <a:pPr lvl="1"/>
            <a:r>
              <a:rPr lang="fr-FR" dirty="0"/>
              <a:t>l’apprentissage machine</a:t>
            </a:r>
          </a:p>
          <a:p>
            <a:pPr lvl="1"/>
            <a:r>
              <a:rPr lang="fr-FR" dirty="0"/>
              <a:t>l’apprentissage automatique</a:t>
            </a:r>
          </a:p>
          <a:p>
            <a:pPr lvl="1"/>
            <a:r>
              <a:rPr lang="fr-FR" dirty="0"/>
              <a:t>l’apprentissage artificiel</a:t>
            </a:r>
          </a:p>
          <a:p>
            <a:pPr lvl="1"/>
            <a:r>
              <a:rPr lang="fr-FR" dirty="0"/>
              <a:t>(voire) l’apprentissage statistique</a:t>
            </a:r>
          </a:p>
          <a:p>
            <a:pPr lvl="1"/>
            <a:endParaRPr lang="fr-FR" dirty="0"/>
          </a:p>
          <a:p>
            <a:pPr lvl="1"/>
            <a:endParaRPr lang="fr-FR" dirty="0"/>
          </a:p>
          <a:p>
            <a:pPr lvl="1"/>
            <a:r>
              <a:rPr lang="fr-FR" dirty="0"/>
              <a:t>Quand on parle d’apprentissage profond, c’est une variante de ces technologies</a:t>
            </a:r>
          </a:p>
        </p:txBody>
      </p:sp>
      <p:sp>
        <p:nvSpPr>
          <p:cNvPr id="4" name="Espace réservé du numéro de diapositive 3"/>
          <p:cNvSpPr>
            <a:spLocks noGrp="1"/>
          </p:cNvSpPr>
          <p:nvPr>
            <p:ph type="sldNum" sz="quarter" idx="12"/>
          </p:nvPr>
        </p:nvSpPr>
        <p:spPr/>
        <p:txBody>
          <a:bodyPr/>
          <a:lstStyle/>
          <a:p>
            <a:fld id="{2A3B84CF-3121-401F-95C6-A87B1877FE84}" type="slidenum">
              <a:rPr lang="fr-FR" smtClean="0"/>
              <a:t>8</a:t>
            </a:fld>
            <a:endParaRPr lang="fr-FR"/>
          </a:p>
        </p:txBody>
      </p:sp>
    </p:spTree>
    <p:extLst>
      <p:ext uri="{BB962C8B-B14F-4D97-AF65-F5344CB8AC3E}">
        <p14:creationId xmlns:p14="http://schemas.microsoft.com/office/powerpoint/2010/main" val="4241707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Un peu d’histoire</a:t>
            </a:r>
          </a:p>
        </p:txBody>
      </p:sp>
      <p:sp>
        <p:nvSpPr>
          <p:cNvPr id="3" name="Espace réservé du contenu 2"/>
          <p:cNvSpPr>
            <a:spLocks noGrp="1"/>
          </p:cNvSpPr>
          <p:nvPr>
            <p:ph idx="1"/>
          </p:nvPr>
        </p:nvSpPr>
        <p:spPr>
          <a:xfrm>
            <a:off x="457200" y="1719263"/>
            <a:ext cx="4429593" cy="4411662"/>
          </a:xfrm>
        </p:spPr>
        <p:txBody>
          <a:bodyPr/>
          <a:lstStyle/>
          <a:p>
            <a:r>
              <a:rPr lang="en-GB" noProof="0" dirty="0"/>
              <a:t>Alan Turing, 1912-1954</a:t>
            </a:r>
          </a:p>
          <a:p>
            <a:r>
              <a:rPr lang="en-GB" noProof="0" dirty="0"/>
              <a:t>La Machine de Turing </a:t>
            </a:r>
          </a:p>
          <a:p>
            <a:r>
              <a:rPr lang="en-GB" noProof="0" dirty="0"/>
              <a:t>La </a:t>
            </a:r>
            <a:r>
              <a:rPr lang="en-GB" dirty="0">
                <a:solidFill>
                  <a:srgbClr val="FF0000"/>
                </a:solidFill>
              </a:rPr>
              <a:t>L</a:t>
            </a:r>
            <a:r>
              <a:rPr lang="en-GB" noProof="0" dirty="0">
                <a:solidFill>
                  <a:srgbClr val="FF0000"/>
                </a:solidFill>
              </a:rPr>
              <a:t>earning </a:t>
            </a:r>
            <a:r>
              <a:rPr lang="en-GB" dirty="0">
                <a:solidFill>
                  <a:srgbClr val="FF0000"/>
                </a:solidFill>
              </a:rPr>
              <a:t>M</a:t>
            </a:r>
            <a:r>
              <a:rPr lang="en-GB" noProof="0" dirty="0" err="1">
                <a:solidFill>
                  <a:srgbClr val="FF0000"/>
                </a:solidFill>
              </a:rPr>
              <a:t>achine</a:t>
            </a:r>
            <a:endParaRPr lang="en-GB" noProof="0" dirty="0">
              <a:solidFill>
                <a:srgbClr val="FF0000"/>
              </a:solidFill>
            </a:endParaRPr>
          </a:p>
          <a:p>
            <a:endParaRPr lang="en-GB" dirty="0">
              <a:solidFill>
                <a:srgbClr val="FF0000"/>
              </a:solidFill>
            </a:endParaRPr>
          </a:p>
          <a:p>
            <a:pPr marL="0" indent="0" eaLnBrk="0" hangingPunct="0">
              <a:spcBef>
                <a:spcPct val="0"/>
              </a:spcBef>
              <a:buNone/>
            </a:pPr>
            <a:r>
              <a:rPr lang="en-GB" altLang="fr-FR" sz="1800" dirty="0"/>
              <a:t>Alan Turing, </a:t>
            </a:r>
            <a:r>
              <a:rPr lang="en-GB" altLang="fr-FR" sz="1800" i="1" dirty="0">
                <a:hlinkClick r:id="rId2"/>
              </a:rPr>
              <a:t>On Computable Numbers with an Application to the </a:t>
            </a:r>
            <a:r>
              <a:rPr lang="en-GB" altLang="fr-FR" sz="1800" i="1" dirty="0" err="1">
                <a:hlinkClick r:id="rId2"/>
              </a:rPr>
              <a:t>Entscheidungsproblem</a:t>
            </a:r>
            <a:r>
              <a:rPr lang="en-GB" altLang="fr-FR" sz="1800" i="1" dirty="0"/>
              <a:t>,</a:t>
            </a:r>
            <a:r>
              <a:rPr lang="en-GB" altLang="fr-FR" sz="1800" i="1" dirty="0">
                <a:hlinkClick r:id="rId3" tooltip="London Mathematical Society"/>
              </a:rPr>
              <a:t> Proc. London Math. Soc.</a:t>
            </a:r>
            <a:r>
              <a:rPr lang="en-GB" altLang="fr-FR" sz="1800" dirty="0"/>
              <a:t>, 2, vol. 42,‎ 1937, p. 230-265 </a:t>
            </a:r>
            <a:r>
              <a:rPr lang="en-GB" altLang="fr-FR" sz="1800" i="1" dirty="0"/>
              <a:t> </a:t>
            </a:r>
            <a:endParaRPr lang="en-GB" altLang="fr-FR" sz="1800" dirty="0"/>
          </a:p>
          <a:p>
            <a:pPr marL="0" indent="0" eaLnBrk="0" hangingPunct="0">
              <a:spcBef>
                <a:spcPct val="0"/>
              </a:spcBef>
              <a:buNone/>
            </a:pPr>
            <a:endParaRPr lang="en-GB" altLang="fr-FR" sz="1800" dirty="0"/>
          </a:p>
          <a:p>
            <a:pPr marL="0" indent="0" eaLnBrk="0" hangingPunct="0">
              <a:spcBef>
                <a:spcPct val="0"/>
              </a:spcBef>
              <a:buNone/>
            </a:pPr>
            <a:r>
              <a:rPr lang="en-GB" altLang="fr-FR" sz="1800" dirty="0"/>
              <a:t>Alan Turing,  </a:t>
            </a:r>
            <a:r>
              <a:rPr lang="en-GB" altLang="fr-FR" sz="1800" dirty="0">
                <a:hlinkClick r:id="rId4" tooltip="Computing machinery and intelligence"/>
              </a:rPr>
              <a:t>Computing machinery and intelligence</a:t>
            </a:r>
            <a:r>
              <a:rPr lang="en-GB" altLang="fr-FR" sz="1800" dirty="0"/>
              <a:t>, </a:t>
            </a:r>
            <a:r>
              <a:rPr lang="en-GB" altLang="fr-FR" sz="1800" i="1" dirty="0">
                <a:hlinkClick r:id="rId5" tooltip="Mind (page inexistante)"/>
              </a:rPr>
              <a:t>Mind</a:t>
            </a:r>
            <a:r>
              <a:rPr lang="en-GB" altLang="fr-FR" sz="1800" dirty="0"/>
              <a:t>, </a:t>
            </a:r>
            <a:r>
              <a:rPr lang="en-GB" altLang="fr-FR" sz="1800" dirty="0">
                <a:hlinkClick r:id="rId6" tooltip="Oxford University Press"/>
              </a:rPr>
              <a:t>Oxford University Press</a:t>
            </a:r>
            <a:r>
              <a:rPr lang="en-GB" altLang="fr-FR" sz="1800" dirty="0"/>
              <a:t>, vol. 59, n</a:t>
            </a:r>
            <a:r>
              <a:rPr lang="en-GB" altLang="fr-FR" sz="1800" baseline="30000" dirty="0"/>
              <a:t>o</a:t>
            </a:r>
            <a:r>
              <a:rPr lang="en-GB" altLang="fr-FR" sz="1800" dirty="0"/>
              <a:t> 236,‎ October 1950</a:t>
            </a:r>
          </a:p>
          <a:p>
            <a:endParaRPr lang="en-GB" noProof="0" dirty="0">
              <a:solidFill>
                <a:srgbClr val="FF0000"/>
              </a:solidFill>
            </a:endParaRPr>
          </a:p>
          <a:p>
            <a:endParaRPr lang="en-GB" noProof="0" dirty="0"/>
          </a:p>
        </p:txBody>
      </p:sp>
      <p:pic>
        <p:nvPicPr>
          <p:cNvPr id="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72562" y="2619376"/>
            <a:ext cx="1435894" cy="1793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numéro de diapositive 4"/>
          <p:cNvSpPr>
            <a:spLocks noGrp="1"/>
          </p:cNvSpPr>
          <p:nvPr>
            <p:ph type="sldNum" sz="quarter" idx="12"/>
          </p:nvPr>
        </p:nvSpPr>
        <p:spPr/>
        <p:txBody>
          <a:bodyPr/>
          <a:lstStyle/>
          <a:p>
            <a:fld id="{F173B8D8-4E08-4553-9656-8569B72ECCB1}" type="slidenum">
              <a:rPr lang="fr-FR" smtClean="0"/>
              <a:t>9</a:t>
            </a:fld>
            <a:endParaRPr lang="fr-FR"/>
          </a:p>
        </p:txBody>
      </p:sp>
      <p:pic>
        <p:nvPicPr>
          <p:cNvPr id="6146" name="Picture 2" descr="http://t0.gstatic.com/images?q=tbn:ANd9GcQQ5vi9xgRkP0nk5aRn8tcGEGRnOQyM-aAS1ldqfQSi_69V1yfU"/>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47833" y="2207172"/>
            <a:ext cx="1879647" cy="2823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68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25981</TotalTime>
  <Words>2997</Words>
  <Application>Microsoft Office PowerPoint</Application>
  <PresentationFormat>Affichage à l'écran (4:3)</PresentationFormat>
  <Paragraphs>615</Paragraphs>
  <Slides>67</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67</vt:i4>
      </vt:variant>
    </vt:vector>
  </HeadingPairs>
  <TitlesOfParts>
    <vt:vector size="76" baseType="lpstr">
      <vt:lpstr>Arial</vt:lpstr>
      <vt:lpstr>Calibri</vt:lpstr>
      <vt:lpstr>Calibri Light</vt:lpstr>
      <vt:lpstr>Cambria Math</vt:lpstr>
      <vt:lpstr>Comic Sans MS</vt:lpstr>
      <vt:lpstr>Consolas</vt:lpstr>
      <vt:lpstr>Times New Roman</vt:lpstr>
      <vt:lpstr>Wingdings</vt:lpstr>
      <vt:lpstr>Thème Office</vt:lpstr>
      <vt:lpstr>L’intelligence artificielle et l’apprentissage machine</vt:lpstr>
      <vt:lpstr>Plan</vt:lpstr>
      <vt:lpstr>1. L’intelligence artificielle et l’apprentissage machine</vt:lpstr>
      <vt:lpstr>Les définitions sur wikipedia</vt:lpstr>
      <vt:lpstr>Quelques dates clé de l’IA   (Nilsson 2015)</vt:lpstr>
      <vt:lpstr>Un peu de vocabulaire (1) :  On sépare l’IA faible de l’IA forte</vt:lpstr>
      <vt:lpstr>Apprendre, une composante de l’intelligence ?</vt:lpstr>
      <vt:lpstr>Un peu de vocabulaire (2)</vt:lpstr>
      <vt:lpstr>2. Un peu d’histoire</vt:lpstr>
      <vt:lpstr>Les objets de la machine de Turing</vt:lpstr>
      <vt:lpstr>Que fait une machine de Turing ?</vt:lpstr>
      <vt:lpstr>Que fait une machine de Turing ?</vt:lpstr>
      <vt:lpstr>Que fait une machine de Turing ?</vt:lpstr>
      <vt:lpstr>Que fait une machine de Turing ?</vt:lpstr>
      <vt:lpstr>Que fait une machine de Turing ?</vt:lpstr>
      <vt:lpstr>Que fait une machine de Turing ?</vt:lpstr>
      <vt:lpstr>L’idée majeure (du 20ème siècle ?)</vt:lpstr>
      <vt:lpstr>Que fait une machine de Turing ?</vt:lpstr>
      <vt:lpstr>Et l’IA ?</vt:lpstr>
      <vt:lpstr>Comment savoir si une machine est intelligente ?</vt:lpstr>
      <vt:lpstr>https://www.technologyreview.com/s/538431/deep-learning-machine-beats-humans-in-iq-test/ </vt:lpstr>
      <vt:lpstr>Le test de Turing</vt:lpstr>
      <vt:lpstr>…en 2021</vt:lpstr>
      <vt:lpstr>3. Les jeux</vt:lpstr>
      <vt:lpstr>Typologie</vt:lpstr>
      <vt:lpstr>3.1 Les échecs</vt:lpstr>
      <vt:lpstr>Les faits</vt:lpstr>
      <vt:lpstr>Un historique des matchs</vt:lpstr>
      <vt:lpstr>Présentation PowerPoint</vt:lpstr>
      <vt:lpstr>Kasparov, Wired, 2012</vt:lpstr>
      <vt:lpstr>Deep(er) Blue</vt:lpstr>
      <vt:lpstr>Comment créer un programme permettant à une machine de gagner à un jeu</vt:lpstr>
      <vt:lpstr>En jeu, qu’est ce qu’une IA ?</vt:lpstr>
      <vt:lpstr>L’idée de base (dans de nombreux jeux) : explorer l’arbre du jeu</vt:lpstr>
      <vt:lpstr>A x de jouer, que vaut ce coup ?</vt:lpstr>
      <vt:lpstr>A o de jouer, que vaut ce coup (pour x) ?</vt:lpstr>
      <vt:lpstr>Présentation PowerPoint</vt:lpstr>
      <vt:lpstr>Arbre de jeu</vt:lpstr>
      <vt:lpstr>Tic Tac Toe</vt:lpstr>
      <vt:lpstr>Les échecs</vt:lpstr>
      <vt:lpstr>Quelle est la taille d’un arbre ?</vt:lpstr>
      <vt:lpstr>Question subsidiaire</vt:lpstr>
      <vt:lpstr>Savoir compter</vt:lpstr>
      <vt:lpstr>Idées pour gérer les très grandes tailles (1)</vt:lpstr>
      <vt:lpstr>Idées pour gérer les très grandes tailles (2)</vt:lpstr>
      <vt:lpstr>Checkers</vt:lpstr>
      <vt:lpstr>3.2 Le Go</vt:lpstr>
      <vt:lpstr>Les faits</vt:lpstr>
      <vt:lpstr>Pourquoi 20 ans ?</vt:lpstr>
      <vt:lpstr>La solution Alphago</vt:lpstr>
      <vt:lpstr>Pour apprendre quoi ?</vt:lpstr>
      <vt:lpstr>Qu’est ce qu’un réseau de neurones (convolutionnel) ?</vt:lpstr>
      <vt:lpstr>Le perceptron (un neurone !)</vt:lpstr>
      <vt:lpstr>Le perceptron</vt:lpstr>
      <vt:lpstr>Différences entre DeepBlue et AlphaGo</vt:lpstr>
      <vt:lpstr>3.3 Le poker</vt:lpstr>
      <vt:lpstr>Les faits</vt:lpstr>
      <vt:lpstr>Les éléments du problème</vt:lpstr>
      <vt:lpstr>Les 3 idées nouvelles</vt:lpstr>
      <vt:lpstr>Et le bluff ?</vt:lpstr>
      <vt:lpstr>Octobre 2017</vt:lpstr>
      <vt:lpstr>Décembre 2017</vt:lpstr>
      <vt:lpstr>Janvier 2019</vt:lpstr>
      <vt:lpstr>Conclusion</vt:lpstr>
      <vt:lpstr>L’IA aujourd’hui</vt:lpstr>
      <vt:lpstr>L’IA aujourd’hui</vt:lpstr>
      <vt:lpstr>Bibliographie : quelques liens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L’apprentissage automatique</dc:title>
  <dc:creator>cdlh</dc:creator>
  <cp:lastModifiedBy>cdlh</cp:lastModifiedBy>
  <cp:revision>71</cp:revision>
  <cp:lastPrinted>2017-10-13T10:52:54Z</cp:lastPrinted>
  <dcterms:created xsi:type="dcterms:W3CDTF">2017-09-23T20:39:49Z</dcterms:created>
  <dcterms:modified xsi:type="dcterms:W3CDTF">2022-01-25T11:33:13Z</dcterms:modified>
</cp:coreProperties>
</file>