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671" r:id="rId5"/>
    <p:sldMasterId id="2147483697" r:id="rId6"/>
  </p:sldMasterIdLst>
  <p:notesMasterIdLst>
    <p:notesMasterId r:id="rId94"/>
  </p:notesMasterIdLst>
  <p:handoutMasterIdLst>
    <p:handoutMasterId r:id="rId95"/>
  </p:handoutMasterIdLst>
  <p:sldIdLst>
    <p:sldId id="265" r:id="rId7"/>
    <p:sldId id="366" r:id="rId8"/>
    <p:sldId id="367" r:id="rId9"/>
    <p:sldId id="349" r:id="rId10"/>
    <p:sldId id="271" r:id="rId11"/>
    <p:sldId id="277" r:id="rId12"/>
    <p:sldId id="280" r:id="rId13"/>
    <p:sldId id="275" r:id="rId14"/>
    <p:sldId id="276" r:id="rId15"/>
    <p:sldId id="282" r:id="rId16"/>
    <p:sldId id="283" r:id="rId17"/>
    <p:sldId id="378" r:id="rId18"/>
    <p:sldId id="273" r:id="rId19"/>
    <p:sldId id="295" r:id="rId20"/>
    <p:sldId id="387" r:id="rId21"/>
    <p:sldId id="287" r:id="rId22"/>
    <p:sldId id="288" r:id="rId23"/>
    <p:sldId id="289" r:id="rId24"/>
    <p:sldId id="290" r:id="rId25"/>
    <p:sldId id="291" r:id="rId26"/>
    <p:sldId id="292" r:id="rId27"/>
    <p:sldId id="293" r:id="rId28"/>
    <p:sldId id="296"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72" r:id="rId46"/>
    <p:sldId id="373" r:id="rId47"/>
    <p:sldId id="374" r:id="rId48"/>
    <p:sldId id="318" r:id="rId49"/>
    <p:sldId id="341" r:id="rId50"/>
    <p:sldId id="342" r:id="rId51"/>
    <p:sldId id="343" r:id="rId52"/>
    <p:sldId id="344" r:id="rId53"/>
    <p:sldId id="321" r:id="rId54"/>
    <p:sldId id="320" r:id="rId55"/>
    <p:sldId id="346" r:id="rId56"/>
    <p:sldId id="347" r:id="rId57"/>
    <p:sldId id="348" r:id="rId58"/>
    <p:sldId id="324" r:id="rId59"/>
    <p:sldId id="368" r:id="rId60"/>
    <p:sldId id="350" r:id="rId61"/>
    <p:sldId id="340" r:id="rId62"/>
    <p:sldId id="351" r:id="rId63"/>
    <p:sldId id="327" r:id="rId64"/>
    <p:sldId id="370" r:id="rId65"/>
    <p:sldId id="331" r:id="rId66"/>
    <p:sldId id="371" r:id="rId67"/>
    <p:sldId id="352" r:id="rId68"/>
    <p:sldId id="384" r:id="rId69"/>
    <p:sldId id="332" r:id="rId70"/>
    <p:sldId id="385" r:id="rId71"/>
    <p:sldId id="380" r:id="rId72"/>
    <p:sldId id="353" r:id="rId73"/>
    <p:sldId id="336" r:id="rId74"/>
    <p:sldId id="337" r:id="rId75"/>
    <p:sldId id="317" r:id="rId76"/>
    <p:sldId id="355" r:id="rId77"/>
    <p:sldId id="376" r:id="rId78"/>
    <p:sldId id="375" r:id="rId79"/>
    <p:sldId id="377" r:id="rId80"/>
    <p:sldId id="369" r:id="rId81"/>
    <p:sldId id="365" r:id="rId82"/>
    <p:sldId id="364" r:id="rId83"/>
    <p:sldId id="363" r:id="rId84"/>
    <p:sldId id="362" r:id="rId85"/>
    <p:sldId id="356" r:id="rId86"/>
    <p:sldId id="357" r:id="rId87"/>
    <p:sldId id="358" r:id="rId88"/>
    <p:sldId id="359" r:id="rId89"/>
    <p:sldId id="360" r:id="rId90"/>
    <p:sldId id="361" r:id="rId91"/>
    <p:sldId id="316" r:id="rId92"/>
    <p:sldId id="315" r:id="rId93"/>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1D5CE6-A7F3-46CD-98FC-4DB5A83CD8E4}" v="566" dt="2021-04-25T20:21:00.139"/>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showGuides="1">
      <p:cViewPr varScale="1">
        <p:scale>
          <a:sx n="68" d="100"/>
          <a:sy n="68" d="100"/>
        </p:scale>
        <p:origin x="616" y="48"/>
      </p:cViewPr>
      <p:guideLst>
        <p:guide orient="horz" pos="2160"/>
        <p:guide pos="3840"/>
      </p:guideLst>
    </p:cSldViewPr>
  </p:slideViewPr>
  <p:notesTextViewPr>
    <p:cViewPr>
      <p:scale>
        <a:sx n="1" d="1"/>
        <a:sy n="1" d="1"/>
      </p:scale>
      <p:origin x="0" y="0"/>
    </p:cViewPr>
  </p:notesTextViewPr>
  <p:sorterViewPr>
    <p:cViewPr>
      <p:scale>
        <a:sx n="100" d="100"/>
        <a:sy n="100" d="100"/>
      </p:scale>
      <p:origin x="0" y="-4038"/>
    </p:cViewPr>
  </p:sorterViewPr>
  <p:notesViewPr>
    <p:cSldViewPr snapToGrid="0">
      <p:cViewPr varScale="1">
        <p:scale>
          <a:sx n="90" d="100"/>
          <a:sy n="90" d="100"/>
        </p:scale>
        <p:origin x="2940"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handoutMaster" Target="handoutMasters/handoutMaster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CD3219A-75C0-4E09-81D8-07B08B329A80}" type="datetime1">
              <a:rPr lang="fr-FR" smtClean="0"/>
              <a:t>06/01/2022</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78FE58C-C1A6-4C4C-90C2-B7F5B0504B2D}" type="slidenum">
              <a:rPr lang="fr-FR" smtClean="0"/>
              <a:t>‹N°›</a:t>
            </a:fld>
            <a:endParaRPr lang="fr-FR"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F885645-4090-46EC-B88C-5C997E9166C1}" type="datetime1">
              <a:rPr lang="fr-FR" noProof="0" smtClean="0"/>
              <a:t>06/01/2022</a:t>
            </a:fld>
            <a:endParaRPr lang="fr-FR" noProof="0" dirty="0"/>
          </a:p>
        </p:txBody>
      </p:sp>
      <p:sp>
        <p:nvSpPr>
          <p:cNvPr id="4" name="Espace réservé d’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10E1E9A-E921-4174-A0FC-51868D7AC568}" type="slidenum">
              <a:rPr lang="fr-FR" noProof="0" smtClean="0"/>
              <a:t>‹N°›</a:t>
            </a:fld>
            <a:endParaRPr lang="fr-FR" noProof="0"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10E1E9A-E921-4174-A0FC-51868D7AC568}" type="slidenum">
              <a:rPr lang="fr-FR" smtClean="0"/>
              <a:t>1</a:t>
            </a:fld>
            <a:endParaRPr lang="fr-FR" dirty="0"/>
          </a:p>
        </p:txBody>
      </p:sp>
    </p:spTree>
    <p:extLst>
      <p:ext uri="{BB962C8B-B14F-4D97-AF65-F5344CB8AC3E}">
        <p14:creationId xmlns:p14="http://schemas.microsoft.com/office/powerpoint/2010/main" val="421452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b885c9b5c9_2_425: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gb885c9b5c9_2_4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b885c9b5c9_2_435: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gb885c9b5c9_2_4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b885c9b5c9_2_442: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0" name="Google Shape;520;gb885c9b5c9_2_4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b885c9b5c9_2_448: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7" name="Google Shape;527;gb885c9b5c9_2_4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b885c9b5c9_2_463: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4" name="Google Shape;544;gb885c9b5c9_2_4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b885c9b5c9_2_471: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3" name="Google Shape;553;gb885c9b5c9_2_4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b885c9b5c9_2_486: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0" name="Google Shape;570;gb885c9b5c9_2_4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b885c9b5c9_2_495: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0" name="Google Shape;580;gb885c9b5c9_2_4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b885c9b5c9_2_512: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8" name="Google Shape;598;gb885c9b5c9_2_5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b885c9b5c9_2_538: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5" name="Google Shape;625;gb885c9b5c9_2_5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885c9b5c9_2_89: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b885c9b5c9_2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b885c9b5c9_2_580: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8" name="Google Shape;668;gb885c9b5c9_2_5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b885c9b5c9_2_586: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5" name="Google Shape;675;gb885c9b5c9_2_5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b885c9b5c9_2_595: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5" name="Google Shape;685;gb885c9b5c9_2_5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b885c9b5c9_2_601: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2" name="Google Shape;692;gb885c9b5c9_2_6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b885c9b5c9_2_636: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8" name="Google Shape;728;gb885c9b5c9_2_6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b885c9b5c9_2_642: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5" name="Google Shape;735;gb885c9b5c9_2_6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b885c9b5c9_2_648: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2" name="Google Shape;742;gb885c9b5c9_2_6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b885c9b5c9_2_654: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9" name="Google Shape;749;gb885c9b5c9_2_6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b885c9b5c9_2_689: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6" name="Google Shape;786;gb885c9b5c9_2_6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b885c9b5c9_2_697: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5" name="Google Shape;795;gb885c9b5c9_2_6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885c9b5c9_2_118: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b885c9b5c9_2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b885c9b5c9_2_704: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3" name="Google Shape;803;gb885c9b5c9_2_7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b885c9b5c9_2_710: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0" name="Google Shape;810;gb885c9b5c9_2_7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b885c9b5c9_2_760: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5" name="Google Shape;865;gb885c9b5c9_2_7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b885c9b5c9_2_798: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9" name="Google Shape;909;gb885c9b5c9_2_7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b885c9b5c9_2_805: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7" name="Google Shape;917;gb885c9b5c9_2_8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C845CB0-5F7C-402D-BEF5-5824D129F688}"/>
              </a:ext>
            </a:extLst>
          </p:cNvPr>
          <p:cNvSpPr txBox="1">
            <a:spLocks noGrp="1"/>
          </p:cNvSpPr>
          <p:nvPr>
            <p:ph type="sldNum" sz="quarter" idx="5"/>
          </p:nvPr>
        </p:nvSpPr>
        <p:spPr>
          <a:ln/>
        </p:spPr>
        <p:txBody>
          <a:bodyPr vert="horz" lIns="0" tIns="0" rIns="0" bIns="0" anchor="b" anchorCtr="0">
            <a:noAutofit/>
          </a:bodyPr>
          <a:lstStyle/>
          <a:p>
            <a:pPr lvl="0"/>
            <a:fld id="{C2B7B5E0-9B00-453A-99C7-2D154CF35431}" type="slidenum">
              <a:t>44</a:t>
            </a:fld>
            <a:endParaRPr lang="fr-FR"/>
          </a:p>
        </p:txBody>
      </p:sp>
      <p:sp>
        <p:nvSpPr>
          <p:cNvPr id="2" name="Espace réservé de l'image des diapositives 1">
            <a:extLst>
              <a:ext uri="{FF2B5EF4-FFF2-40B4-BE49-F238E27FC236}">
                <a16:creationId xmlns:a16="http://schemas.microsoft.com/office/drawing/2014/main" id="{AC4BEF74-C3A3-4900-9D0F-658B33067A8A}"/>
              </a:ext>
            </a:extLst>
          </p:cNvPr>
          <p:cNvSpPr>
            <a:spLocks noGrp="1" noRot="1" noChangeAspect="1" noResize="1"/>
          </p:cNvSpPr>
          <p:nvPr>
            <p:ph type="sldImg"/>
          </p:nvPr>
        </p:nvSpPr>
        <p:spPr>
          <a:xfrm>
            <a:off x="215900" y="801688"/>
            <a:ext cx="7126288" cy="4010025"/>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3FD884D3-E4C6-41D4-A8A0-75AEC472B989}"/>
              </a:ext>
            </a:extLst>
          </p:cNvPr>
          <p:cNvSpPr txBox="1">
            <a:spLocks noGrp="1"/>
          </p:cNvSpPr>
          <p:nvPr>
            <p:ph type="body" sz="quarter" idx="1"/>
          </p:nvPr>
        </p:nvSpPr>
        <p:spPr>
          <a:xfrm>
            <a:off x="756360" y="5078520"/>
            <a:ext cx="6047279" cy="4810680"/>
          </a:xfrm>
        </p:spPr>
        <p:txBody>
          <a:bodyPr vert="horz" compatLnSpc="1">
            <a:spAutoFit/>
          </a:body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810">
              <a:solidFill>
                <a:srgbClr val="000000"/>
              </a:solidFill>
              <a:latin typeface="Arial" pitchFamily="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28C71274-67F5-4AC4-98FD-C1B5666530CE}"/>
              </a:ext>
            </a:extLst>
          </p:cNvPr>
          <p:cNvSpPr txBox="1">
            <a:spLocks noGrp="1"/>
          </p:cNvSpPr>
          <p:nvPr>
            <p:ph type="sldNum" sz="quarter" idx="5"/>
          </p:nvPr>
        </p:nvSpPr>
        <p:spPr>
          <a:ln/>
        </p:spPr>
        <p:txBody>
          <a:bodyPr vert="horz" lIns="0" tIns="0" rIns="0" bIns="0" anchor="b" anchorCtr="0">
            <a:noAutofit/>
          </a:bodyPr>
          <a:lstStyle/>
          <a:p>
            <a:pPr lvl="0"/>
            <a:fld id="{3097DE5D-B9ED-4F48-A08C-65A83D456BCF}" type="slidenum">
              <a:t>45</a:t>
            </a:fld>
            <a:endParaRPr lang="fr-FR"/>
          </a:p>
        </p:txBody>
      </p:sp>
      <p:sp>
        <p:nvSpPr>
          <p:cNvPr id="2" name="Espace réservé de l'image des diapositives 1">
            <a:extLst>
              <a:ext uri="{FF2B5EF4-FFF2-40B4-BE49-F238E27FC236}">
                <a16:creationId xmlns:a16="http://schemas.microsoft.com/office/drawing/2014/main" id="{2CD78C9C-CC7D-483C-A31C-B9EE44B2F04E}"/>
              </a:ext>
            </a:extLst>
          </p:cNvPr>
          <p:cNvSpPr>
            <a:spLocks noGrp="1" noRot="1" noChangeAspect="1" noResize="1"/>
          </p:cNvSpPr>
          <p:nvPr>
            <p:ph type="sldImg"/>
          </p:nvPr>
        </p:nvSpPr>
        <p:spPr>
          <a:xfrm>
            <a:off x="215900" y="801688"/>
            <a:ext cx="7126288" cy="4010025"/>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26B77248-DBDC-4450-A604-6F54C25DBB97}"/>
              </a:ext>
            </a:extLst>
          </p:cNvPr>
          <p:cNvSpPr txBox="1">
            <a:spLocks noGrp="1"/>
          </p:cNvSpPr>
          <p:nvPr>
            <p:ph type="body" sz="quarter" idx="1"/>
          </p:nvPr>
        </p:nvSpPr>
        <p:spPr>
          <a:xfrm>
            <a:off x="756360" y="5078520"/>
            <a:ext cx="6047279" cy="4810680"/>
          </a:xfrm>
        </p:spPr>
        <p:txBody>
          <a:bodyPr vert="horz" compatLnSpc="1">
            <a:spAutoFit/>
          </a:body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810">
              <a:solidFill>
                <a:srgbClr val="000000"/>
              </a:solidFill>
              <a:latin typeface="Arial" pitchFamily="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FA5FF61-7ADF-480D-BC04-648D956DFE75}"/>
              </a:ext>
            </a:extLst>
          </p:cNvPr>
          <p:cNvSpPr txBox="1">
            <a:spLocks noGrp="1"/>
          </p:cNvSpPr>
          <p:nvPr>
            <p:ph type="sldNum" sz="quarter" idx="5"/>
          </p:nvPr>
        </p:nvSpPr>
        <p:spPr>
          <a:ln/>
        </p:spPr>
        <p:txBody>
          <a:bodyPr vert="horz" lIns="0" tIns="0" rIns="0" bIns="0" anchor="b" anchorCtr="0">
            <a:noAutofit/>
          </a:bodyPr>
          <a:lstStyle/>
          <a:p>
            <a:pPr lvl="0"/>
            <a:fld id="{088A919B-7327-460A-AAE9-E50270F7A2B2}" type="slidenum">
              <a:t>46</a:t>
            </a:fld>
            <a:endParaRPr lang="fr-FR"/>
          </a:p>
        </p:txBody>
      </p:sp>
      <p:sp>
        <p:nvSpPr>
          <p:cNvPr id="2" name="Espace réservé de l'image des diapositives 1">
            <a:extLst>
              <a:ext uri="{FF2B5EF4-FFF2-40B4-BE49-F238E27FC236}">
                <a16:creationId xmlns:a16="http://schemas.microsoft.com/office/drawing/2014/main" id="{F1A38EBD-80EC-4F43-89B5-CE48009C00A0}"/>
              </a:ext>
            </a:extLst>
          </p:cNvPr>
          <p:cNvSpPr>
            <a:spLocks noGrp="1" noRot="1" noChangeAspect="1" noResize="1"/>
          </p:cNvSpPr>
          <p:nvPr>
            <p:ph type="sldImg"/>
          </p:nvPr>
        </p:nvSpPr>
        <p:spPr>
          <a:xfrm>
            <a:off x="215900" y="801688"/>
            <a:ext cx="7126288" cy="4010025"/>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06773F0F-1372-4F57-9DBA-AA95E51EE96B}"/>
              </a:ext>
            </a:extLst>
          </p:cNvPr>
          <p:cNvSpPr txBox="1">
            <a:spLocks noGrp="1"/>
          </p:cNvSpPr>
          <p:nvPr>
            <p:ph type="body" sz="quarter" idx="1"/>
          </p:nvPr>
        </p:nvSpPr>
        <p:spPr>
          <a:xfrm>
            <a:off x="756360" y="5078520"/>
            <a:ext cx="6047279" cy="4810680"/>
          </a:xfrm>
        </p:spPr>
        <p:txBody>
          <a:bodyPr vert="horz" compatLnSpc="1">
            <a:spAutoFit/>
          </a:body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810">
              <a:solidFill>
                <a:srgbClr val="000000"/>
              </a:solidFill>
              <a:latin typeface="Arial" pitchFamily="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8EF21EBA-1AEA-4D2B-8F01-AABB94F376EB}"/>
              </a:ext>
            </a:extLst>
          </p:cNvPr>
          <p:cNvSpPr txBox="1">
            <a:spLocks noGrp="1"/>
          </p:cNvSpPr>
          <p:nvPr>
            <p:ph type="sldNum" sz="quarter" idx="5"/>
          </p:nvPr>
        </p:nvSpPr>
        <p:spPr>
          <a:ln/>
        </p:spPr>
        <p:txBody>
          <a:bodyPr vert="horz" lIns="0" tIns="0" rIns="0" bIns="0" anchor="b" anchorCtr="0">
            <a:noAutofit/>
          </a:bodyPr>
          <a:lstStyle/>
          <a:p>
            <a:pPr lvl="0"/>
            <a:fld id="{43BBEE40-EF95-4806-9698-AC03F66B1C93}" type="slidenum">
              <a:t>47</a:t>
            </a:fld>
            <a:endParaRPr lang="fr-FR"/>
          </a:p>
        </p:txBody>
      </p:sp>
      <p:sp>
        <p:nvSpPr>
          <p:cNvPr id="2" name="Espace réservé de l'image des diapositives 1">
            <a:extLst>
              <a:ext uri="{FF2B5EF4-FFF2-40B4-BE49-F238E27FC236}">
                <a16:creationId xmlns:a16="http://schemas.microsoft.com/office/drawing/2014/main" id="{2A7B907C-BD40-4358-BD69-E013A5D2487C}"/>
              </a:ext>
            </a:extLst>
          </p:cNvPr>
          <p:cNvSpPr>
            <a:spLocks noGrp="1" noRot="1" noChangeAspect="1" noResize="1"/>
          </p:cNvSpPr>
          <p:nvPr>
            <p:ph type="sldImg"/>
          </p:nvPr>
        </p:nvSpPr>
        <p:spPr>
          <a:xfrm>
            <a:off x="215900" y="801688"/>
            <a:ext cx="7126288" cy="4010025"/>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24A779FE-9D5E-4359-803B-E11FB72C34A0}"/>
              </a:ext>
            </a:extLst>
          </p:cNvPr>
          <p:cNvSpPr txBox="1">
            <a:spLocks noGrp="1"/>
          </p:cNvSpPr>
          <p:nvPr>
            <p:ph type="body" sz="quarter" idx="1"/>
          </p:nvPr>
        </p:nvSpPr>
        <p:spPr>
          <a:xfrm>
            <a:off x="756360" y="5078520"/>
            <a:ext cx="6047279" cy="4810680"/>
          </a:xfrm>
        </p:spPr>
        <p:txBody>
          <a:bodyPr vert="horz" compatLnSpc="1">
            <a:spAutoFit/>
          </a:body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810">
              <a:solidFill>
                <a:srgbClr val="000000"/>
              </a:solidFill>
              <a:latin typeface="Arial" pitchFamily="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J'ai réussi à ne pas metter le mot BIg Data dans mes slides</a:t>
            </a:r>
          </a:p>
        </p:txBody>
      </p:sp>
      <p:sp>
        <p:nvSpPr>
          <p:cNvPr id="4" name="Slide Number Placeholder 3"/>
          <p:cNvSpPr>
            <a:spLocks noGrp="1"/>
          </p:cNvSpPr>
          <p:nvPr>
            <p:ph type="sldNum" sz="quarter" idx="5"/>
          </p:nvPr>
        </p:nvSpPr>
        <p:spPr/>
        <p:txBody>
          <a:bodyPr/>
          <a:lstStyle/>
          <a:p>
            <a:pPr rtl="0"/>
            <a:fld id="{810E1E9A-E921-4174-A0FC-51868D7AC568}" type="slidenum">
              <a:rPr lang="fr-FR" noProof="0" smtClean="0"/>
              <a:t>48</a:t>
            </a:fld>
            <a:endParaRPr lang="fr-FR" noProof="0"/>
          </a:p>
        </p:txBody>
      </p:sp>
    </p:spTree>
    <p:extLst>
      <p:ext uri="{BB962C8B-B14F-4D97-AF65-F5344CB8AC3E}">
        <p14:creationId xmlns:p14="http://schemas.microsoft.com/office/powerpoint/2010/main" val="3277201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b885c9b5c9_2_124: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b885c9b5c9_2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8F6ECE9E-0F02-4BA8-968E-3C0FFE61312F}"/>
              </a:ext>
            </a:extLst>
          </p:cNvPr>
          <p:cNvSpPr txBox="1">
            <a:spLocks noGrp="1"/>
          </p:cNvSpPr>
          <p:nvPr>
            <p:ph type="sldNum" sz="quarter" idx="5"/>
          </p:nvPr>
        </p:nvSpPr>
        <p:spPr>
          <a:ln/>
        </p:spPr>
        <p:txBody>
          <a:bodyPr vert="horz" lIns="0" tIns="0" rIns="0" bIns="0" anchor="b" anchorCtr="0">
            <a:noAutofit/>
          </a:bodyPr>
          <a:lstStyle/>
          <a:p>
            <a:pPr lvl="0"/>
            <a:fld id="{B5271941-55DD-4A12-8088-53866630357A}" type="slidenum">
              <a:t>49</a:t>
            </a:fld>
            <a:endParaRPr lang="fr-FR"/>
          </a:p>
        </p:txBody>
      </p:sp>
      <p:sp>
        <p:nvSpPr>
          <p:cNvPr id="2" name="Espace réservé de l'image des diapositives 1">
            <a:extLst>
              <a:ext uri="{FF2B5EF4-FFF2-40B4-BE49-F238E27FC236}">
                <a16:creationId xmlns:a16="http://schemas.microsoft.com/office/drawing/2014/main" id="{62E52B7C-D910-4354-9CE5-52087D09AFF3}"/>
              </a:ext>
            </a:extLst>
          </p:cNvPr>
          <p:cNvSpPr>
            <a:spLocks noGrp="1" noRot="1" noChangeAspect="1" noResize="1"/>
          </p:cNvSpPr>
          <p:nvPr>
            <p:ph type="sldImg"/>
          </p:nvPr>
        </p:nvSpPr>
        <p:spPr>
          <a:xfrm>
            <a:off x="215900" y="801688"/>
            <a:ext cx="7126288" cy="4010025"/>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D37FF48D-2BF4-421F-99A7-10C8330837DE}"/>
              </a:ext>
            </a:extLst>
          </p:cNvPr>
          <p:cNvSpPr txBox="1">
            <a:spLocks noGrp="1"/>
          </p:cNvSpPr>
          <p:nvPr>
            <p:ph type="body" sz="quarter" idx="1"/>
          </p:nvPr>
        </p:nvSpPr>
        <p:spPr>
          <a:xfrm>
            <a:off x="756360" y="5078520"/>
            <a:ext cx="6047279" cy="4810680"/>
          </a:xfrm>
        </p:spPr>
        <p:txBody>
          <a:bodyPr vert="horz" compatLnSpc="1"/>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810">
              <a:solidFill>
                <a:srgbClr val="000000"/>
              </a:solidFill>
              <a:latin typeface="Arial" pitchFamily="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84E609B5-DF5B-47D1-8844-5B882FC02A1F}"/>
              </a:ext>
            </a:extLst>
          </p:cNvPr>
          <p:cNvSpPr txBox="1">
            <a:spLocks noGrp="1"/>
          </p:cNvSpPr>
          <p:nvPr>
            <p:ph type="sldNum" sz="quarter" idx="5"/>
          </p:nvPr>
        </p:nvSpPr>
        <p:spPr>
          <a:ln/>
        </p:spPr>
        <p:txBody>
          <a:bodyPr vert="horz" lIns="0" tIns="0" rIns="0" bIns="0" anchor="b" anchorCtr="0">
            <a:noAutofit/>
          </a:bodyPr>
          <a:lstStyle/>
          <a:p>
            <a:pPr lvl="0"/>
            <a:fld id="{C605C47F-37CA-41A5-B3CA-57B97138948F}" type="slidenum">
              <a:t>53</a:t>
            </a:fld>
            <a:endParaRPr lang="fr-FR"/>
          </a:p>
        </p:txBody>
      </p:sp>
      <p:sp>
        <p:nvSpPr>
          <p:cNvPr id="2" name="Espace réservé de l'image des diapositives 1">
            <a:extLst>
              <a:ext uri="{FF2B5EF4-FFF2-40B4-BE49-F238E27FC236}">
                <a16:creationId xmlns:a16="http://schemas.microsoft.com/office/drawing/2014/main" id="{BC163235-E0CC-40FE-B7FA-76A4C378FAAA}"/>
              </a:ext>
            </a:extLst>
          </p:cNvPr>
          <p:cNvSpPr>
            <a:spLocks noGrp="1" noRot="1" noChangeAspect="1" noResize="1"/>
          </p:cNvSpPr>
          <p:nvPr>
            <p:ph type="sldImg"/>
          </p:nvPr>
        </p:nvSpPr>
        <p:spPr>
          <a:xfrm>
            <a:off x="215900" y="801688"/>
            <a:ext cx="7126288" cy="4010025"/>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14252F05-3029-48F7-9DAE-5D5617B16FB1}"/>
              </a:ext>
            </a:extLst>
          </p:cNvPr>
          <p:cNvSpPr txBox="1">
            <a:spLocks noGrp="1"/>
          </p:cNvSpPr>
          <p:nvPr>
            <p:ph type="body" sz="quarter" idx="1"/>
          </p:nvPr>
        </p:nvSpPr>
        <p:spPr>
          <a:xfrm>
            <a:off x="756360" y="5078520"/>
            <a:ext cx="6047279" cy="4810680"/>
          </a:xfrm>
        </p:spPr>
        <p:txBody>
          <a:bodyPr vert="horz" compatLnSpc="1">
            <a:spAutoFit/>
          </a:body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810">
              <a:solidFill>
                <a:srgbClr val="000000"/>
              </a:solidFill>
              <a:latin typeface="Arial" pitchFamily="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id="{CC085D8B-5DF4-4B3E-ABFF-402C08EEBCA2}"/>
              </a:ext>
            </a:extLst>
          </p:cNvPr>
          <p:cNvSpPr txBox="1">
            <a:spLocks noGrp="1"/>
          </p:cNvSpPr>
          <p:nvPr>
            <p:ph type="sldNum" sz="quarter" idx="5"/>
          </p:nvPr>
        </p:nvSpPr>
        <p:spPr>
          <a:ln/>
        </p:spPr>
        <p:txBody>
          <a:bodyPr vert="horz" wrap="square" lIns="96840" tIns="48240" rIns="96840" bIns="48240" anchor="b" anchorCtr="0" compatLnSpc="1">
            <a:noAutofit/>
          </a:bodyPr>
          <a:lstStyle/>
          <a:p>
            <a:pPr lvl="0"/>
            <a:fld id="{BC28C9D2-BFB8-4EE9-86AA-9BB159B60273}" type="slidenum">
              <a:t>58</a:t>
            </a:fld>
            <a:endParaRPr lang="en-US"/>
          </a:p>
        </p:txBody>
      </p:sp>
      <p:sp>
        <p:nvSpPr>
          <p:cNvPr id="2" name="Forme libre : forme 1">
            <a:extLst>
              <a:ext uri="{FF2B5EF4-FFF2-40B4-BE49-F238E27FC236}">
                <a16:creationId xmlns:a16="http://schemas.microsoft.com/office/drawing/2014/main" id="{DAAD1094-BCA8-4C7C-B8AE-74D7A0F900C8}"/>
              </a:ext>
            </a:extLst>
          </p:cNvPr>
          <p:cNvSpPr/>
          <p:nvPr/>
        </p:nvSpPr>
        <p:spPr>
          <a:xfrm>
            <a:off x="747720" y="797040"/>
            <a:ext cx="5605560" cy="3830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baseline="0">
              <a:ln>
                <a:noFill/>
              </a:ln>
              <a:solidFill>
                <a:srgbClr val="000000"/>
              </a:solidFill>
              <a:latin typeface="Times New Roman" pitchFamily="18"/>
              <a:ea typeface="msmincho" pitchFamily="2"/>
              <a:cs typeface="msmincho" pitchFamily="2"/>
            </a:endParaRPr>
          </a:p>
        </p:txBody>
      </p:sp>
      <p:sp>
        <p:nvSpPr>
          <p:cNvPr id="3" name="Espace réservé des notes 2">
            <a:extLst>
              <a:ext uri="{FF2B5EF4-FFF2-40B4-BE49-F238E27FC236}">
                <a16:creationId xmlns:a16="http://schemas.microsoft.com/office/drawing/2014/main" id="{A68E6887-2B20-42A3-94F2-18CEFB922F9A}"/>
              </a:ext>
            </a:extLst>
          </p:cNvPr>
          <p:cNvSpPr txBox="1">
            <a:spLocks noGrp="1"/>
          </p:cNvSpPr>
          <p:nvPr>
            <p:ph type="body" sz="quarter" idx="1"/>
          </p:nvPr>
        </p:nvSpPr>
        <p:spPr>
          <a:xfrm>
            <a:off x="946080" y="4869000"/>
            <a:ext cx="5208480" cy="4627800"/>
          </a:xfrm>
        </p:spPr>
        <p:txBody>
          <a:bodyPr wrap="square" lIns="93960" tIns="48960" rIns="93960" bIns="48960" anchor="t" anchorCtr="0">
            <a:spAutoFit/>
          </a:bodyPr>
          <a:lstStyle/>
          <a:p>
            <a:pPr lvl="0"/>
            <a:r>
              <a:rPr lang="en-GB"/>
              <a:t>Explicabilité importante dans certains domaines</a:t>
            </a:r>
          </a:p>
          <a:p>
            <a:pPr lvl="0"/>
            <a:r>
              <a:rPr lang="en-GB"/>
              <a:t>Ex en assurance: on doit s’assurer que les critères  utilisés liés à la santé peuvent être légalement des facteurs de décision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id="{945BE4B5-CC4B-42C1-B893-64D313CF7807}"/>
              </a:ext>
            </a:extLst>
          </p:cNvPr>
          <p:cNvSpPr txBox="1">
            <a:spLocks noGrp="1"/>
          </p:cNvSpPr>
          <p:nvPr>
            <p:ph type="sldNum" sz="quarter" idx="5"/>
          </p:nvPr>
        </p:nvSpPr>
        <p:spPr>
          <a:ln/>
        </p:spPr>
        <p:txBody>
          <a:bodyPr vert="horz" wrap="square" lIns="96840" tIns="48240" rIns="96840" bIns="48240" anchor="b" anchorCtr="0" compatLnSpc="1">
            <a:noAutofit/>
          </a:bodyPr>
          <a:lstStyle/>
          <a:p>
            <a:pPr lvl="0"/>
            <a:fld id="{0AC9405E-F4B3-4CC2-9EA1-7E2CB3067B1F}" type="slidenum">
              <a:t>59</a:t>
            </a:fld>
            <a:endParaRPr lang="en-US"/>
          </a:p>
        </p:txBody>
      </p:sp>
      <p:sp>
        <p:nvSpPr>
          <p:cNvPr id="2" name="Forme libre : forme 1">
            <a:extLst>
              <a:ext uri="{FF2B5EF4-FFF2-40B4-BE49-F238E27FC236}">
                <a16:creationId xmlns:a16="http://schemas.microsoft.com/office/drawing/2014/main" id="{1290D986-A39A-4A29-AACD-16DBBEBCD8C8}"/>
              </a:ext>
            </a:extLst>
          </p:cNvPr>
          <p:cNvSpPr/>
          <p:nvPr/>
        </p:nvSpPr>
        <p:spPr>
          <a:xfrm>
            <a:off x="747720" y="797040"/>
            <a:ext cx="5605560" cy="3830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baseline="0">
              <a:ln>
                <a:noFill/>
              </a:ln>
              <a:solidFill>
                <a:srgbClr val="000000"/>
              </a:solidFill>
              <a:latin typeface="Times New Roman" pitchFamily="18"/>
              <a:ea typeface="msmincho" pitchFamily="2"/>
              <a:cs typeface="msmincho" pitchFamily="2"/>
            </a:endParaRPr>
          </a:p>
        </p:txBody>
      </p:sp>
      <p:sp>
        <p:nvSpPr>
          <p:cNvPr id="3" name="Espace réservé des notes 2">
            <a:extLst>
              <a:ext uri="{FF2B5EF4-FFF2-40B4-BE49-F238E27FC236}">
                <a16:creationId xmlns:a16="http://schemas.microsoft.com/office/drawing/2014/main" id="{8D584FA5-E53E-4415-8EB2-8CCF555FC227}"/>
              </a:ext>
            </a:extLst>
          </p:cNvPr>
          <p:cNvSpPr txBox="1">
            <a:spLocks noGrp="1"/>
          </p:cNvSpPr>
          <p:nvPr>
            <p:ph type="body" sz="quarter" idx="1"/>
          </p:nvPr>
        </p:nvSpPr>
        <p:spPr>
          <a:xfrm>
            <a:off x="946080" y="4869000"/>
            <a:ext cx="5208480" cy="4627800"/>
          </a:xfrm>
        </p:spPr>
        <p:txBody>
          <a:bodyPr wrap="square" lIns="93960" tIns="48960" rIns="93960" bIns="48960" anchor="t" anchorCtr="0">
            <a:spAutoFit/>
          </a:bodyPr>
          <a:lstStyle/>
          <a:p>
            <a:pPr lvl="0"/>
            <a:r>
              <a:rPr lang="en-GB"/>
              <a:t>Un dessin d’arbre Alice</a:t>
            </a:r>
          </a:p>
          <a:p>
            <a:pPr lvl="0"/>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id="{D47E2DE9-F82C-4182-A4E7-2D914B5615F8}"/>
              </a:ext>
            </a:extLst>
          </p:cNvPr>
          <p:cNvSpPr txBox="1">
            <a:spLocks noGrp="1"/>
          </p:cNvSpPr>
          <p:nvPr>
            <p:ph type="sldNum" sz="quarter" idx="5"/>
          </p:nvPr>
        </p:nvSpPr>
        <p:spPr>
          <a:ln/>
        </p:spPr>
        <p:txBody>
          <a:bodyPr vert="horz" wrap="square" lIns="96840" tIns="48240" rIns="96840" bIns="48240" anchor="b" anchorCtr="0" compatLnSpc="1">
            <a:noAutofit/>
          </a:bodyPr>
          <a:lstStyle/>
          <a:p>
            <a:pPr lvl="0"/>
            <a:fld id="{171E4CA3-CFBA-494F-B72D-66D0485A7F43}" type="slidenum">
              <a:t>60</a:t>
            </a:fld>
            <a:endParaRPr lang="en-US"/>
          </a:p>
        </p:txBody>
      </p:sp>
      <p:sp>
        <p:nvSpPr>
          <p:cNvPr id="2" name="Espace réservé de l'image des diapositives 1">
            <a:extLst>
              <a:ext uri="{FF2B5EF4-FFF2-40B4-BE49-F238E27FC236}">
                <a16:creationId xmlns:a16="http://schemas.microsoft.com/office/drawing/2014/main" id="{68D1C609-5CB4-4A3B-82D5-D6A93AD009D9}"/>
              </a:ext>
            </a:extLst>
          </p:cNvPr>
          <p:cNvSpPr>
            <a:spLocks noGrp="1" noRot="1" noChangeAspect="1" noResize="1"/>
          </p:cNvSpPr>
          <p:nvPr>
            <p:ph type="sldImg"/>
          </p:nvPr>
        </p:nvSpPr>
        <p:spPr>
          <a:xfrm>
            <a:off x="26988" y="744538"/>
            <a:ext cx="6615112" cy="3722687"/>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8EC3A480-86F3-4CB4-8718-6A9A5BBF0F27}"/>
              </a:ext>
            </a:extLst>
          </p:cNvPr>
          <p:cNvSpPr txBox="1">
            <a:spLocks noGrp="1"/>
          </p:cNvSpPr>
          <p:nvPr>
            <p:ph type="body" sz="quarter" idx="1"/>
          </p:nvPr>
        </p:nvSpPr>
        <p:spPr/>
        <p:txBody>
          <a:bodyPr>
            <a:spAutoFit/>
          </a:bodyPr>
          <a:lstStyle/>
          <a:p>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id="{0765D6CF-5519-447C-BAF1-F1BFD34661CC}"/>
              </a:ext>
            </a:extLst>
          </p:cNvPr>
          <p:cNvSpPr txBox="1">
            <a:spLocks noGrp="1"/>
          </p:cNvSpPr>
          <p:nvPr>
            <p:ph type="sldNum" sz="quarter" idx="5"/>
          </p:nvPr>
        </p:nvSpPr>
        <p:spPr>
          <a:ln/>
        </p:spPr>
        <p:txBody>
          <a:bodyPr vert="horz" wrap="square" lIns="96840" tIns="48240" rIns="96840" bIns="48240" anchor="b" anchorCtr="0" compatLnSpc="1">
            <a:noAutofit/>
          </a:bodyPr>
          <a:lstStyle/>
          <a:p>
            <a:pPr lvl="0"/>
            <a:fld id="{EEB1229E-23F2-4F90-8F5C-F4B3A5C11754}" type="slidenum">
              <a:t>64</a:t>
            </a:fld>
            <a:endParaRPr lang="en-US"/>
          </a:p>
        </p:txBody>
      </p:sp>
      <p:sp>
        <p:nvSpPr>
          <p:cNvPr id="2" name="Espace réservé de l'image des diapositives 1">
            <a:extLst>
              <a:ext uri="{FF2B5EF4-FFF2-40B4-BE49-F238E27FC236}">
                <a16:creationId xmlns:a16="http://schemas.microsoft.com/office/drawing/2014/main" id="{DE8F5727-F056-4997-A30F-93B304BB9FD5}"/>
              </a:ext>
            </a:extLst>
          </p:cNvPr>
          <p:cNvSpPr>
            <a:spLocks noGrp="1" noRot="1" noChangeAspect="1" noResize="1"/>
          </p:cNvSpPr>
          <p:nvPr>
            <p:ph type="sldImg"/>
          </p:nvPr>
        </p:nvSpPr>
        <p:spPr>
          <a:xfrm>
            <a:off x="26988" y="744538"/>
            <a:ext cx="6615112" cy="3722687"/>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351DCC18-879F-45CB-B2EB-CC39ED06AC2B}"/>
              </a:ext>
            </a:extLst>
          </p:cNvPr>
          <p:cNvSpPr txBox="1">
            <a:spLocks noGrp="1"/>
          </p:cNvSpPr>
          <p:nvPr>
            <p:ph type="body" sz="quarter" idx="1"/>
          </p:nvPr>
        </p:nvSpPr>
        <p:spPr/>
        <p:txBody>
          <a:bodyPr>
            <a:spAutoFit/>
          </a:bodyPr>
          <a:lstStyle/>
          <a:p>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id="{808DBA64-9B53-4ECF-90D9-43BE9DC0F18C}"/>
              </a:ext>
            </a:extLst>
          </p:cNvPr>
          <p:cNvSpPr txBox="1">
            <a:spLocks noGrp="1"/>
          </p:cNvSpPr>
          <p:nvPr>
            <p:ph type="sldNum" sz="quarter" idx="5"/>
          </p:nvPr>
        </p:nvSpPr>
        <p:spPr>
          <a:ln/>
        </p:spPr>
        <p:txBody>
          <a:bodyPr vert="horz" wrap="square" lIns="96840" tIns="48240" rIns="96840" bIns="48240" anchor="b" anchorCtr="0" compatLnSpc="1">
            <a:noAutofit/>
          </a:bodyPr>
          <a:lstStyle/>
          <a:p>
            <a:pPr lvl="0"/>
            <a:fld id="{31225FF7-6B3F-4781-B7DB-33F4FFAC9E09}" type="slidenum">
              <a:t>68</a:t>
            </a:fld>
            <a:endParaRPr lang="en-US"/>
          </a:p>
        </p:txBody>
      </p:sp>
      <p:sp>
        <p:nvSpPr>
          <p:cNvPr id="2" name="Espace réservé de l'image des diapositives 1">
            <a:extLst>
              <a:ext uri="{FF2B5EF4-FFF2-40B4-BE49-F238E27FC236}">
                <a16:creationId xmlns:a16="http://schemas.microsoft.com/office/drawing/2014/main" id="{93CD707C-4008-41D2-9831-A4CBA6562936}"/>
              </a:ext>
            </a:extLst>
          </p:cNvPr>
          <p:cNvSpPr>
            <a:spLocks noGrp="1" noRot="1" noChangeAspect="1" noResize="1"/>
          </p:cNvSpPr>
          <p:nvPr>
            <p:ph type="sldImg"/>
          </p:nvPr>
        </p:nvSpPr>
        <p:spPr>
          <a:xfrm>
            <a:off x="26988" y="744538"/>
            <a:ext cx="6615112" cy="3722687"/>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FE2D26B4-6713-4BD0-9B47-80979D5D0E84}"/>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id="{7CB3FF18-C939-4212-9A46-2F78AF71F53D}"/>
              </a:ext>
            </a:extLst>
          </p:cNvPr>
          <p:cNvSpPr txBox="1">
            <a:spLocks noGrp="1"/>
          </p:cNvSpPr>
          <p:nvPr>
            <p:ph type="sldNum" sz="quarter" idx="5"/>
          </p:nvPr>
        </p:nvSpPr>
        <p:spPr>
          <a:ln/>
        </p:spPr>
        <p:txBody>
          <a:bodyPr vert="horz" wrap="square" lIns="96840" tIns="48240" rIns="96840" bIns="48240" anchor="b" anchorCtr="0" compatLnSpc="1">
            <a:noAutofit/>
          </a:bodyPr>
          <a:lstStyle/>
          <a:p>
            <a:pPr lvl="0"/>
            <a:fld id="{0FE366B3-C517-4E69-916D-4D373CCA32B6}" type="slidenum">
              <a:t>69</a:t>
            </a:fld>
            <a:endParaRPr lang="en-US"/>
          </a:p>
        </p:txBody>
      </p:sp>
      <p:sp>
        <p:nvSpPr>
          <p:cNvPr id="2" name="Espace réservé de l'image des diapositives 1">
            <a:extLst>
              <a:ext uri="{FF2B5EF4-FFF2-40B4-BE49-F238E27FC236}">
                <a16:creationId xmlns:a16="http://schemas.microsoft.com/office/drawing/2014/main" id="{987CC1D4-B6A7-447A-8194-FF70E3274732}"/>
              </a:ext>
            </a:extLst>
          </p:cNvPr>
          <p:cNvSpPr>
            <a:spLocks noGrp="1" noRot="1" noChangeAspect="1" noResize="1"/>
          </p:cNvSpPr>
          <p:nvPr>
            <p:ph type="sldImg"/>
          </p:nvPr>
        </p:nvSpPr>
        <p:spPr>
          <a:xfrm>
            <a:off x="26988" y="744538"/>
            <a:ext cx="6615112" cy="3722687"/>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65B33F9E-B8CC-4EA4-A501-2F11F576FDE5}"/>
              </a:ext>
            </a:extLst>
          </p:cNvPr>
          <p:cNvSpPr txBox="1">
            <a:spLocks noGrp="1"/>
          </p:cNvSpPr>
          <p:nvPr>
            <p:ph type="body" sz="quarter" idx="1"/>
          </p:nvPr>
        </p:nvSpPr>
        <p:spPr/>
        <p:txBody>
          <a:bodyPr>
            <a:spAutoFit/>
          </a:bodyPr>
          <a:lstStyle/>
          <a:p>
            <a:pPr lvl="0"/>
            <a:r>
              <a:rPr lang="fr-FR" sz="1800"/>
              <a:t>Donner des exemples de même taux mais de situations différentes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9870EFE0-5F6B-405C-B926-F432BC27116C}"/>
              </a:ext>
            </a:extLst>
          </p:cNvPr>
          <p:cNvSpPr txBox="1">
            <a:spLocks noGrp="1"/>
          </p:cNvSpPr>
          <p:nvPr>
            <p:ph type="sldNum" sz="quarter" idx="5"/>
          </p:nvPr>
        </p:nvSpPr>
        <p:spPr>
          <a:ln/>
        </p:spPr>
        <p:txBody>
          <a:bodyPr vert="horz" lIns="0" tIns="0" rIns="0" bIns="0" anchor="b" anchorCtr="0">
            <a:noAutofit/>
          </a:bodyPr>
          <a:lstStyle/>
          <a:p>
            <a:pPr lvl="0"/>
            <a:fld id="{3907AF57-C6C9-4524-B44E-A8DEBF051883}" type="slidenum">
              <a:t>70</a:t>
            </a:fld>
            <a:endParaRPr lang="fr-FR"/>
          </a:p>
        </p:txBody>
      </p:sp>
      <p:sp>
        <p:nvSpPr>
          <p:cNvPr id="2" name="Espace réservé de l'image des diapositives 1">
            <a:extLst>
              <a:ext uri="{FF2B5EF4-FFF2-40B4-BE49-F238E27FC236}">
                <a16:creationId xmlns:a16="http://schemas.microsoft.com/office/drawing/2014/main" id="{2790BC36-D050-4BF6-811F-A1D5CBF7BB94}"/>
              </a:ext>
            </a:extLst>
          </p:cNvPr>
          <p:cNvSpPr>
            <a:spLocks noGrp="1" noRot="1" noChangeAspect="1" noResize="1"/>
          </p:cNvSpPr>
          <p:nvPr>
            <p:ph type="sldImg"/>
          </p:nvPr>
        </p:nvSpPr>
        <p:spPr>
          <a:xfrm>
            <a:off x="215900" y="801688"/>
            <a:ext cx="7126288" cy="4010025"/>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EA5FB194-7078-4FFA-93EC-C7B0681623F5}"/>
              </a:ext>
            </a:extLst>
          </p:cNvPr>
          <p:cNvSpPr txBox="1">
            <a:spLocks noGrp="1"/>
          </p:cNvSpPr>
          <p:nvPr>
            <p:ph type="body" sz="quarter" idx="1"/>
          </p:nvPr>
        </p:nvSpPr>
        <p:spPr>
          <a:xfrm>
            <a:off x="756000" y="5078160"/>
            <a:ext cx="6047279" cy="4810680"/>
          </a:xfrm>
        </p:spPr>
        <p:txBody>
          <a:bodyPr vert="horz" compatLnSpc="1">
            <a:spAutoFit/>
          </a:body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810">
              <a:solidFill>
                <a:srgbClr val="000000"/>
              </a:solidFill>
              <a:latin typeface="Arial" pitchFamily="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Parler de réseaux convolutifs avec Lenet de Yann Le Cun</a:t>
            </a:r>
          </a:p>
          <a:p>
            <a:endParaRPr lang="en-US">
              <a:cs typeface="Calibri"/>
            </a:endParaRPr>
          </a:p>
        </p:txBody>
      </p:sp>
      <p:sp>
        <p:nvSpPr>
          <p:cNvPr id="4" name="Slide Number Placeholder 3"/>
          <p:cNvSpPr>
            <a:spLocks noGrp="1"/>
          </p:cNvSpPr>
          <p:nvPr>
            <p:ph type="sldNum" sz="quarter" idx="5"/>
          </p:nvPr>
        </p:nvSpPr>
        <p:spPr/>
        <p:txBody>
          <a:bodyPr/>
          <a:lstStyle/>
          <a:p>
            <a:pPr rtl="0"/>
            <a:fld id="{810E1E9A-E921-4174-A0FC-51868D7AC568}" type="slidenum">
              <a:rPr lang="fr-FR" noProof="0" smtClean="0"/>
              <a:t>77</a:t>
            </a:fld>
            <a:endParaRPr lang="fr-FR" noProof="0"/>
          </a:p>
        </p:txBody>
      </p:sp>
    </p:spTree>
    <p:extLst>
      <p:ext uri="{BB962C8B-B14F-4D97-AF65-F5344CB8AC3E}">
        <p14:creationId xmlns:p14="http://schemas.microsoft.com/office/powerpoint/2010/main" val="1871427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Pour l’IA tout a commencé en 1956 au séminaire du Dartmouth </a:t>
            </a:r>
            <a:r>
              <a:rPr lang="fr-FR" err="1"/>
              <a:t>College</a:t>
            </a:r>
            <a:r>
              <a:rPr lang="fr-FR"/>
              <a:t> à Hanover, New Hampshire . J. McCarthy, M. L. Minsky, N. Rochester, C.E. Shannon, avaient proposé ce séminaire pour financement à la Rockefeller </a:t>
            </a:r>
            <a:r>
              <a:rPr lang="fr-FR" err="1"/>
              <a:t>Foundation</a:t>
            </a:r>
            <a:r>
              <a:rPr lang="fr-FR"/>
              <a:t>. Avaient notamment participé à ce premier séminaire A. Newell et H.A. Simon, les premiers à avoir utilisé le terme d’intelligence artificielle. Les thèmes du séminaires étaient </a:t>
            </a:r>
            <a:r>
              <a:rPr lang="fr-FR" err="1"/>
              <a:t>Automatic</a:t>
            </a:r>
            <a:r>
              <a:rPr lang="fr-FR"/>
              <a:t> Computers, How can a computer </a:t>
            </a:r>
            <a:r>
              <a:rPr lang="fr-FR" err="1"/>
              <a:t>be</a:t>
            </a:r>
            <a:r>
              <a:rPr lang="fr-FR"/>
              <a:t> </a:t>
            </a:r>
            <a:r>
              <a:rPr lang="fr-FR" err="1"/>
              <a:t>programmed</a:t>
            </a:r>
            <a:r>
              <a:rPr lang="fr-FR"/>
              <a:t> to use a </a:t>
            </a:r>
            <a:r>
              <a:rPr lang="fr-FR" err="1"/>
              <a:t>language</a:t>
            </a:r>
            <a:r>
              <a:rPr lang="fr-FR"/>
              <a:t> (Algol et autres restaient à inventer), </a:t>
            </a:r>
            <a:r>
              <a:rPr lang="fr-FR" err="1"/>
              <a:t>Neuron</a:t>
            </a:r>
            <a:r>
              <a:rPr lang="fr-FR"/>
              <a:t> nets, </a:t>
            </a:r>
            <a:r>
              <a:rPr lang="fr-FR" err="1"/>
              <a:t>theory</a:t>
            </a:r>
            <a:r>
              <a:rPr lang="fr-FR"/>
              <a:t> of the size of a </a:t>
            </a:r>
            <a:r>
              <a:rPr lang="fr-FR" err="1"/>
              <a:t>calculation</a:t>
            </a:r>
            <a:r>
              <a:rPr lang="fr-FR"/>
              <a:t>, self-</a:t>
            </a:r>
            <a:r>
              <a:rPr lang="fr-FR" err="1"/>
              <a:t>improvement</a:t>
            </a:r>
            <a:r>
              <a:rPr lang="fr-FR"/>
              <a:t>, Abstractions, </a:t>
            </a:r>
            <a:r>
              <a:rPr lang="fr-FR" err="1"/>
              <a:t>Randomness</a:t>
            </a:r>
            <a:r>
              <a:rPr lang="fr-FR"/>
              <a:t> and </a:t>
            </a:r>
            <a:r>
              <a:rPr lang="fr-FR" err="1"/>
              <a:t>creativity</a:t>
            </a:r>
            <a:r>
              <a:rPr lang="fr-FR"/>
              <a:t>… bien des sujets qui la plupart pointent vers des recherches qui restent d’actualité. </a:t>
            </a:r>
          </a:p>
        </p:txBody>
      </p:sp>
      <p:sp>
        <p:nvSpPr>
          <p:cNvPr id="4" name="Espace réservé du numéro de diapositive 3"/>
          <p:cNvSpPr>
            <a:spLocks noGrp="1"/>
          </p:cNvSpPr>
          <p:nvPr>
            <p:ph type="sldNum" sz="quarter" idx="10"/>
          </p:nvPr>
        </p:nvSpPr>
        <p:spPr/>
        <p:txBody>
          <a:bodyPr/>
          <a:lstStyle/>
          <a:p>
            <a:pPr rtl="0"/>
            <a:fld id="{810E1E9A-E921-4174-A0FC-51868D7AC568}" type="slidenum">
              <a:rPr lang="fr-FR" noProof="0" smtClean="0"/>
              <a:t>10</a:t>
            </a:fld>
            <a:endParaRPr lang="fr-FR" noProof="0"/>
          </a:p>
        </p:txBody>
      </p:sp>
    </p:spTree>
    <p:extLst>
      <p:ext uri="{BB962C8B-B14F-4D97-AF65-F5344CB8AC3E}">
        <p14:creationId xmlns:p14="http://schemas.microsoft.com/office/powerpoint/2010/main" val="28262478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Parler de réseaux convolutifs avec Lenet de Yann Le Cun</a:t>
            </a:r>
          </a:p>
          <a:p>
            <a:endParaRPr lang="en-US">
              <a:cs typeface="Calibri"/>
            </a:endParaRPr>
          </a:p>
        </p:txBody>
      </p:sp>
      <p:sp>
        <p:nvSpPr>
          <p:cNvPr id="4" name="Slide Number Placeholder 3"/>
          <p:cNvSpPr>
            <a:spLocks noGrp="1"/>
          </p:cNvSpPr>
          <p:nvPr>
            <p:ph type="sldNum" sz="quarter" idx="5"/>
          </p:nvPr>
        </p:nvSpPr>
        <p:spPr/>
        <p:txBody>
          <a:bodyPr/>
          <a:lstStyle/>
          <a:p>
            <a:pPr rtl="0"/>
            <a:fld id="{810E1E9A-E921-4174-A0FC-51868D7AC568}" type="slidenum">
              <a:rPr lang="fr-FR" noProof="0" smtClean="0"/>
              <a:t>78</a:t>
            </a:fld>
            <a:endParaRPr lang="fr-FR" noProof="0"/>
          </a:p>
        </p:txBody>
      </p:sp>
    </p:spTree>
    <p:extLst>
      <p:ext uri="{BB962C8B-B14F-4D97-AF65-F5344CB8AC3E}">
        <p14:creationId xmlns:p14="http://schemas.microsoft.com/office/powerpoint/2010/main" val="42073512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Parler de réseaux convolutifs avec Lenet de Yann Le Cun</a:t>
            </a:r>
          </a:p>
          <a:p>
            <a:endParaRPr lang="en-US">
              <a:cs typeface="Calibri"/>
            </a:endParaRPr>
          </a:p>
          <a:p>
            <a:r>
              <a:rPr lang="en-US">
                <a:cs typeface="Calibri"/>
              </a:rPr>
              <a:t>Les bases du deep learning mais il faudra passer encore un hiver avant d'avoir le deep learning</a:t>
            </a:r>
          </a:p>
          <a:p>
            <a:endParaRPr lang="en-US">
              <a:cs typeface="Calibri"/>
            </a:endParaRPr>
          </a:p>
        </p:txBody>
      </p:sp>
      <p:sp>
        <p:nvSpPr>
          <p:cNvPr id="4" name="Slide Number Placeholder 3"/>
          <p:cNvSpPr>
            <a:spLocks noGrp="1"/>
          </p:cNvSpPr>
          <p:nvPr>
            <p:ph type="sldNum" sz="quarter" idx="5"/>
          </p:nvPr>
        </p:nvSpPr>
        <p:spPr/>
        <p:txBody>
          <a:bodyPr/>
          <a:lstStyle/>
          <a:p>
            <a:pPr rtl="0"/>
            <a:fld id="{810E1E9A-E921-4174-A0FC-51868D7AC568}" type="slidenum">
              <a:rPr lang="fr-FR" noProof="0" smtClean="0"/>
              <a:t>79</a:t>
            </a:fld>
            <a:endParaRPr lang="fr-FR" noProof="0"/>
          </a:p>
        </p:txBody>
      </p:sp>
    </p:spTree>
    <p:extLst>
      <p:ext uri="{BB962C8B-B14F-4D97-AF65-F5344CB8AC3E}">
        <p14:creationId xmlns:p14="http://schemas.microsoft.com/office/powerpoint/2010/main" val="1514526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Début du </a:t>
            </a:r>
            <a:r>
              <a:rPr lang="en-US" err="1"/>
              <a:t>projet</a:t>
            </a:r>
            <a:r>
              <a:rPr lang="en-US"/>
              <a:t> en 2009</a:t>
            </a:r>
          </a:p>
          <a:p>
            <a:r>
              <a:rPr lang="en-US"/>
              <a:t>A </a:t>
            </a:r>
            <a:r>
              <a:rPr lang="en-US" err="1"/>
              <a:t>partir</a:t>
            </a:r>
            <a:r>
              <a:rPr lang="en-US"/>
              <a:t> de 2010, </a:t>
            </a:r>
            <a:r>
              <a:rPr lang="en-US" err="1"/>
              <a:t>compétition</a:t>
            </a:r>
            <a:r>
              <a:rPr lang="en-US"/>
              <a:t> ILSVR reconnaissance </a:t>
            </a:r>
            <a:r>
              <a:rPr lang="en-US" err="1"/>
              <a:t>d’images</a:t>
            </a:r>
            <a:r>
              <a:rPr lang="en-US"/>
              <a:t> à </a:t>
            </a:r>
            <a:r>
              <a:rPr lang="en-US" err="1"/>
              <a:t>gde</a:t>
            </a:r>
            <a:r>
              <a:rPr lang="en-US"/>
              <a:t> </a:t>
            </a:r>
            <a:r>
              <a:rPr lang="en-US" err="1"/>
              <a:t>échelle</a:t>
            </a:r>
            <a:endParaRPr lang="en-US" err="1">
              <a:cs typeface="Calibri"/>
            </a:endParaRPr>
          </a:p>
          <a:p>
            <a:r>
              <a:rPr lang="en-US"/>
              <a:t>2011 </a:t>
            </a:r>
            <a:r>
              <a:rPr lang="en-US" err="1"/>
              <a:t>erreur</a:t>
            </a:r>
            <a:r>
              <a:rPr lang="en-US"/>
              <a:t> 25 %</a:t>
            </a:r>
            <a:endParaRPr lang="en-US">
              <a:cs typeface="Calibri"/>
            </a:endParaRPr>
          </a:p>
          <a:p>
            <a:r>
              <a:rPr lang="en-US"/>
              <a:t>2012 </a:t>
            </a:r>
            <a:r>
              <a:rPr lang="en-US" err="1"/>
              <a:t>erreur</a:t>
            </a:r>
            <a:r>
              <a:rPr lang="en-US"/>
              <a:t> 16 % grâce à </a:t>
            </a:r>
            <a:r>
              <a:rPr lang="en-US" err="1"/>
              <a:t>l’apprentissage</a:t>
            </a:r>
            <a:r>
              <a:rPr lang="en-US"/>
              <a:t> </a:t>
            </a:r>
            <a:r>
              <a:rPr lang="en-US" err="1"/>
              <a:t>profond</a:t>
            </a:r>
            <a:endParaRPr lang="en-US" err="1">
              <a:cs typeface="Calibri"/>
            </a:endParaRPr>
          </a:p>
          <a:p>
            <a:r>
              <a:rPr lang="en-US"/>
              <a:t>2014 : </a:t>
            </a:r>
            <a:r>
              <a:rPr lang="en-US" err="1"/>
              <a:t>qques</a:t>
            </a:r>
            <a:r>
              <a:rPr lang="en-US"/>
              <a:t> %</a:t>
            </a:r>
            <a:endParaRPr lang="en-US">
              <a:cs typeface="Calibri"/>
            </a:endParaRPr>
          </a:p>
          <a:p>
            <a:r>
              <a:rPr lang="en-US"/>
              <a:t>on </a:t>
            </a:r>
            <a:r>
              <a:rPr lang="en-US" err="1"/>
              <a:t>prédit</a:t>
            </a:r>
            <a:r>
              <a:rPr lang="en-US"/>
              <a:t> </a:t>
            </a:r>
            <a:r>
              <a:rPr lang="en-US" err="1"/>
              <a:t>donc</a:t>
            </a:r>
            <a:r>
              <a:rPr lang="en-US"/>
              <a:t> que les machines </a:t>
            </a:r>
            <a:r>
              <a:rPr lang="en-US" err="1"/>
              <a:t>feront</a:t>
            </a:r>
            <a:r>
              <a:rPr lang="en-US"/>
              <a:t> </a:t>
            </a:r>
            <a:r>
              <a:rPr lang="en-US" err="1"/>
              <a:t>mieux</a:t>
            </a:r>
            <a:r>
              <a:rPr lang="en-US"/>
              <a:t> que les </a:t>
            </a:r>
            <a:r>
              <a:rPr lang="en-US" err="1"/>
              <a:t>humains</a:t>
            </a:r>
            <a:r>
              <a:rPr lang="en-US"/>
              <a:t> </a:t>
            </a:r>
            <a:r>
              <a:rPr lang="en-US" err="1"/>
              <a:t>mais</a:t>
            </a:r>
            <a:r>
              <a:rPr lang="en-US"/>
              <a:t> attention reconnaissance d’un grand </a:t>
            </a:r>
            <a:r>
              <a:rPr lang="en-US" err="1"/>
              <a:t>nombre</a:t>
            </a:r>
            <a:r>
              <a:rPr lang="en-US"/>
              <a:t> de classes </a:t>
            </a:r>
            <a:r>
              <a:rPr lang="en-US" err="1"/>
              <a:t>d’objets</a:t>
            </a:r>
            <a:r>
              <a:rPr lang="en-US"/>
              <a:t> </a:t>
            </a:r>
            <a:r>
              <a:rPr lang="en-US" err="1"/>
              <a:t>mais</a:t>
            </a:r>
            <a:r>
              <a:rPr lang="en-US"/>
              <a:t> pas </a:t>
            </a:r>
            <a:r>
              <a:rPr lang="en-US" err="1"/>
              <a:t>autant</a:t>
            </a:r>
            <a:r>
              <a:rPr lang="en-US"/>
              <a:t> que </a:t>
            </a:r>
            <a:r>
              <a:rPr lang="en-US" err="1"/>
              <a:t>l’humain</a:t>
            </a:r>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rtl="0"/>
            <a:fld id="{810E1E9A-E921-4174-A0FC-51868D7AC568}" type="slidenum">
              <a:rPr lang="fr-FR" noProof="0" smtClean="0"/>
              <a:t>80</a:t>
            </a:fld>
            <a:endParaRPr lang="fr-FR" noProof="0"/>
          </a:p>
        </p:txBody>
      </p:sp>
    </p:spTree>
    <p:extLst>
      <p:ext uri="{BB962C8B-B14F-4D97-AF65-F5344CB8AC3E}">
        <p14:creationId xmlns:p14="http://schemas.microsoft.com/office/powerpoint/2010/main" val="3033990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Attention ca marche bien mais réseaux adversarials</a:t>
            </a:r>
          </a:p>
        </p:txBody>
      </p:sp>
      <p:sp>
        <p:nvSpPr>
          <p:cNvPr id="4" name="Slide Number Placeholder 3"/>
          <p:cNvSpPr>
            <a:spLocks noGrp="1"/>
          </p:cNvSpPr>
          <p:nvPr>
            <p:ph type="sldNum" sz="quarter" idx="5"/>
          </p:nvPr>
        </p:nvSpPr>
        <p:spPr/>
        <p:txBody>
          <a:bodyPr/>
          <a:lstStyle/>
          <a:p>
            <a:pPr rtl="0"/>
            <a:fld id="{810E1E9A-E921-4174-A0FC-51868D7AC568}" type="slidenum">
              <a:rPr lang="fr-FR" noProof="0" smtClean="0"/>
              <a:t>84</a:t>
            </a:fld>
            <a:endParaRPr lang="fr-FR" noProof="0"/>
          </a:p>
        </p:txBody>
      </p:sp>
    </p:spTree>
    <p:extLst>
      <p:ext uri="{BB962C8B-B14F-4D97-AF65-F5344CB8AC3E}">
        <p14:creationId xmlns:p14="http://schemas.microsoft.com/office/powerpoint/2010/main" val="4841438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ct val="30000"/>
              </a:spcBef>
              <a:buFont typeface="Arial"/>
              <a:buChar char="•"/>
            </a:pPr>
            <a:r>
              <a:rPr lang="en-US"/>
              <a:t>Mon beau frère et ma soeur</a:t>
            </a:r>
          </a:p>
          <a:p>
            <a:pPr marL="285750" indent="-285750">
              <a:lnSpc>
                <a:spcPct val="90000"/>
              </a:lnSpc>
              <a:spcBef>
                <a:spcPct val="30000"/>
              </a:spcBef>
              <a:buFont typeface="Arial"/>
              <a:buChar char="•"/>
            </a:pPr>
            <a:r>
              <a:rPr lang="en-US"/>
              <a:t>Mon beau-frère hait ma soeur</a:t>
            </a:r>
          </a:p>
          <a:p>
            <a:pPr marL="285750" indent="-285750">
              <a:lnSpc>
                <a:spcPct val="90000"/>
              </a:lnSpc>
              <a:spcBef>
                <a:spcPct val="30000"/>
              </a:spcBef>
              <a:buFont typeface="Arial"/>
              <a:buChar char="•"/>
            </a:pPr>
            <a:r>
              <a:rPr lang="en-US"/>
              <a:t>Mon beau frère est masseur</a:t>
            </a:r>
          </a:p>
          <a:p>
            <a:endParaRPr lang="en-US">
              <a:cs typeface="Calibri"/>
            </a:endParaRPr>
          </a:p>
        </p:txBody>
      </p:sp>
      <p:sp>
        <p:nvSpPr>
          <p:cNvPr id="4" name="Slide Number Placeholder 3"/>
          <p:cNvSpPr>
            <a:spLocks noGrp="1"/>
          </p:cNvSpPr>
          <p:nvPr>
            <p:ph type="sldNum" sz="quarter" idx="5"/>
          </p:nvPr>
        </p:nvSpPr>
        <p:spPr/>
        <p:txBody>
          <a:bodyPr/>
          <a:lstStyle/>
          <a:p>
            <a:pPr rtl="0"/>
            <a:fld id="{810E1E9A-E921-4174-A0FC-51868D7AC568}" type="slidenum">
              <a:rPr lang="fr-FR" noProof="0" smtClean="0"/>
              <a:t>85</a:t>
            </a:fld>
            <a:endParaRPr lang="fr-FR" noProof="0"/>
          </a:p>
        </p:txBody>
      </p:sp>
    </p:spTree>
    <p:extLst>
      <p:ext uri="{BB962C8B-B14F-4D97-AF65-F5344CB8AC3E}">
        <p14:creationId xmlns:p14="http://schemas.microsoft.com/office/powerpoint/2010/main" val="27053172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b885c9b5c9_2_837: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4" name="Google Shape;954;gb885c9b5c9_2_8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b885c9b5c9_2_130: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b885c9b5c9_2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b885c9b5c9_2_104: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b885c9b5c9_2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885c9b5c9_2_89: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b885c9b5c9_2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1842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b885c9b5c9_2_419:notes"/>
          <p:cNvSpPr txBox="1">
            <a:spLocks noGrp="1"/>
          </p:cNvSpPr>
          <p:nvPr>
            <p:ph type="body" idx="1"/>
          </p:nvPr>
        </p:nvSpPr>
        <p:spPr>
          <a:xfrm>
            <a:off x="685801" y="4400550"/>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gb885c9b5c9_2_4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p>
        </p:txBody>
      </p:sp>
      <p:sp>
        <p:nvSpPr>
          <p:cNvPr id="3" name="Espace réservé du contenu 2"/>
          <p:cNvSpPr>
            <a:spLocks noGrp="1"/>
          </p:cNvSpPr>
          <p:nvPr>
            <p:ph idx="1"/>
          </p:nvPr>
        </p:nvSpPr>
        <p:spPr/>
        <p:txBody>
          <a:bodyPr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p:cNvSpPr>
            <a:spLocks noGrp="1"/>
          </p:cNvSpPr>
          <p:nvPr>
            <p:ph type="dt" sz="half" idx="10"/>
          </p:nvPr>
        </p:nvSpPr>
        <p:spPr/>
        <p:txBody>
          <a:bodyPr rtlCol="0"/>
          <a:lstStyle/>
          <a:p>
            <a:pPr rtl="0"/>
            <a:fld id="{BB14AE0B-7300-4432-B1B1-1F6B9E93AFE0}" type="datetime1">
              <a:rPr lang="fr-FR" smtClean="0"/>
              <a:t>06/01/2022</a:t>
            </a:fld>
            <a:endParaRPr lang="fr-FR"/>
          </a:p>
        </p:txBody>
      </p:sp>
      <p:sp>
        <p:nvSpPr>
          <p:cNvPr id="5" name="Espace réservé du pied de page 4"/>
          <p:cNvSpPr>
            <a:spLocks noGrp="1"/>
          </p:cNvSpPr>
          <p:nvPr>
            <p:ph type="ftr" sz="quarter" idx="11"/>
          </p:nvPr>
        </p:nvSpPr>
        <p:spPr/>
        <p:txBody>
          <a:bodyPr rtlCol="0"/>
          <a:lstStyle/>
          <a:p>
            <a:pPr rtl="0"/>
            <a:r>
              <a:rPr lang="fr-FR"/>
              <a:t>Ajouter un pied de page</a:t>
            </a:r>
          </a:p>
        </p:txBody>
      </p:sp>
      <p:sp>
        <p:nvSpPr>
          <p:cNvPr id="6" name="Espace réservé du numéro de diapositive 5"/>
          <p:cNvSpPr>
            <a:spLocks noGrp="1"/>
          </p:cNvSpPr>
          <p:nvPr>
            <p:ph type="sldNum" sz="quarter" idx="12"/>
          </p:nvPr>
        </p:nvSpPr>
        <p:spPr/>
        <p:txBody>
          <a:bodyPr rtlCol="0"/>
          <a:lstStyle/>
          <a:p>
            <a:pPr rtl="0"/>
            <a:fld id="{71B7BAC7-FE87-40F6-AA24-4F4685D1B022}" type="slidenum">
              <a:rPr lang="fr-FR" smtClean="0"/>
              <a:t>‹N°›</a:t>
            </a:fld>
            <a:endParaRPr lang="fr-FR"/>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9" name="Titre 1"/>
          <p:cNvSpPr>
            <a:spLocks noGrp="1"/>
          </p:cNvSpPr>
          <p:nvPr>
            <p:ph type="title"/>
          </p:nvPr>
        </p:nvSpPr>
        <p:spPr>
          <a:xfrm>
            <a:off x="1562100" y="457200"/>
            <a:ext cx="3932237" cy="1600200"/>
          </a:xfrm>
        </p:spPr>
        <p:txBody>
          <a:bodyPr rtlCol="0" anchor="b"/>
          <a:lstStyle>
            <a:lvl1pPr>
              <a:defRPr sz="3200"/>
            </a:lvl1pPr>
          </a:lstStyle>
          <a:p>
            <a:pPr rtl="0"/>
            <a:r>
              <a:rPr lang="fr-FR"/>
              <a:t>Modifiez le style du titre</a:t>
            </a:r>
            <a:endParaRPr lang="fr-FR"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a:t>Cliquez sur l'icône pour ajouter une image</a:t>
            </a:r>
            <a:endParaRPr lang="fr-FR" dirty="0"/>
          </a:p>
        </p:txBody>
      </p:sp>
      <p:sp>
        <p:nvSpPr>
          <p:cNvPr id="8" name="Espace réservé du texte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5" name="Espace réservé de la date 4"/>
          <p:cNvSpPr>
            <a:spLocks noGrp="1"/>
          </p:cNvSpPr>
          <p:nvPr>
            <p:ph type="dt" sz="half" idx="10"/>
          </p:nvPr>
        </p:nvSpPr>
        <p:spPr/>
        <p:txBody>
          <a:bodyPr rtlCol="0"/>
          <a:lstStyle/>
          <a:p>
            <a:pPr rtl="0"/>
            <a:fld id="{DD7C7204-0118-4393-8F6B-01337DBBBEF6}" type="datetime1">
              <a:rPr lang="fr-FR" smtClean="0"/>
              <a:t>06/01/2022</a:t>
            </a:fld>
            <a:endParaRPr lang="fr-FR" dirty="0"/>
          </a:p>
        </p:txBody>
      </p:sp>
      <p:sp>
        <p:nvSpPr>
          <p:cNvPr id="6" name="Espace réservé du pied de page 5"/>
          <p:cNvSpPr>
            <a:spLocks noGrp="1"/>
          </p:cNvSpPr>
          <p:nvPr>
            <p:ph type="ftr" sz="quarter" idx="11"/>
          </p:nvPr>
        </p:nvSpPr>
        <p:spPr/>
        <p:txBody>
          <a:bodyPr rtlCol="0"/>
          <a:lstStyle/>
          <a:p>
            <a:pPr rtl="0"/>
            <a:r>
              <a:rPr lang="fr-FR" dirty="0"/>
              <a:t>Ajouter un pied de page</a:t>
            </a:r>
          </a:p>
        </p:txBody>
      </p:sp>
      <p:sp>
        <p:nvSpPr>
          <p:cNvPr id="7" name="Espace réservé du numéro de diapositive 6"/>
          <p:cNvSpPr>
            <a:spLocks noGrp="1"/>
          </p:cNvSpPr>
          <p:nvPr>
            <p:ph type="sldNum" sz="quarter" idx="12"/>
          </p:nvPr>
        </p:nvSpPr>
        <p:spPr/>
        <p:txBody>
          <a:bodyPr rtlCol="0"/>
          <a:lstStyle/>
          <a:p>
            <a:pPr rtl="0"/>
            <a:fld id="{71B7BAC7-FE87-40F6-AA24-4F4685D1B022}" type="slidenum">
              <a:rPr lang="fr-FR" smtClean="0"/>
              <a:t>‹N°›</a:t>
            </a:fld>
            <a:endParaRPr lang="fr-FR"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texte vertical 2"/>
          <p:cNvSpPr>
            <a:spLocks noGrp="1"/>
          </p:cNvSpPr>
          <p:nvPr>
            <p:ph type="body" orient="vert" idx="1"/>
          </p:nvPr>
        </p:nvSpPr>
        <p:spPr>
          <a:xfrm>
            <a:off x="1562100" y="1825625"/>
            <a:ext cx="9791700" cy="4351338"/>
          </a:xfrm>
        </p:spPr>
        <p:txBody>
          <a:bodyPr vert="eaVert"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p:cNvSpPr>
            <a:spLocks noGrp="1"/>
          </p:cNvSpPr>
          <p:nvPr>
            <p:ph type="dt" sz="half" idx="10"/>
          </p:nvPr>
        </p:nvSpPr>
        <p:spPr/>
        <p:txBody>
          <a:bodyPr rtlCol="0"/>
          <a:lstStyle/>
          <a:p>
            <a:pPr rtl="0"/>
            <a:fld id="{2B74B176-C29F-440F-902E-65769C4FF47C}" type="datetime1">
              <a:rPr lang="fr-FR" smtClean="0"/>
              <a:t>06/01/2022</a:t>
            </a:fld>
            <a:endParaRPr lang="fr-FR" dirty="0"/>
          </a:p>
        </p:txBody>
      </p:sp>
      <p:sp>
        <p:nvSpPr>
          <p:cNvPr id="5" name="Espace réservé du pied de page 4"/>
          <p:cNvSpPr>
            <a:spLocks noGrp="1"/>
          </p:cNvSpPr>
          <p:nvPr>
            <p:ph type="ftr" sz="quarter" idx="11"/>
          </p:nvPr>
        </p:nvSpPr>
        <p:spPr/>
        <p:txBody>
          <a:bodyPr rtlCol="0"/>
          <a:lstStyle/>
          <a:p>
            <a:pPr rtl="0"/>
            <a:r>
              <a:rPr lang="fr-FR" dirty="0"/>
              <a:t>Ajouter un pied de page</a:t>
            </a:r>
          </a:p>
        </p:txBody>
      </p:sp>
      <p:sp>
        <p:nvSpPr>
          <p:cNvPr id="6" name="Espace réservé du numéro de diapositive 5"/>
          <p:cNvSpPr>
            <a:spLocks noGrp="1"/>
          </p:cNvSpPr>
          <p:nvPr>
            <p:ph type="sldNum" sz="quarter" idx="12"/>
          </p:nvPr>
        </p:nvSpPr>
        <p:spPr/>
        <p:txBody>
          <a:bodyPr rtlCol="0"/>
          <a:lstStyle/>
          <a:p>
            <a:pPr rtl="0"/>
            <a:fld id="{71B7BAC7-FE87-40F6-AA24-4F4685D1B022}" type="slidenum">
              <a:rPr lang="fr-FR" smtClean="0"/>
              <a:t>‹N°›</a:t>
            </a:fld>
            <a:endParaRPr lang="fr-FR"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rtlCol="0"/>
          <a:lstStyle/>
          <a:p>
            <a:pPr rtl="0"/>
            <a:r>
              <a:rPr lang="fr-FR"/>
              <a:t>Modifiez le style du titre</a:t>
            </a:r>
            <a:endParaRPr lang="fr-FR" dirty="0"/>
          </a:p>
        </p:txBody>
      </p:sp>
      <p:sp>
        <p:nvSpPr>
          <p:cNvPr id="3" name="Espace réservé du texte vertical 2"/>
          <p:cNvSpPr>
            <a:spLocks noGrp="1"/>
          </p:cNvSpPr>
          <p:nvPr>
            <p:ph type="body" orient="vert" idx="1"/>
          </p:nvPr>
        </p:nvSpPr>
        <p:spPr>
          <a:xfrm>
            <a:off x="1562100" y="365125"/>
            <a:ext cx="7010400" cy="5811838"/>
          </a:xfrm>
        </p:spPr>
        <p:txBody>
          <a:bodyPr vert="eaVert"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p:cNvSpPr>
            <a:spLocks noGrp="1"/>
          </p:cNvSpPr>
          <p:nvPr>
            <p:ph type="dt" sz="half" idx="10"/>
          </p:nvPr>
        </p:nvSpPr>
        <p:spPr/>
        <p:txBody>
          <a:bodyPr rtlCol="0"/>
          <a:lstStyle/>
          <a:p>
            <a:pPr rtl="0"/>
            <a:fld id="{39FEF7C6-2453-47CF-AE06-68C47D540E5E}" type="datetime1">
              <a:rPr lang="fr-FR" smtClean="0"/>
              <a:t>06/01/2022</a:t>
            </a:fld>
            <a:endParaRPr lang="fr-FR" dirty="0"/>
          </a:p>
        </p:txBody>
      </p:sp>
      <p:sp>
        <p:nvSpPr>
          <p:cNvPr id="5" name="Espace réservé du pied de page 4"/>
          <p:cNvSpPr>
            <a:spLocks noGrp="1"/>
          </p:cNvSpPr>
          <p:nvPr>
            <p:ph type="ftr" sz="quarter" idx="11"/>
          </p:nvPr>
        </p:nvSpPr>
        <p:spPr/>
        <p:txBody>
          <a:bodyPr rtlCol="0"/>
          <a:lstStyle/>
          <a:p>
            <a:pPr rtl="0"/>
            <a:r>
              <a:rPr lang="fr-FR" dirty="0"/>
              <a:t>Ajouter un pied de page</a:t>
            </a:r>
          </a:p>
        </p:txBody>
      </p:sp>
      <p:sp>
        <p:nvSpPr>
          <p:cNvPr id="6" name="Espace réservé du numéro de diapositive 5"/>
          <p:cNvSpPr>
            <a:spLocks noGrp="1"/>
          </p:cNvSpPr>
          <p:nvPr>
            <p:ph type="sldNum" sz="quarter" idx="12"/>
          </p:nvPr>
        </p:nvSpPr>
        <p:spPr/>
        <p:txBody>
          <a:bodyPr rtlCol="0"/>
          <a:lstStyle/>
          <a:p>
            <a:pPr rtl="0"/>
            <a:fld id="{71B7BAC7-FE87-40F6-AA24-4F4685D1B022}" type="slidenum">
              <a:rPr lang="fr-FR" smtClean="0"/>
              <a:t>‹N°›</a:t>
            </a:fld>
            <a:endParaRPr lang="fr-FR"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9" name="Titre 1"/>
          <p:cNvSpPr>
            <a:spLocks noGrp="1"/>
          </p:cNvSpPr>
          <p:nvPr>
            <p:ph type="title"/>
          </p:nvPr>
        </p:nvSpPr>
        <p:spPr>
          <a:xfrm>
            <a:off x="1562100" y="457200"/>
            <a:ext cx="3932237" cy="1600200"/>
          </a:xfrm>
        </p:spPr>
        <p:txBody>
          <a:bodyPr rtlCol="0" anchor="b"/>
          <a:lstStyle>
            <a:lvl1pPr>
              <a:defRPr sz="3200"/>
            </a:lvl1pPr>
          </a:lstStyle>
          <a:p>
            <a:pPr rtl="0"/>
            <a:r>
              <a:rPr lang="fr-FR"/>
              <a:t>Modifiez le style du titre</a:t>
            </a:r>
            <a:endParaRPr lang="fr-FR"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a:t>Cliquez sur l'icône pour ajouter une image</a:t>
            </a:r>
            <a:endParaRPr lang="fr-FR" dirty="0"/>
          </a:p>
        </p:txBody>
      </p:sp>
      <p:sp>
        <p:nvSpPr>
          <p:cNvPr id="8" name="Espace réservé du texte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5" name="Espace réservé de la date 4"/>
          <p:cNvSpPr>
            <a:spLocks noGrp="1"/>
          </p:cNvSpPr>
          <p:nvPr>
            <p:ph type="dt" sz="half" idx="10"/>
          </p:nvPr>
        </p:nvSpPr>
        <p:spPr/>
        <p:txBody>
          <a:bodyPr rtlCol="0"/>
          <a:lstStyle/>
          <a:p>
            <a:pPr rtl="0"/>
            <a:fld id="{603D9203-B3AA-4790-A6D5-0A51700F6B78}" type="datetime1">
              <a:rPr lang="fr-FR" smtClean="0"/>
              <a:t>06/01/2022</a:t>
            </a:fld>
            <a:endParaRPr lang="fr-FR" dirty="0"/>
          </a:p>
        </p:txBody>
      </p:sp>
      <p:sp>
        <p:nvSpPr>
          <p:cNvPr id="6" name="Espace réservé du pied de page 5"/>
          <p:cNvSpPr>
            <a:spLocks noGrp="1"/>
          </p:cNvSpPr>
          <p:nvPr>
            <p:ph type="ftr" sz="quarter" idx="11"/>
          </p:nvPr>
        </p:nvSpPr>
        <p:spPr/>
        <p:txBody>
          <a:bodyPr rtlCol="0"/>
          <a:lstStyle/>
          <a:p>
            <a:pPr rtl="0"/>
            <a:r>
              <a:rPr lang="fr-FR" dirty="0"/>
              <a:t>Ajouter un pied de page</a:t>
            </a:r>
          </a:p>
        </p:txBody>
      </p:sp>
      <p:sp>
        <p:nvSpPr>
          <p:cNvPr id="7" name="Espace réservé du numéro de diapositive 6"/>
          <p:cNvSpPr>
            <a:spLocks noGrp="1"/>
          </p:cNvSpPr>
          <p:nvPr>
            <p:ph type="sldNum" sz="quarter" idx="12"/>
          </p:nvPr>
        </p:nvSpPr>
        <p:spPr/>
        <p:txBody>
          <a:bodyPr rtlCol="0"/>
          <a:lstStyle/>
          <a:p>
            <a:pPr rtl="0"/>
            <a:fld id="{71B7BAC7-FE87-40F6-AA24-4F4685D1B022}" type="slidenum">
              <a:rPr lang="fr-FR" smtClean="0"/>
              <a:t>‹N°›</a:t>
            </a:fld>
            <a:endParaRPr lang="fr-FR"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Autofit/>
          </a:bodyPr>
          <a:lstStyle>
            <a:lvl1pPr marL="609585" lvl="0" indent="-457189" algn="l">
              <a:lnSpc>
                <a:spcPct val="90000"/>
              </a:lnSpc>
              <a:spcBef>
                <a:spcPts val="1333"/>
              </a:spcBef>
              <a:spcAft>
                <a:spcPts val="0"/>
              </a:spcAft>
              <a:buClr>
                <a:schemeClr val="dk1"/>
              </a:buClr>
              <a:buSzPts val="1800"/>
              <a:buChar char="•"/>
              <a:defRPr/>
            </a:lvl1pPr>
            <a:lvl2pPr marL="1219170" lvl="1" indent="-457189" algn="l">
              <a:lnSpc>
                <a:spcPct val="90000"/>
              </a:lnSpc>
              <a:spcBef>
                <a:spcPts val="667"/>
              </a:spcBef>
              <a:spcAft>
                <a:spcPts val="0"/>
              </a:spcAft>
              <a:buClr>
                <a:schemeClr val="dk1"/>
              </a:buClr>
              <a:buSzPts val="1800"/>
              <a:buChar char="•"/>
              <a:defRPr/>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a:p>
        </p:txBody>
      </p:sp>
      <p:sp>
        <p:nvSpPr>
          <p:cNvPr id="65" name="Google Shape;65;p1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D25AE46-99C1-4664-9EA1-71AF9947E6E7}" type="datetime1">
              <a:rPr lang="fr-FR" smtClean="0"/>
              <a:t>06/01/2022</a:t>
            </a:fld>
            <a:endParaRPr/>
          </a:p>
        </p:txBody>
      </p:sp>
      <p:sp>
        <p:nvSpPr>
          <p:cNvPr id="66" name="Google Shape;66;p1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a:t>Ajouter un pied de page</a:t>
            </a:r>
            <a:endParaRPr/>
          </a:p>
        </p:txBody>
      </p:sp>
      <p:sp>
        <p:nvSpPr>
          <p:cNvPr id="67" name="Google Shape;67;p1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2A78EAC-E2D6-4419-AB43-0D14A41C09FC}"/>
              </a:ext>
            </a:extLst>
          </p:cNvPr>
          <p:cNvSpPr>
            <a:spLocks noGrp="1"/>
          </p:cNvSpPr>
          <p:nvPr>
            <p:ph type="dt" sz="half" idx="10"/>
          </p:nvPr>
        </p:nvSpPr>
        <p:spPr/>
        <p:txBody>
          <a:bodyPr/>
          <a:lstStyle/>
          <a:p>
            <a:pPr lvl="0"/>
            <a:fld id="{CC3A13F2-80E1-42E7-9704-325735255A79}" type="datetime1">
              <a:rPr lang="fr-FR" smtClean="0"/>
              <a:t>06/01/2022</a:t>
            </a:fld>
            <a:endParaRPr lang="fr-FR"/>
          </a:p>
        </p:txBody>
      </p:sp>
      <p:sp>
        <p:nvSpPr>
          <p:cNvPr id="3" name="Espace réservé du pied de page 2">
            <a:extLst>
              <a:ext uri="{FF2B5EF4-FFF2-40B4-BE49-F238E27FC236}">
                <a16:creationId xmlns:a16="http://schemas.microsoft.com/office/drawing/2014/main" id="{E170DC5F-EF53-4FE3-A066-1EBECD7C5175}"/>
              </a:ext>
            </a:extLst>
          </p:cNvPr>
          <p:cNvSpPr>
            <a:spLocks noGrp="1"/>
          </p:cNvSpPr>
          <p:nvPr>
            <p:ph type="ftr" sz="quarter" idx="11"/>
          </p:nvPr>
        </p:nvSpPr>
        <p:spPr/>
        <p:txBody>
          <a:bodyPr/>
          <a:lstStyle/>
          <a:p>
            <a:pPr lvl="0"/>
            <a:r>
              <a:rPr lang="fr-FR"/>
              <a:t>Ajouter un pied de page</a:t>
            </a:r>
          </a:p>
        </p:txBody>
      </p:sp>
      <p:sp>
        <p:nvSpPr>
          <p:cNvPr id="4" name="Espace réservé du numéro de diapositive 3">
            <a:extLst>
              <a:ext uri="{FF2B5EF4-FFF2-40B4-BE49-F238E27FC236}">
                <a16:creationId xmlns:a16="http://schemas.microsoft.com/office/drawing/2014/main" id="{7BF5D06A-45FE-4282-AA15-75498CD28A0B}"/>
              </a:ext>
            </a:extLst>
          </p:cNvPr>
          <p:cNvSpPr>
            <a:spLocks noGrp="1"/>
          </p:cNvSpPr>
          <p:nvPr>
            <p:ph type="sldNum" sz="quarter" idx="12"/>
          </p:nvPr>
        </p:nvSpPr>
        <p:spPr/>
        <p:txBody>
          <a:bodyPr/>
          <a:lstStyle/>
          <a:p>
            <a:pPr lvl="0"/>
            <a:fld id="{0040A66D-BE35-44C1-8138-5AB547514F0F}" type="slidenum">
              <a:t>‹N°›</a:t>
            </a:fld>
            <a:endParaRPr lang="fr-FR"/>
          </a:p>
        </p:txBody>
      </p:sp>
    </p:spTree>
    <p:extLst>
      <p:ext uri="{BB962C8B-B14F-4D97-AF65-F5344CB8AC3E}">
        <p14:creationId xmlns:p14="http://schemas.microsoft.com/office/powerpoint/2010/main" val="250968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041400"/>
            <a:ext cx="9144000" cy="2387600"/>
          </a:xfrm>
        </p:spPr>
        <p:txBody>
          <a:bodyPr rtlCol="0" anchor="b"/>
          <a:lstStyle>
            <a:lvl1pPr algn="ctr">
              <a:defRPr sz="6000"/>
            </a:lvl1pPr>
          </a:lstStyle>
          <a:p>
            <a:pPr rtl="0"/>
            <a:r>
              <a:rPr lang="fr-FR"/>
              <a:t>Modifiez le style du titre</a:t>
            </a:r>
            <a:endParaRPr lang="fr-FR" dirty="0"/>
          </a:p>
        </p:txBody>
      </p:sp>
      <p:sp>
        <p:nvSpPr>
          <p:cNvPr id="3" name="Sous-titre 2"/>
          <p:cNvSpPr>
            <a:spLocks noGrp="1"/>
          </p:cNvSpPr>
          <p:nvPr>
            <p:ph type="subTitle" idx="1"/>
          </p:nvPr>
        </p:nvSpPr>
        <p:spPr>
          <a:xfrm>
            <a:off x="1524000" y="3602038"/>
            <a:ext cx="9144000" cy="1655762"/>
          </a:xfrm>
        </p:spPr>
        <p:txBody>
          <a:bodyPr rtlCol="0"/>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sp>
        <p:nvSpPr>
          <p:cNvPr id="4" name="Espace réservé de la date 3"/>
          <p:cNvSpPr>
            <a:spLocks noGrp="1"/>
          </p:cNvSpPr>
          <p:nvPr>
            <p:ph type="dt" sz="half" idx="10"/>
          </p:nvPr>
        </p:nvSpPr>
        <p:spPr/>
        <p:txBody>
          <a:bodyPr rtlCol="0"/>
          <a:lstStyle/>
          <a:p>
            <a:pPr rtl="0"/>
            <a:fld id="{C6086C87-1F3B-49B8-AB7B-EB9901848A5C}" type="datetime1">
              <a:rPr lang="fr-FR" smtClean="0"/>
              <a:t>06/01/2022</a:t>
            </a:fld>
            <a:endParaRPr lang="fr-FR" dirty="0"/>
          </a:p>
        </p:txBody>
      </p:sp>
      <p:sp>
        <p:nvSpPr>
          <p:cNvPr id="5" name="Espace réservé du pied de page 4"/>
          <p:cNvSpPr>
            <a:spLocks noGrp="1"/>
          </p:cNvSpPr>
          <p:nvPr>
            <p:ph type="ftr" sz="quarter" idx="11"/>
          </p:nvPr>
        </p:nvSpPr>
        <p:spPr/>
        <p:txBody>
          <a:bodyPr rtlCol="0"/>
          <a:lstStyle/>
          <a:p>
            <a:pPr rtl="0"/>
            <a:r>
              <a:rPr lang="fr-FR" dirty="0"/>
              <a:t>Ajouter un pied de page</a:t>
            </a:r>
          </a:p>
        </p:txBody>
      </p:sp>
      <p:sp>
        <p:nvSpPr>
          <p:cNvPr id="6" name="Espace réservé du numéro de diapositive 5"/>
          <p:cNvSpPr>
            <a:spLocks noGrp="1"/>
          </p:cNvSpPr>
          <p:nvPr>
            <p:ph type="sldNum" sz="quarter" idx="12"/>
          </p:nvPr>
        </p:nvSpPr>
        <p:spPr/>
        <p:txBody>
          <a:bodyPr rtlCol="0"/>
          <a:lstStyle/>
          <a:p>
            <a:pPr rtl="0"/>
            <a:fld id="{71B7BAC7-FE87-40F6-AA24-4F4685D1B022}" type="slidenum">
              <a:rPr lang="fr-FR" smtClean="0"/>
              <a:t>‹N°›</a:t>
            </a:fld>
            <a:endParaRPr lang="fr-FR"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contenu 2"/>
          <p:cNvSpPr>
            <a:spLocks noGrp="1"/>
          </p:cNvSpPr>
          <p:nvPr>
            <p:ph idx="1"/>
          </p:nvPr>
        </p:nvSpPr>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p:cNvSpPr>
            <a:spLocks noGrp="1"/>
          </p:cNvSpPr>
          <p:nvPr>
            <p:ph type="dt" sz="half" idx="10"/>
          </p:nvPr>
        </p:nvSpPr>
        <p:spPr/>
        <p:txBody>
          <a:bodyPr rtlCol="0"/>
          <a:lstStyle/>
          <a:p>
            <a:pPr rtl="0"/>
            <a:fld id="{F925E6A7-1539-4172-A296-08DEB8D922E3}" type="datetime1">
              <a:rPr lang="fr-FR" smtClean="0"/>
              <a:t>06/01/2022</a:t>
            </a:fld>
            <a:endParaRPr lang="fr-FR" dirty="0"/>
          </a:p>
        </p:txBody>
      </p:sp>
      <p:sp>
        <p:nvSpPr>
          <p:cNvPr id="5" name="Espace réservé du pied de page 4"/>
          <p:cNvSpPr>
            <a:spLocks noGrp="1"/>
          </p:cNvSpPr>
          <p:nvPr>
            <p:ph type="ftr" sz="quarter" idx="11"/>
          </p:nvPr>
        </p:nvSpPr>
        <p:spPr/>
        <p:txBody>
          <a:bodyPr rtlCol="0"/>
          <a:lstStyle/>
          <a:p>
            <a:pPr rtl="0"/>
            <a:r>
              <a:rPr lang="fr-FR" dirty="0"/>
              <a:t>Ajouter un pied de page</a:t>
            </a:r>
          </a:p>
        </p:txBody>
      </p:sp>
      <p:sp>
        <p:nvSpPr>
          <p:cNvPr id="6" name="Espace réservé du numéro de diapositive 5"/>
          <p:cNvSpPr>
            <a:spLocks noGrp="1"/>
          </p:cNvSpPr>
          <p:nvPr>
            <p:ph type="sldNum" sz="quarter" idx="12"/>
          </p:nvPr>
        </p:nvSpPr>
        <p:spPr/>
        <p:txBody>
          <a:bodyPr rtlCol="0"/>
          <a:lstStyle/>
          <a:p>
            <a:pPr rtl="0"/>
            <a:fld id="{71B7BAC7-FE87-40F6-AA24-4F4685D1B022}" type="slidenum">
              <a:rPr lang="fr-FR" smtClean="0"/>
              <a:t>‹N°›</a:t>
            </a:fld>
            <a:endParaRPr lang="fr-FR"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41658" y="1709738"/>
            <a:ext cx="10105791" cy="2862262"/>
          </a:xfrm>
        </p:spPr>
        <p:txBody>
          <a:bodyPr rtlCol="0" anchor="b"/>
          <a:lstStyle>
            <a:lvl1pPr>
              <a:defRPr sz="6000"/>
            </a:lvl1pPr>
          </a:lstStyle>
          <a:p>
            <a:pPr rtl="0"/>
            <a:r>
              <a:rPr lang="fr-FR"/>
              <a:t>Modifiez le style du titre</a:t>
            </a:r>
            <a:endParaRPr lang="fr-FR" dirty="0"/>
          </a:p>
        </p:txBody>
      </p:sp>
      <p:sp>
        <p:nvSpPr>
          <p:cNvPr id="3" name="Espace réservé du texte 2"/>
          <p:cNvSpPr>
            <a:spLocks noGrp="1"/>
          </p:cNvSpPr>
          <p:nvPr>
            <p:ph type="body" idx="1"/>
          </p:nvPr>
        </p:nvSpPr>
        <p:spPr>
          <a:xfrm>
            <a:off x="1241658" y="4589463"/>
            <a:ext cx="10105791"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fr-FR"/>
              <a:t>Cliquez pour modifier les styles du texte du masque</a:t>
            </a:r>
          </a:p>
        </p:txBody>
      </p:sp>
      <p:sp>
        <p:nvSpPr>
          <p:cNvPr id="4" name="Espace réservé de la date 3"/>
          <p:cNvSpPr>
            <a:spLocks noGrp="1"/>
          </p:cNvSpPr>
          <p:nvPr>
            <p:ph type="dt" sz="half" idx="10"/>
          </p:nvPr>
        </p:nvSpPr>
        <p:spPr/>
        <p:txBody>
          <a:bodyPr rtlCol="0"/>
          <a:lstStyle/>
          <a:p>
            <a:pPr rtl="0"/>
            <a:fld id="{9DF623E9-D3A7-48FC-B721-71920D6AF7B8}" type="datetime1">
              <a:rPr lang="fr-FR" smtClean="0"/>
              <a:t>06/01/2022</a:t>
            </a:fld>
            <a:endParaRPr lang="fr-FR" dirty="0"/>
          </a:p>
        </p:txBody>
      </p:sp>
      <p:sp>
        <p:nvSpPr>
          <p:cNvPr id="5" name="Espace réservé du pied de page 4"/>
          <p:cNvSpPr>
            <a:spLocks noGrp="1"/>
          </p:cNvSpPr>
          <p:nvPr>
            <p:ph type="ftr" sz="quarter" idx="11"/>
          </p:nvPr>
        </p:nvSpPr>
        <p:spPr/>
        <p:txBody>
          <a:bodyPr rtlCol="0"/>
          <a:lstStyle/>
          <a:p>
            <a:pPr rtl="0"/>
            <a:r>
              <a:rPr lang="fr-FR" dirty="0"/>
              <a:t>Ajouter un pied de page</a:t>
            </a:r>
          </a:p>
        </p:txBody>
      </p:sp>
      <p:sp>
        <p:nvSpPr>
          <p:cNvPr id="6" name="Espace réservé du numéro de diapositive 5"/>
          <p:cNvSpPr>
            <a:spLocks noGrp="1"/>
          </p:cNvSpPr>
          <p:nvPr>
            <p:ph type="sldNum" sz="quarter" idx="12"/>
          </p:nvPr>
        </p:nvSpPr>
        <p:spPr/>
        <p:txBody>
          <a:bodyPr rtlCol="0"/>
          <a:lstStyle/>
          <a:p>
            <a:pPr rtl="0"/>
            <a:fld id="{71B7BAC7-FE87-40F6-AA24-4F4685D1B022}" type="slidenum">
              <a:rPr lang="fr-FR" smtClean="0"/>
              <a:t>‹N°›</a:t>
            </a:fld>
            <a:endParaRPr lang="fr-FR"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contenu 2"/>
          <p:cNvSpPr>
            <a:spLocks noGrp="1"/>
          </p:cNvSpPr>
          <p:nvPr>
            <p:ph sz="half" idx="1"/>
          </p:nvPr>
        </p:nvSpPr>
        <p:spPr>
          <a:xfrm>
            <a:off x="1569700"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p:cNvSpPr>
            <a:spLocks noGrp="1"/>
          </p:cNvSpPr>
          <p:nvPr>
            <p:ph sz="half" idx="2"/>
          </p:nvPr>
        </p:nvSpPr>
        <p:spPr>
          <a:xfrm>
            <a:off x="6605325"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p:cNvSpPr>
            <a:spLocks noGrp="1"/>
          </p:cNvSpPr>
          <p:nvPr>
            <p:ph type="dt" sz="half" idx="10"/>
          </p:nvPr>
        </p:nvSpPr>
        <p:spPr/>
        <p:txBody>
          <a:bodyPr rtlCol="0"/>
          <a:lstStyle/>
          <a:p>
            <a:pPr rtl="0"/>
            <a:fld id="{D083A4F0-B6DC-461D-B699-F976A11FB7E2}" type="datetime1">
              <a:rPr lang="fr-FR" smtClean="0"/>
              <a:t>06/01/2022</a:t>
            </a:fld>
            <a:endParaRPr lang="fr-FR" dirty="0"/>
          </a:p>
        </p:txBody>
      </p:sp>
      <p:sp>
        <p:nvSpPr>
          <p:cNvPr id="6" name="Espace réservé du pied de page 5"/>
          <p:cNvSpPr>
            <a:spLocks noGrp="1"/>
          </p:cNvSpPr>
          <p:nvPr>
            <p:ph type="ftr" sz="quarter" idx="11"/>
          </p:nvPr>
        </p:nvSpPr>
        <p:spPr/>
        <p:txBody>
          <a:bodyPr rtlCol="0"/>
          <a:lstStyle/>
          <a:p>
            <a:pPr rtl="0"/>
            <a:r>
              <a:rPr lang="fr-FR" dirty="0"/>
              <a:t>Ajouter un pied de page</a:t>
            </a:r>
          </a:p>
        </p:txBody>
      </p:sp>
      <p:sp>
        <p:nvSpPr>
          <p:cNvPr id="7" name="Espace réservé du numéro de diapositive 6"/>
          <p:cNvSpPr>
            <a:spLocks noGrp="1"/>
          </p:cNvSpPr>
          <p:nvPr>
            <p:ph type="sldNum" sz="quarter" idx="12"/>
          </p:nvPr>
        </p:nvSpPr>
        <p:spPr/>
        <p:txBody>
          <a:bodyPr rtlCol="0"/>
          <a:lstStyle/>
          <a:p>
            <a:pPr rtl="0"/>
            <a:fld id="{71B7BAC7-FE87-40F6-AA24-4F4685D1B022}" type="slidenum">
              <a:rPr lang="fr-FR" smtClean="0"/>
              <a:t>‹N°›</a:t>
            </a:fld>
            <a:endParaRPr lang="fr-FR"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324100" y="274638"/>
            <a:ext cx="9023350" cy="1143000"/>
          </a:xfrm>
        </p:spPr>
        <p:txBody>
          <a:bodyPr rtlCol="0"/>
          <a:lstStyle/>
          <a:p>
            <a:pPr rtl="0"/>
            <a:r>
              <a:rPr lang="fr-FR"/>
              <a:t>Modifiez le style du titre</a:t>
            </a:r>
            <a:endParaRPr lang="fr-FR" dirty="0"/>
          </a:p>
        </p:txBody>
      </p:sp>
      <p:sp>
        <p:nvSpPr>
          <p:cNvPr id="3" name="Espace réservé du texte 2"/>
          <p:cNvSpPr>
            <a:spLocks noGrp="1"/>
          </p:cNvSpPr>
          <p:nvPr>
            <p:ph type="body" idx="1"/>
          </p:nvPr>
        </p:nvSpPr>
        <p:spPr>
          <a:xfrm>
            <a:off x="156210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p:cNvSpPr>
            <a:spLocks noGrp="1"/>
          </p:cNvSpPr>
          <p:nvPr>
            <p:ph sz="half" idx="2"/>
          </p:nvPr>
        </p:nvSpPr>
        <p:spPr>
          <a:xfrm>
            <a:off x="156210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texte 4"/>
          <p:cNvSpPr>
            <a:spLocks noGrp="1"/>
          </p:cNvSpPr>
          <p:nvPr>
            <p:ph type="body" sz="quarter" idx="3"/>
          </p:nvPr>
        </p:nvSpPr>
        <p:spPr>
          <a:xfrm>
            <a:off x="659892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6" name="Espace réservé du contenu 5"/>
          <p:cNvSpPr>
            <a:spLocks noGrp="1"/>
          </p:cNvSpPr>
          <p:nvPr>
            <p:ph sz="quarter" idx="4"/>
          </p:nvPr>
        </p:nvSpPr>
        <p:spPr>
          <a:xfrm>
            <a:off x="659892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7" name="Espace réservé de la date 6"/>
          <p:cNvSpPr>
            <a:spLocks noGrp="1"/>
          </p:cNvSpPr>
          <p:nvPr>
            <p:ph type="dt" sz="half" idx="10"/>
          </p:nvPr>
        </p:nvSpPr>
        <p:spPr/>
        <p:txBody>
          <a:bodyPr rtlCol="0"/>
          <a:lstStyle/>
          <a:p>
            <a:pPr rtl="0"/>
            <a:fld id="{F0DC618D-E8DA-4EB5-8B14-F4449CE8FD46}" type="datetime1">
              <a:rPr lang="fr-FR" smtClean="0"/>
              <a:t>06/01/2022</a:t>
            </a:fld>
            <a:endParaRPr lang="fr-FR" dirty="0"/>
          </a:p>
        </p:txBody>
      </p:sp>
      <p:sp>
        <p:nvSpPr>
          <p:cNvPr id="8" name="Espace réservé du pied de page 7"/>
          <p:cNvSpPr>
            <a:spLocks noGrp="1"/>
          </p:cNvSpPr>
          <p:nvPr>
            <p:ph type="ftr" sz="quarter" idx="11"/>
          </p:nvPr>
        </p:nvSpPr>
        <p:spPr/>
        <p:txBody>
          <a:bodyPr rtlCol="0"/>
          <a:lstStyle/>
          <a:p>
            <a:pPr rtl="0"/>
            <a:r>
              <a:rPr lang="fr-FR" dirty="0"/>
              <a:t>Ajouter un pied de page</a:t>
            </a:r>
          </a:p>
        </p:txBody>
      </p:sp>
      <p:sp>
        <p:nvSpPr>
          <p:cNvPr id="9" name="Espace réservé du numéro de diapositive 8"/>
          <p:cNvSpPr>
            <a:spLocks noGrp="1"/>
          </p:cNvSpPr>
          <p:nvPr>
            <p:ph type="sldNum" sz="quarter" idx="12"/>
          </p:nvPr>
        </p:nvSpPr>
        <p:spPr/>
        <p:txBody>
          <a:bodyPr rtlCol="0"/>
          <a:lstStyle/>
          <a:p>
            <a:pPr rtl="0"/>
            <a:fld id="{71B7BAC7-FE87-40F6-AA24-4F4685D1B022}" type="slidenum">
              <a:rPr lang="fr-FR" smtClean="0"/>
              <a:t>‹N°›</a:t>
            </a:fld>
            <a:endParaRPr lang="fr-FR"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e la date 2"/>
          <p:cNvSpPr>
            <a:spLocks noGrp="1"/>
          </p:cNvSpPr>
          <p:nvPr>
            <p:ph type="dt" sz="half" idx="10"/>
          </p:nvPr>
        </p:nvSpPr>
        <p:spPr/>
        <p:txBody>
          <a:bodyPr rtlCol="0"/>
          <a:lstStyle/>
          <a:p>
            <a:pPr rtl="0"/>
            <a:fld id="{17920780-3156-4E59-B1BB-AF4952F947AC}" type="datetime1">
              <a:rPr lang="fr-FR" smtClean="0"/>
              <a:t>06/01/2022</a:t>
            </a:fld>
            <a:endParaRPr lang="fr-FR" dirty="0"/>
          </a:p>
        </p:txBody>
      </p:sp>
      <p:sp>
        <p:nvSpPr>
          <p:cNvPr id="4" name="Espace réservé du pied de page 3"/>
          <p:cNvSpPr>
            <a:spLocks noGrp="1"/>
          </p:cNvSpPr>
          <p:nvPr>
            <p:ph type="ftr" sz="quarter" idx="11"/>
          </p:nvPr>
        </p:nvSpPr>
        <p:spPr/>
        <p:txBody>
          <a:bodyPr rtlCol="0"/>
          <a:lstStyle/>
          <a:p>
            <a:pPr rtl="0"/>
            <a:r>
              <a:rPr lang="fr-FR" dirty="0"/>
              <a:t>Ajouter un pied de page</a:t>
            </a:r>
          </a:p>
        </p:txBody>
      </p:sp>
      <p:sp>
        <p:nvSpPr>
          <p:cNvPr id="5" name="Espace réservé du numéro de diapositive 4"/>
          <p:cNvSpPr>
            <a:spLocks noGrp="1"/>
          </p:cNvSpPr>
          <p:nvPr>
            <p:ph type="sldNum" sz="quarter" idx="12"/>
          </p:nvPr>
        </p:nvSpPr>
        <p:spPr/>
        <p:txBody>
          <a:bodyPr rtlCol="0"/>
          <a:lstStyle/>
          <a:p>
            <a:pPr rtl="0"/>
            <a:fld id="{71B7BAC7-FE87-40F6-AA24-4F4685D1B022}" type="slidenum">
              <a:rPr lang="fr-FR" smtClean="0"/>
              <a:t>‹N°›</a:t>
            </a:fld>
            <a:endParaRPr lang="fr-FR"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B8F1B0E1-58DD-4C0F-BFF5-93F17ACBD983}" type="datetime1">
              <a:rPr lang="fr-FR" smtClean="0"/>
              <a:t>06/01/2022</a:t>
            </a:fld>
            <a:endParaRPr lang="fr-FR" dirty="0"/>
          </a:p>
        </p:txBody>
      </p:sp>
      <p:sp>
        <p:nvSpPr>
          <p:cNvPr id="3" name="Espace réservé du pied de page 2"/>
          <p:cNvSpPr>
            <a:spLocks noGrp="1"/>
          </p:cNvSpPr>
          <p:nvPr>
            <p:ph type="ftr" sz="quarter" idx="11"/>
          </p:nvPr>
        </p:nvSpPr>
        <p:spPr/>
        <p:txBody>
          <a:bodyPr rtlCol="0"/>
          <a:lstStyle/>
          <a:p>
            <a:pPr rtl="0"/>
            <a:r>
              <a:rPr lang="fr-FR" dirty="0"/>
              <a:t>Ajouter un pied de page</a:t>
            </a:r>
          </a:p>
        </p:txBody>
      </p:sp>
      <p:sp>
        <p:nvSpPr>
          <p:cNvPr id="4" name="Espace réservé du numéro de diapositive 3"/>
          <p:cNvSpPr>
            <a:spLocks noGrp="1"/>
          </p:cNvSpPr>
          <p:nvPr>
            <p:ph type="sldNum" sz="quarter" idx="12"/>
          </p:nvPr>
        </p:nvSpPr>
        <p:spPr/>
        <p:txBody>
          <a:bodyPr rtlCol="0"/>
          <a:lstStyle/>
          <a:p>
            <a:pPr rtl="0"/>
            <a:fld id="{71B7BAC7-FE87-40F6-AA24-4F4685D1B022}" type="slidenum">
              <a:rPr lang="fr-FR" smtClean="0"/>
              <a:t>‹N°›</a:t>
            </a:fld>
            <a:endParaRPr lang="fr-FR"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62100" y="457200"/>
            <a:ext cx="3932237" cy="1600200"/>
          </a:xfrm>
        </p:spPr>
        <p:txBody>
          <a:bodyPr rtlCol="0" anchor="b"/>
          <a:lstStyle>
            <a:lvl1pPr>
              <a:defRPr sz="3200"/>
            </a:lvl1pPr>
          </a:lstStyle>
          <a:p>
            <a:pPr rtl="0"/>
            <a:r>
              <a:rPr lang="fr-FR"/>
              <a:t>Modifiez le style du titre</a:t>
            </a:r>
            <a:endParaRPr lang="fr-FR" dirty="0"/>
          </a:p>
        </p:txBody>
      </p:sp>
      <p:sp>
        <p:nvSpPr>
          <p:cNvPr id="3" name="Espace réservé du contenu 2"/>
          <p:cNvSpPr>
            <a:spLocks noGrp="1"/>
          </p:cNvSpPr>
          <p:nvPr>
            <p:ph idx="1"/>
          </p:nvPr>
        </p:nvSpPr>
        <p:spPr>
          <a:xfrm>
            <a:off x="5678905" y="987425"/>
            <a:ext cx="5676483"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5" name="Espace réservé de la date 4"/>
          <p:cNvSpPr>
            <a:spLocks noGrp="1"/>
          </p:cNvSpPr>
          <p:nvPr>
            <p:ph type="dt" sz="half" idx="10"/>
          </p:nvPr>
        </p:nvSpPr>
        <p:spPr/>
        <p:txBody>
          <a:bodyPr rtlCol="0"/>
          <a:lstStyle/>
          <a:p>
            <a:pPr rtl="0"/>
            <a:fld id="{FDEE9C64-62C8-4D77-A616-7E6F0E969B08}" type="datetime1">
              <a:rPr lang="fr-FR" smtClean="0"/>
              <a:t>06/01/2022</a:t>
            </a:fld>
            <a:endParaRPr lang="fr-FR" dirty="0"/>
          </a:p>
        </p:txBody>
      </p:sp>
      <p:sp>
        <p:nvSpPr>
          <p:cNvPr id="6" name="Espace réservé du pied de page 5"/>
          <p:cNvSpPr>
            <a:spLocks noGrp="1"/>
          </p:cNvSpPr>
          <p:nvPr>
            <p:ph type="ftr" sz="quarter" idx="11"/>
          </p:nvPr>
        </p:nvSpPr>
        <p:spPr/>
        <p:txBody>
          <a:bodyPr rtlCol="0"/>
          <a:lstStyle/>
          <a:p>
            <a:pPr rtl="0"/>
            <a:r>
              <a:rPr lang="fr-FR" dirty="0"/>
              <a:t>Ajouter un pied de page</a:t>
            </a:r>
          </a:p>
        </p:txBody>
      </p:sp>
      <p:sp>
        <p:nvSpPr>
          <p:cNvPr id="7" name="Espace réservé du numéro de diapositive 6"/>
          <p:cNvSpPr>
            <a:spLocks noGrp="1"/>
          </p:cNvSpPr>
          <p:nvPr>
            <p:ph type="sldNum" sz="quarter" idx="12"/>
          </p:nvPr>
        </p:nvSpPr>
        <p:spPr/>
        <p:txBody>
          <a:bodyPr rtlCol="0"/>
          <a:lstStyle/>
          <a:p>
            <a:pPr rtl="0"/>
            <a:fld id="{71B7BAC7-FE87-40F6-AA24-4F4685D1B022}" type="slidenum">
              <a:rPr lang="fr-FR" smtClean="0"/>
              <a:t>‹N°›</a:t>
            </a:fld>
            <a:endParaRPr lang="fr-FR"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pPr rtl="0"/>
            <a:r>
              <a:rPr lang="fr-FR" noProof="0" dirty="0"/>
              <a:t>Modifiez le style du titre</a:t>
            </a:r>
          </a:p>
        </p:txBody>
      </p:sp>
      <p:sp>
        <p:nvSpPr>
          <p:cNvPr id="3" name="Espace réservé du texte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E798110D-A603-4A0B-A337-D270DA697186}" type="datetime1">
              <a:rPr lang="fr-FR" noProof="0" smtClean="0"/>
              <a:t>06/01/2022</a:t>
            </a:fld>
            <a:endParaRPr lang="fr-FR" noProof="0" dirty="0"/>
          </a:p>
        </p:txBody>
      </p:sp>
      <p:sp>
        <p:nvSpPr>
          <p:cNvPr id="5" name="Espace réservé du pied de page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r>
              <a:rPr lang="fr-FR" noProof="0" dirty="0"/>
              <a:t>Ajouter un pied de page</a:t>
            </a:r>
          </a:p>
        </p:txBody>
      </p:sp>
      <p:sp>
        <p:nvSpPr>
          <p:cNvPr id="6" name="Espace réservé du numéro de diapositive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B7BAC7-FE87-40F6-AA24-4F4685D1B022}" type="slidenum">
              <a:rPr lang="fr-FR" noProof="0" smtClean="0"/>
              <a:pPr rtl="0"/>
              <a:t>‹N°›</a:t>
            </a:fld>
            <a:endParaRPr lang="fr-FR" noProof="0"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96"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8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fld id="{633EEB55-F813-47F3-9683-50D0B51BDFE1}" type="datetime1">
              <a:rPr lang="fr-FR" smtClean="0"/>
              <a:t>06/01/2022</a:t>
            </a:fld>
            <a:endParaRPr/>
          </a:p>
        </p:txBody>
      </p:sp>
      <p:sp>
        <p:nvSpPr>
          <p:cNvPr id="54" name="Google Shape;54;p1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r>
              <a:rPr lang="fr-FR"/>
              <a:t>Ajouter un pied de page</a:t>
            </a:r>
            <a:endParaRPr/>
          </a:p>
        </p:txBody>
      </p:sp>
      <p:sp>
        <p:nvSpPr>
          <p:cNvPr id="55" name="Google Shape;55;p1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6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F44861C1-E863-485D-B937-1E751AC14402}"/>
              </a:ext>
            </a:extLst>
          </p:cNvPr>
          <p:cNvSpPr/>
          <p:nvPr/>
        </p:nvSpPr>
        <p:spPr>
          <a:xfrm>
            <a:off x="10615961" y="152189"/>
            <a:ext cx="0" cy="1524174"/>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3" name="Espace réservé du titre 2">
            <a:extLst>
              <a:ext uri="{FF2B5EF4-FFF2-40B4-BE49-F238E27FC236}">
                <a16:creationId xmlns:a16="http://schemas.microsoft.com/office/drawing/2014/main" id="{51760AF6-03FA-4100-BF86-784185F69A56}"/>
              </a:ext>
            </a:extLst>
          </p:cNvPr>
          <p:cNvSpPr txBox="1">
            <a:spLocks noGrp="1"/>
          </p:cNvSpPr>
          <p:nvPr>
            <p:ph type="title"/>
          </p:nvPr>
        </p:nvSpPr>
        <p:spPr>
          <a:xfrm>
            <a:off x="303910" y="103527"/>
            <a:ext cx="10057776" cy="1191384"/>
          </a:xfrm>
          <a:prstGeom prst="rect">
            <a:avLst/>
          </a:prstGeom>
          <a:noFill/>
          <a:ln>
            <a:noFill/>
          </a:ln>
        </p:spPr>
        <p:txBody>
          <a:bodyPr lIns="90000" tIns="46800" rIns="90000" bIns="46800" anchor="b" anchorCtr="0" compatLnSpc="1"/>
          <a:lstStyle/>
          <a:p>
            <a:endParaRPr lang="fr-FR"/>
          </a:p>
        </p:txBody>
      </p:sp>
      <p:sp>
        <p:nvSpPr>
          <p:cNvPr id="4" name="Espace réservé du texte 3">
            <a:extLst>
              <a:ext uri="{FF2B5EF4-FFF2-40B4-BE49-F238E27FC236}">
                <a16:creationId xmlns:a16="http://schemas.microsoft.com/office/drawing/2014/main" id="{695FB3DB-09CC-477E-BD7A-244FC3B4DE9D}"/>
              </a:ext>
            </a:extLst>
          </p:cNvPr>
          <p:cNvSpPr txBox="1">
            <a:spLocks noGrp="1"/>
          </p:cNvSpPr>
          <p:nvPr>
            <p:ph type="body" idx="1"/>
          </p:nvPr>
        </p:nvSpPr>
        <p:spPr>
          <a:xfrm>
            <a:off x="609561" y="1567610"/>
            <a:ext cx="10972120" cy="3977484"/>
          </a:xfrm>
          <a:prstGeom prst="rect">
            <a:avLst/>
          </a:prstGeom>
          <a:noFill/>
          <a:ln>
            <a:noFill/>
          </a:ln>
        </p:spPr>
        <p:txBody>
          <a:bodyPr lIns="90000" tIns="46800" rIns="90000" bIns="4680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F560375-0A7A-41A9-A370-8292A34956BF}"/>
              </a:ext>
            </a:extLst>
          </p:cNvPr>
          <p:cNvSpPr txBox="1">
            <a:spLocks noGrp="1"/>
          </p:cNvSpPr>
          <p:nvPr>
            <p:ph type="dt" sz="half" idx="2"/>
          </p:nvPr>
        </p:nvSpPr>
        <p:spPr>
          <a:xfrm>
            <a:off x="608691" y="6248560"/>
            <a:ext cx="2844914" cy="457545"/>
          </a:xfrm>
          <a:prstGeom prst="rect">
            <a:avLst/>
          </a:prstGeom>
          <a:noFill/>
          <a:ln>
            <a:noFill/>
          </a:ln>
        </p:spPr>
        <p:txBody>
          <a:bodyPr vert="horz" wrap="square" lIns="90000" tIns="46800" rIns="90000" bIns="46800" anchor="t" anchorCtr="0" compatLnSpc="1">
            <a:noAutofit/>
          </a:bodyPr>
          <a:lstStyle>
            <a:lvl1pPr marL="0" marR="0" lvl="0" indent="0" algn="l" rtl="0" hangingPunct="1">
              <a:lnSpc>
                <a:spcPct val="100000"/>
              </a:lnSpc>
              <a:spcBef>
                <a:spcPts val="0"/>
              </a:spcBef>
              <a:spcAft>
                <a:spcPts val="0"/>
              </a:spcAft>
              <a:buNone/>
              <a:tabLst>
                <a:tab pos="0" algn="l"/>
                <a:tab pos="829544" algn="l"/>
                <a:tab pos="1659087" algn="l"/>
                <a:tab pos="2488630" algn="l"/>
                <a:tab pos="3318175" algn="l"/>
                <a:tab pos="4147718" algn="l"/>
                <a:tab pos="4977261" algn="l"/>
                <a:tab pos="5806805" algn="l"/>
                <a:tab pos="6636349" algn="l"/>
                <a:tab pos="7465893" algn="l"/>
                <a:tab pos="8295437" algn="l"/>
                <a:tab pos="9124980" algn="l"/>
              </a:tabLst>
              <a:defRPr lang="fr-FR" sz="1452" b="0" i="0" u="none" strike="noStrike" baseline="0">
                <a:solidFill>
                  <a:srgbClr val="000000"/>
                </a:solidFill>
                <a:latin typeface="Arial" pitchFamily="2"/>
                <a:ea typeface="DejaVu Sans" pitchFamily="2"/>
                <a:cs typeface="DejaVu Sans" pitchFamily="2"/>
              </a:defRPr>
            </a:lvl1pPr>
          </a:lstStyle>
          <a:p>
            <a:pPr lvl="0"/>
            <a:fld id="{D7302ADD-D1CE-4A05-8427-FDF449DF0F3C}" type="datetime1">
              <a:rPr lang="fr-FR" smtClean="0"/>
              <a:t>06/01/2022</a:t>
            </a:fld>
            <a:endParaRPr lang="fr-FR"/>
          </a:p>
        </p:txBody>
      </p:sp>
      <p:sp>
        <p:nvSpPr>
          <p:cNvPr id="6" name="Espace réservé du pied de page 5">
            <a:extLst>
              <a:ext uri="{FF2B5EF4-FFF2-40B4-BE49-F238E27FC236}">
                <a16:creationId xmlns:a16="http://schemas.microsoft.com/office/drawing/2014/main" id="{B3550157-F5AB-4F6B-8E1F-7277F1ADE533}"/>
              </a:ext>
            </a:extLst>
          </p:cNvPr>
          <p:cNvSpPr txBox="1">
            <a:spLocks noGrp="1"/>
          </p:cNvSpPr>
          <p:nvPr>
            <p:ph type="ftr" sz="quarter" idx="3"/>
          </p:nvPr>
        </p:nvSpPr>
        <p:spPr>
          <a:xfrm>
            <a:off x="4165051" y="6248560"/>
            <a:ext cx="3860706" cy="457545"/>
          </a:xfrm>
          <a:prstGeom prst="rect">
            <a:avLst/>
          </a:prstGeom>
          <a:noFill/>
          <a:ln>
            <a:noFill/>
          </a:ln>
        </p:spPr>
        <p:txBody>
          <a:bodyPr vert="horz" wrap="square" lIns="90000" tIns="46800" rIns="90000" bIns="46800" anchor="t" anchorCtr="0" compatLnSpc="1">
            <a:noAutofit/>
          </a:bodyPr>
          <a:lstStyle>
            <a:lvl1pPr marL="0" marR="0" lvl="0" indent="0" algn="l" rtl="0" hangingPunct="1">
              <a:lnSpc>
                <a:spcPct val="100000"/>
              </a:lnSpc>
              <a:spcBef>
                <a:spcPts val="0"/>
              </a:spcBef>
              <a:spcAft>
                <a:spcPts val="0"/>
              </a:spcAft>
              <a:buNone/>
              <a:tabLst>
                <a:tab pos="0" algn="l"/>
                <a:tab pos="829544" algn="l"/>
                <a:tab pos="1659087" algn="l"/>
                <a:tab pos="2488630" algn="l"/>
                <a:tab pos="3318175" algn="l"/>
                <a:tab pos="4147718" algn="l"/>
                <a:tab pos="4977261" algn="l"/>
                <a:tab pos="5806805" algn="l"/>
                <a:tab pos="6636349" algn="l"/>
                <a:tab pos="7465893" algn="l"/>
                <a:tab pos="8295437" algn="l"/>
                <a:tab pos="9124980" algn="l"/>
              </a:tabLst>
              <a:defRPr lang="fr-FR" sz="1452" b="0" i="0" u="none" strike="noStrike" baseline="0">
                <a:solidFill>
                  <a:srgbClr val="000000"/>
                </a:solidFill>
                <a:latin typeface="Arial" pitchFamily="2"/>
                <a:ea typeface="DejaVu Sans" pitchFamily="2"/>
                <a:cs typeface="DejaVu Sans" pitchFamily="2"/>
              </a:defRPr>
            </a:lvl1pPr>
          </a:lstStyle>
          <a:p>
            <a:pPr lvl="0"/>
            <a:r>
              <a:rPr lang="fr-FR"/>
              <a:t>Ajouter un pied de page</a:t>
            </a:r>
          </a:p>
        </p:txBody>
      </p:sp>
      <p:grpSp>
        <p:nvGrpSpPr>
          <p:cNvPr id="7" name="Group 8">
            <a:extLst>
              <a:ext uri="{FF2B5EF4-FFF2-40B4-BE49-F238E27FC236}">
                <a16:creationId xmlns:a16="http://schemas.microsoft.com/office/drawing/2014/main" id="{C1D57DC9-B326-4D77-A8E6-16B67532B0ED}"/>
              </a:ext>
            </a:extLst>
          </p:cNvPr>
          <p:cNvGrpSpPr/>
          <p:nvPr/>
        </p:nvGrpSpPr>
        <p:grpSpPr>
          <a:xfrm>
            <a:off x="10870236" y="152189"/>
            <a:ext cx="1055849" cy="1295238"/>
            <a:chOff x="8987760" y="167760"/>
            <a:chExt cx="873000" cy="1427760"/>
          </a:xfrm>
        </p:grpSpPr>
        <p:sp>
          <p:nvSpPr>
            <p:cNvPr id="8" name="Oval 9">
              <a:extLst>
                <a:ext uri="{FF2B5EF4-FFF2-40B4-BE49-F238E27FC236}">
                  <a16:creationId xmlns:a16="http://schemas.microsoft.com/office/drawing/2014/main" id="{8E0457B5-37E4-4D0D-BBEF-021E10933C2D}"/>
                </a:ext>
              </a:extLst>
            </p:cNvPr>
            <p:cNvSpPr/>
            <p:nvPr/>
          </p:nvSpPr>
          <p:spPr>
            <a:xfrm>
              <a:off x="8987760" y="167760"/>
              <a:ext cx="132120" cy="1321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0066"/>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9" name="Oval 10">
              <a:extLst>
                <a:ext uri="{FF2B5EF4-FFF2-40B4-BE49-F238E27FC236}">
                  <a16:creationId xmlns:a16="http://schemas.microsoft.com/office/drawing/2014/main" id="{F10E2B36-2F4B-40B3-9D07-62818DADFFC6}"/>
                </a:ext>
              </a:extLst>
            </p:cNvPr>
            <p:cNvSpPr/>
            <p:nvPr/>
          </p:nvSpPr>
          <p:spPr>
            <a:xfrm>
              <a:off x="9172799" y="167760"/>
              <a:ext cx="130320" cy="1321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0066"/>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10" name="Oval 11">
              <a:extLst>
                <a:ext uri="{FF2B5EF4-FFF2-40B4-BE49-F238E27FC236}">
                  <a16:creationId xmlns:a16="http://schemas.microsoft.com/office/drawing/2014/main" id="{F0F67C44-95B3-470A-BD90-BF7629360929}"/>
                </a:ext>
              </a:extLst>
            </p:cNvPr>
            <p:cNvSpPr/>
            <p:nvPr/>
          </p:nvSpPr>
          <p:spPr>
            <a:xfrm>
              <a:off x="9358200" y="167760"/>
              <a:ext cx="125280" cy="1321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0066"/>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11" name="Oval 12">
              <a:extLst>
                <a:ext uri="{FF2B5EF4-FFF2-40B4-BE49-F238E27FC236}">
                  <a16:creationId xmlns:a16="http://schemas.microsoft.com/office/drawing/2014/main" id="{7884E996-6016-411B-86BC-89BCD7D54468}"/>
                </a:ext>
              </a:extLst>
            </p:cNvPr>
            <p:cNvSpPr/>
            <p:nvPr/>
          </p:nvSpPr>
          <p:spPr>
            <a:xfrm>
              <a:off x="8987760" y="352800"/>
              <a:ext cx="132120" cy="127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0066"/>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12" name="Oval 13">
              <a:extLst>
                <a:ext uri="{FF2B5EF4-FFF2-40B4-BE49-F238E27FC236}">
                  <a16:creationId xmlns:a16="http://schemas.microsoft.com/office/drawing/2014/main" id="{3405B78E-F7E3-45C5-A965-A7A67921E07E}"/>
                </a:ext>
              </a:extLst>
            </p:cNvPr>
            <p:cNvSpPr/>
            <p:nvPr/>
          </p:nvSpPr>
          <p:spPr>
            <a:xfrm>
              <a:off x="9172799" y="352800"/>
              <a:ext cx="130320" cy="127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0066"/>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13" name="Oval 14">
              <a:extLst>
                <a:ext uri="{FF2B5EF4-FFF2-40B4-BE49-F238E27FC236}">
                  <a16:creationId xmlns:a16="http://schemas.microsoft.com/office/drawing/2014/main" id="{D171689F-A02B-4C6B-9261-1B7B5684F1D0}"/>
                </a:ext>
              </a:extLst>
            </p:cNvPr>
            <p:cNvSpPr/>
            <p:nvPr/>
          </p:nvSpPr>
          <p:spPr>
            <a:xfrm>
              <a:off x="9358200" y="352800"/>
              <a:ext cx="125280" cy="127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0066"/>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14" name="Oval 15">
              <a:extLst>
                <a:ext uri="{FF2B5EF4-FFF2-40B4-BE49-F238E27FC236}">
                  <a16:creationId xmlns:a16="http://schemas.microsoft.com/office/drawing/2014/main" id="{52E23B45-7C6F-4248-9899-98554EDDDED2}"/>
                </a:ext>
              </a:extLst>
            </p:cNvPr>
            <p:cNvSpPr/>
            <p:nvPr/>
          </p:nvSpPr>
          <p:spPr>
            <a:xfrm>
              <a:off x="9543240" y="352800"/>
              <a:ext cx="122400" cy="127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669999"/>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15" name="Oval 16">
              <a:extLst>
                <a:ext uri="{FF2B5EF4-FFF2-40B4-BE49-F238E27FC236}">
                  <a16:creationId xmlns:a16="http://schemas.microsoft.com/office/drawing/2014/main" id="{9905EF1F-CA57-40C2-BD1D-640E7694A72D}"/>
                </a:ext>
              </a:extLst>
            </p:cNvPr>
            <p:cNvSpPr/>
            <p:nvPr/>
          </p:nvSpPr>
          <p:spPr>
            <a:xfrm>
              <a:off x="8987760" y="538200"/>
              <a:ext cx="132120" cy="121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0066"/>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16" name="Oval 17">
              <a:extLst>
                <a:ext uri="{FF2B5EF4-FFF2-40B4-BE49-F238E27FC236}">
                  <a16:creationId xmlns:a16="http://schemas.microsoft.com/office/drawing/2014/main" id="{E465AE25-E8EF-4AE4-B516-9699ACD4D04B}"/>
                </a:ext>
              </a:extLst>
            </p:cNvPr>
            <p:cNvSpPr/>
            <p:nvPr/>
          </p:nvSpPr>
          <p:spPr>
            <a:xfrm>
              <a:off x="9172799" y="538200"/>
              <a:ext cx="130320" cy="121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0066"/>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17" name="Oval 18">
              <a:extLst>
                <a:ext uri="{FF2B5EF4-FFF2-40B4-BE49-F238E27FC236}">
                  <a16:creationId xmlns:a16="http://schemas.microsoft.com/office/drawing/2014/main" id="{503A2C06-4E6A-4FCE-BFF8-B94B650892E7}"/>
                </a:ext>
              </a:extLst>
            </p:cNvPr>
            <p:cNvSpPr/>
            <p:nvPr/>
          </p:nvSpPr>
          <p:spPr>
            <a:xfrm>
              <a:off x="9358200" y="538200"/>
              <a:ext cx="125280" cy="121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669999"/>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18" name="Oval 19">
              <a:extLst>
                <a:ext uri="{FF2B5EF4-FFF2-40B4-BE49-F238E27FC236}">
                  <a16:creationId xmlns:a16="http://schemas.microsoft.com/office/drawing/2014/main" id="{F7C8CAF8-9344-4F89-900B-4690348E3D9E}"/>
                </a:ext>
              </a:extLst>
            </p:cNvPr>
            <p:cNvSpPr/>
            <p:nvPr/>
          </p:nvSpPr>
          <p:spPr>
            <a:xfrm>
              <a:off x="9543240" y="538200"/>
              <a:ext cx="122400" cy="121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669999"/>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19" name="Oval 20">
              <a:extLst>
                <a:ext uri="{FF2B5EF4-FFF2-40B4-BE49-F238E27FC236}">
                  <a16:creationId xmlns:a16="http://schemas.microsoft.com/office/drawing/2014/main" id="{9643D6A3-2668-45A9-8B18-8D40EE876CD5}"/>
                </a:ext>
              </a:extLst>
            </p:cNvPr>
            <p:cNvSpPr/>
            <p:nvPr/>
          </p:nvSpPr>
          <p:spPr>
            <a:xfrm>
              <a:off x="9728640" y="538200"/>
              <a:ext cx="132120" cy="121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CC00"/>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20" name="Oval 21">
              <a:extLst>
                <a:ext uri="{FF2B5EF4-FFF2-40B4-BE49-F238E27FC236}">
                  <a16:creationId xmlns:a16="http://schemas.microsoft.com/office/drawing/2014/main" id="{B0F7DEB2-CFAD-4C3A-9F95-1C4F4976979A}"/>
                </a:ext>
              </a:extLst>
            </p:cNvPr>
            <p:cNvSpPr/>
            <p:nvPr/>
          </p:nvSpPr>
          <p:spPr>
            <a:xfrm>
              <a:off x="8987760" y="722880"/>
              <a:ext cx="132120" cy="1321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0066"/>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21" name="Oval 22">
              <a:extLst>
                <a:ext uri="{FF2B5EF4-FFF2-40B4-BE49-F238E27FC236}">
                  <a16:creationId xmlns:a16="http://schemas.microsoft.com/office/drawing/2014/main" id="{91335E83-B180-47EC-AE8B-7E8A4DA2F783}"/>
                </a:ext>
              </a:extLst>
            </p:cNvPr>
            <p:cNvSpPr/>
            <p:nvPr/>
          </p:nvSpPr>
          <p:spPr>
            <a:xfrm>
              <a:off x="9172799" y="722880"/>
              <a:ext cx="130320" cy="1321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669999"/>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22" name="Oval 23">
              <a:extLst>
                <a:ext uri="{FF2B5EF4-FFF2-40B4-BE49-F238E27FC236}">
                  <a16:creationId xmlns:a16="http://schemas.microsoft.com/office/drawing/2014/main" id="{73C8EF84-35BA-4145-94BD-64250C845092}"/>
                </a:ext>
              </a:extLst>
            </p:cNvPr>
            <p:cNvSpPr/>
            <p:nvPr/>
          </p:nvSpPr>
          <p:spPr>
            <a:xfrm>
              <a:off x="9358200" y="722880"/>
              <a:ext cx="125280" cy="1321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669999"/>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23" name="Oval 24">
              <a:extLst>
                <a:ext uri="{FF2B5EF4-FFF2-40B4-BE49-F238E27FC236}">
                  <a16:creationId xmlns:a16="http://schemas.microsoft.com/office/drawing/2014/main" id="{FF078B9B-2ACD-4550-BB22-538E284D4F94}"/>
                </a:ext>
              </a:extLst>
            </p:cNvPr>
            <p:cNvSpPr/>
            <p:nvPr/>
          </p:nvSpPr>
          <p:spPr>
            <a:xfrm>
              <a:off x="9543240" y="722880"/>
              <a:ext cx="122400" cy="1321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CC00"/>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24" name="Oval 25">
              <a:extLst>
                <a:ext uri="{FF2B5EF4-FFF2-40B4-BE49-F238E27FC236}">
                  <a16:creationId xmlns:a16="http://schemas.microsoft.com/office/drawing/2014/main" id="{B661CC24-DA24-48E2-A860-5B2372BA4198}"/>
                </a:ext>
              </a:extLst>
            </p:cNvPr>
            <p:cNvSpPr/>
            <p:nvPr/>
          </p:nvSpPr>
          <p:spPr>
            <a:xfrm>
              <a:off x="8987760" y="908280"/>
              <a:ext cx="132120" cy="1321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669999"/>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25" name="Oval 26">
              <a:extLst>
                <a:ext uri="{FF2B5EF4-FFF2-40B4-BE49-F238E27FC236}">
                  <a16:creationId xmlns:a16="http://schemas.microsoft.com/office/drawing/2014/main" id="{AE31AB88-118C-40E7-9434-81977C738CDF}"/>
                </a:ext>
              </a:extLst>
            </p:cNvPr>
            <p:cNvSpPr/>
            <p:nvPr/>
          </p:nvSpPr>
          <p:spPr>
            <a:xfrm>
              <a:off x="9172799" y="908280"/>
              <a:ext cx="130320" cy="1321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669999"/>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26" name="Oval 27">
              <a:extLst>
                <a:ext uri="{FF2B5EF4-FFF2-40B4-BE49-F238E27FC236}">
                  <a16:creationId xmlns:a16="http://schemas.microsoft.com/office/drawing/2014/main" id="{7C837CDF-601C-427B-90CB-72B97DC98E92}"/>
                </a:ext>
              </a:extLst>
            </p:cNvPr>
            <p:cNvSpPr/>
            <p:nvPr/>
          </p:nvSpPr>
          <p:spPr>
            <a:xfrm>
              <a:off x="9358200" y="908280"/>
              <a:ext cx="125280" cy="1321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CC00"/>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27" name="Oval 28">
              <a:extLst>
                <a:ext uri="{FF2B5EF4-FFF2-40B4-BE49-F238E27FC236}">
                  <a16:creationId xmlns:a16="http://schemas.microsoft.com/office/drawing/2014/main" id="{ADD89FBC-7D2D-4285-8E63-464B011E2AD1}"/>
                </a:ext>
              </a:extLst>
            </p:cNvPr>
            <p:cNvSpPr/>
            <p:nvPr/>
          </p:nvSpPr>
          <p:spPr>
            <a:xfrm>
              <a:off x="9543240" y="908280"/>
              <a:ext cx="122400" cy="1321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CC00"/>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28" name="Oval 29">
              <a:extLst>
                <a:ext uri="{FF2B5EF4-FFF2-40B4-BE49-F238E27FC236}">
                  <a16:creationId xmlns:a16="http://schemas.microsoft.com/office/drawing/2014/main" id="{9B1857A7-7EEB-49C1-9C45-99200734FFD0}"/>
                </a:ext>
              </a:extLst>
            </p:cNvPr>
            <p:cNvSpPr/>
            <p:nvPr/>
          </p:nvSpPr>
          <p:spPr>
            <a:xfrm>
              <a:off x="9728640" y="908280"/>
              <a:ext cx="132120" cy="1321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D8D8EC"/>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29" name="Oval 30">
              <a:extLst>
                <a:ext uri="{FF2B5EF4-FFF2-40B4-BE49-F238E27FC236}">
                  <a16:creationId xmlns:a16="http://schemas.microsoft.com/office/drawing/2014/main" id="{FE1CD363-0F1C-4578-AD51-037D94129E11}"/>
                </a:ext>
              </a:extLst>
            </p:cNvPr>
            <p:cNvSpPr/>
            <p:nvPr/>
          </p:nvSpPr>
          <p:spPr>
            <a:xfrm>
              <a:off x="8987760" y="1093680"/>
              <a:ext cx="132120" cy="129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669999"/>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30" name="Oval 31">
              <a:extLst>
                <a:ext uri="{FF2B5EF4-FFF2-40B4-BE49-F238E27FC236}">
                  <a16:creationId xmlns:a16="http://schemas.microsoft.com/office/drawing/2014/main" id="{982A5E84-19F8-4F3B-8A47-79B7BEAB70E1}"/>
                </a:ext>
              </a:extLst>
            </p:cNvPr>
            <p:cNvSpPr/>
            <p:nvPr/>
          </p:nvSpPr>
          <p:spPr>
            <a:xfrm>
              <a:off x="9172799" y="1093680"/>
              <a:ext cx="130320" cy="129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CC00"/>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31" name="Oval 32">
              <a:extLst>
                <a:ext uri="{FF2B5EF4-FFF2-40B4-BE49-F238E27FC236}">
                  <a16:creationId xmlns:a16="http://schemas.microsoft.com/office/drawing/2014/main" id="{345FA545-C658-46FF-AFF3-F016298A677A}"/>
                </a:ext>
              </a:extLst>
            </p:cNvPr>
            <p:cNvSpPr/>
            <p:nvPr/>
          </p:nvSpPr>
          <p:spPr>
            <a:xfrm>
              <a:off x="9358200" y="1093680"/>
              <a:ext cx="125280" cy="129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CC00"/>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32" name="Oval 33">
              <a:extLst>
                <a:ext uri="{FF2B5EF4-FFF2-40B4-BE49-F238E27FC236}">
                  <a16:creationId xmlns:a16="http://schemas.microsoft.com/office/drawing/2014/main" id="{E6C2517E-57A4-4088-8FDC-8E55D68F8753}"/>
                </a:ext>
              </a:extLst>
            </p:cNvPr>
            <p:cNvSpPr/>
            <p:nvPr/>
          </p:nvSpPr>
          <p:spPr>
            <a:xfrm>
              <a:off x="9543240" y="1093680"/>
              <a:ext cx="122400" cy="129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D8D8EC"/>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33" name="Oval 34">
              <a:extLst>
                <a:ext uri="{FF2B5EF4-FFF2-40B4-BE49-F238E27FC236}">
                  <a16:creationId xmlns:a16="http://schemas.microsoft.com/office/drawing/2014/main" id="{EBC7A85F-8CF6-430D-AF27-5EA2D6DC6174}"/>
                </a:ext>
              </a:extLst>
            </p:cNvPr>
            <p:cNvSpPr/>
            <p:nvPr/>
          </p:nvSpPr>
          <p:spPr>
            <a:xfrm>
              <a:off x="8987760" y="1278719"/>
              <a:ext cx="132120" cy="1231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CC00"/>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34" name="Oval 35">
              <a:extLst>
                <a:ext uri="{FF2B5EF4-FFF2-40B4-BE49-F238E27FC236}">
                  <a16:creationId xmlns:a16="http://schemas.microsoft.com/office/drawing/2014/main" id="{6093452C-7522-4E91-9A4B-A815C3F89971}"/>
                </a:ext>
              </a:extLst>
            </p:cNvPr>
            <p:cNvSpPr/>
            <p:nvPr/>
          </p:nvSpPr>
          <p:spPr>
            <a:xfrm>
              <a:off x="9172799" y="1278719"/>
              <a:ext cx="130320" cy="1231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CC00"/>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35" name="Oval 36">
              <a:extLst>
                <a:ext uri="{FF2B5EF4-FFF2-40B4-BE49-F238E27FC236}">
                  <a16:creationId xmlns:a16="http://schemas.microsoft.com/office/drawing/2014/main" id="{301A2C67-16F7-4DE7-B078-090C72187267}"/>
                </a:ext>
              </a:extLst>
            </p:cNvPr>
            <p:cNvSpPr/>
            <p:nvPr/>
          </p:nvSpPr>
          <p:spPr>
            <a:xfrm>
              <a:off x="9358200" y="1278719"/>
              <a:ext cx="125280" cy="1231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D8D8EC"/>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36" name="Oval 37">
              <a:extLst>
                <a:ext uri="{FF2B5EF4-FFF2-40B4-BE49-F238E27FC236}">
                  <a16:creationId xmlns:a16="http://schemas.microsoft.com/office/drawing/2014/main" id="{5ABE1A7D-1585-42A9-A762-2C7C0D545111}"/>
                </a:ext>
              </a:extLst>
            </p:cNvPr>
            <p:cNvSpPr/>
            <p:nvPr/>
          </p:nvSpPr>
          <p:spPr>
            <a:xfrm>
              <a:off x="9543240" y="1278719"/>
              <a:ext cx="122400" cy="1231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D8D8EC"/>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37" name="Oval 38">
              <a:extLst>
                <a:ext uri="{FF2B5EF4-FFF2-40B4-BE49-F238E27FC236}">
                  <a16:creationId xmlns:a16="http://schemas.microsoft.com/office/drawing/2014/main" id="{49D848C3-219B-4A13-A363-8832648AD4DF}"/>
                </a:ext>
              </a:extLst>
            </p:cNvPr>
            <p:cNvSpPr/>
            <p:nvPr/>
          </p:nvSpPr>
          <p:spPr>
            <a:xfrm>
              <a:off x="9172799" y="1463760"/>
              <a:ext cx="130320" cy="131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D8D8EC"/>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38" name="Oval 39">
              <a:extLst>
                <a:ext uri="{FF2B5EF4-FFF2-40B4-BE49-F238E27FC236}">
                  <a16:creationId xmlns:a16="http://schemas.microsoft.com/office/drawing/2014/main" id="{057A0CF2-7E20-4C11-9A0F-63B6206307AA}"/>
                </a:ext>
              </a:extLst>
            </p:cNvPr>
            <p:cNvSpPr/>
            <p:nvPr/>
          </p:nvSpPr>
          <p:spPr>
            <a:xfrm>
              <a:off x="9543240" y="1463760"/>
              <a:ext cx="122400" cy="131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D8D8EC"/>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grpSp>
      <p:sp>
        <p:nvSpPr>
          <p:cNvPr id="39" name="Rectangle 40">
            <a:extLst>
              <a:ext uri="{FF2B5EF4-FFF2-40B4-BE49-F238E27FC236}">
                <a16:creationId xmlns:a16="http://schemas.microsoft.com/office/drawing/2014/main" id="{0614C0E9-2544-45E4-818F-729D9F3BD6C5}"/>
              </a:ext>
            </a:extLst>
          </p:cNvPr>
          <p:cNvSpPr/>
          <p:nvPr/>
        </p:nvSpPr>
        <p:spPr>
          <a:xfrm>
            <a:off x="101448" y="1371659"/>
            <a:ext cx="11987912" cy="764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0D0D27"/>
              </a:gs>
              <a:gs pos="100000">
                <a:srgbClr val="333399"/>
              </a:gs>
            </a:gsLst>
            <a:lin ang="0"/>
          </a:gradFill>
          <a:ln>
            <a:noFill/>
            <a:prstDash val="solid"/>
          </a:ln>
        </p:spPr>
        <p:txBody>
          <a:bodyPr vert="horz" wrap="none" lIns="81646" tIns="42456" rIns="81646" bIns="42456" anchor="ctr" anchorCtr="0" compatLnSpc="0">
            <a:noAutofit/>
          </a:bodyPr>
          <a:lstStyle/>
          <a:p>
            <a:pPr marL="0" marR="0" lvl="0" indent="0" rtl="0" hangingPunct="0">
              <a:lnSpc>
                <a:spcPct val="100000"/>
              </a:lnSpc>
              <a:spcBef>
                <a:spcPts val="0"/>
              </a:spcBef>
              <a:spcAft>
                <a:spcPts val="0"/>
              </a:spcAft>
              <a:buNone/>
              <a:tabLst/>
            </a:pPr>
            <a:endParaRPr lang="fr-FR" sz="1633" b="0" i="0" u="none" strike="noStrike" kern="1200">
              <a:ln>
                <a:noFill/>
              </a:ln>
              <a:latin typeface="Arial" pitchFamily="18"/>
              <a:ea typeface="WenQuanYi Micro Hei" pitchFamily="2"/>
              <a:cs typeface="Lohit Hindi" pitchFamily="2"/>
            </a:endParaRPr>
          </a:p>
        </p:txBody>
      </p:sp>
      <p:sp>
        <p:nvSpPr>
          <p:cNvPr id="40" name="Espace réservé du numéro de diapositive 39">
            <a:extLst>
              <a:ext uri="{FF2B5EF4-FFF2-40B4-BE49-F238E27FC236}">
                <a16:creationId xmlns:a16="http://schemas.microsoft.com/office/drawing/2014/main" id="{3B49B2E1-3B84-434A-ABB6-DA13ACB738E9}"/>
              </a:ext>
            </a:extLst>
          </p:cNvPr>
          <p:cNvSpPr txBox="1">
            <a:spLocks noGrp="1"/>
          </p:cNvSpPr>
          <p:nvPr>
            <p:ph type="sldNum" sz="quarter" idx="4"/>
          </p:nvPr>
        </p:nvSpPr>
        <p:spPr>
          <a:xfrm>
            <a:off x="8740687" y="6247906"/>
            <a:ext cx="2840124" cy="472896"/>
          </a:xfrm>
          <a:prstGeom prst="rect">
            <a:avLst/>
          </a:prstGeom>
          <a:noFill/>
          <a:ln>
            <a:noFill/>
          </a:ln>
        </p:spPr>
        <p:txBody>
          <a:bodyPr vert="horz" lIns="90000" tIns="46800" rIns="90000" bIns="46800" anchor="t" anchorCtr="0" compatLnSpc="1">
            <a:noAutofit/>
          </a:bodyPr>
          <a:lstStyle>
            <a:lvl1pPr marL="0" marR="0" lvl="0" indent="0" algn="r" rtl="0" hangingPunct="1">
              <a:lnSpc>
                <a:spcPct val="100000"/>
              </a:lnSpc>
              <a:spcBef>
                <a:spcPts val="0"/>
              </a:spcBef>
              <a:spcAft>
                <a:spcPts val="0"/>
              </a:spcAft>
              <a:buNone/>
              <a:tabLst>
                <a:tab pos="0" algn="l"/>
                <a:tab pos="829544" algn="l"/>
                <a:tab pos="1659087" algn="l"/>
                <a:tab pos="2488630" algn="l"/>
                <a:tab pos="3318175" algn="l"/>
                <a:tab pos="4147718" algn="l"/>
                <a:tab pos="4977261" algn="l"/>
                <a:tab pos="5806805" algn="l"/>
                <a:tab pos="6636349" algn="l"/>
                <a:tab pos="7465893" algn="l"/>
                <a:tab pos="8295437" algn="l"/>
                <a:tab pos="9124980" algn="l"/>
              </a:tabLst>
              <a:defRPr lang="fr-FR" sz="1452" b="0" i="0" u="none" strike="noStrike" baseline="0">
                <a:solidFill>
                  <a:srgbClr val="000000"/>
                </a:solidFill>
                <a:latin typeface="Arial" pitchFamily="2"/>
                <a:ea typeface="DejaVu Sans" pitchFamily="2"/>
                <a:cs typeface="DejaVu Sans" pitchFamily="2"/>
              </a:defRPr>
            </a:lvl1pPr>
          </a:lstStyle>
          <a:p>
            <a:pPr lvl="0"/>
            <a:fld id="{22DDD0B5-98EC-4501-944A-16A5890669CF}" type="slidenum">
              <a:t>‹N°›</a:t>
            </a:fld>
            <a:endParaRPr lang="fr-FR"/>
          </a:p>
        </p:txBody>
      </p:sp>
    </p:spTree>
  </p:cSld>
  <p:clrMap bg1="lt1" tx1="dk1" bg2="lt2" tx2="dk2" accent1="accent1" accent2="accent2" accent3="accent3" accent4="accent4" accent5="accent5" accent6="accent6" hlink="hlink" folHlink="folHlink"/>
  <p:sldLayoutIdLst>
    <p:sldLayoutId id="2147483667" r:id="rId1"/>
  </p:sldLayoutIdLst>
  <p:hf hdr="0" ftr="0" dt="0"/>
  <p:txStyles>
    <p:titleStyle>
      <a:lvl1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fr-FR" sz="4000" b="1" i="0" u="none" strike="noStrike" baseline="0">
          <a:ln>
            <a:noFill/>
          </a:ln>
          <a:solidFill>
            <a:srgbClr val="330066"/>
          </a:solidFill>
          <a:latin typeface="Arial" pitchFamily="2"/>
        </a:defRPr>
      </a:lvl1pPr>
    </p:titleStyle>
    <p:bodyStyle>
      <a:lvl1pPr marL="0" marR="0" indent="0" algn="l" rtl="0" hangingPunct="0">
        <a:lnSpc>
          <a:spcPct val="100000"/>
        </a:lnSpc>
        <a:spcBef>
          <a:spcPts val="907"/>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fr-FR" sz="2800" b="0" i="0" u="none" strike="noStrike" baseline="0">
          <a:ln>
            <a:noFill/>
          </a:ln>
          <a:solidFill>
            <a:srgbClr val="333399"/>
          </a:solidFill>
          <a:latin typeface="Ari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fr.wikipedia.org/wiki/Computing_machinery_and_intelligence" TargetMode="External"/><Relationship Id="rId7"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hyperlink" Target="https://fr.wikipedia.org/wiki/Oxford_University_Press" TargetMode="External"/><Relationship Id="rId4" Type="http://schemas.openxmlformats.org/officeDocument/2006/relationships/hyperlink" Target="https://fr.wikipedia.org/w/index.php?title=Mind&amp;action=edit&amp;redlink=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fr.wikipedia.org/wiki/Test_de_Turing"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flickr.com/photos/22453761@N00/592436598/" TargetMode="External"/><Relationship Id="rId4" Type="http://schemas.openxmlformats.org/officeDocument/2006/relationships/hyperlink" Target="http://flickr.com/photos/jamesthephotograph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en.wikipedia.org/wiki/File:JohnvonNeumann-LosAlamos.gi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hyperlink" Target="https://creativecommons.org/licenses/by-sa/3.0/"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s://ko.wikipedia.org/wiki/MNIST_%EB%8D%B0%EC%9D%B4%ED%84%B0%EB%B2%A0%EC%9D%B4%EC%8A%A4"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ko.wikipedia.org/wiki/MNIST_%EB%8D%B0%EC%9D%B4%ED%84%B0%EB%B2%A0%EC%9D%B4%EC%8A%A4"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fr.wikipedia.org/wiki/Algorithmique" TargetMode="External"/><Relationship Id="rId2" Type="http://schemas.openxmlformats.org/officeDocument/2006/relationships/hyperlink" Target="https://fr.wikipedia.org/wiki/Intelligence_artificielle"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48.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jpeg"/></Relationships>
</file>

<file path=ppt/slides/_rels/slide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www.sioedm.pirm.fr/index.php/Deep_learning"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image" Target="../media/image41.jpeg"/><Relationship Id="rId4" Type="http://schemas.openxmlformats.org/officeDocument/2006/relationships/hyperlink" Target="http://www.sioedm.pirm.fr/index.php/Deep_learnin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81.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s://stats.stackexchange.com/questions/213325/neural-network-meaning-of-weights" TargetMode="External"/><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8.xml"/><Relationship Id="rId5" Type="http://schemas.openxmlformats.org/officeDocument/2006/relationships/image" Target="../media/image49.svg"/><Relationship Id="rId4" Type="http://schemas.openxmlformats.org/officeDocument/2006/relationships/image" Target="../media/image48.png"/></Relationships>
</file>

<file path=ppt/slides/_rels/slide8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85.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hyperlink" Target="https://dsp.stackexchange.com/questions/28001/how-can-i-center-an-audio-signal" TargetMode="External"/><Relationship Id="rId3" Type="http://schemas.openxmlformats.org/officeDocument/2006/relationships/image" Target="../media/image52.png"/><Relationship Id="rId7" Type="http://schemas.openxmlformats.org/officeDocument/2006/relationships/hyperlink" Target="https://journals.openedition.org/corela/4835" TargetMode="External"/><Relationship Id="rId12" Type="http://schemas.openxmlformats.org/officeDocument/2006/relationships/image" Target="../media/image58.jpeg"/><Relationship Id="rId2" Type="http://schemas.openxmlformats.org/officeDocument/2006/relationships/notesSlide" Target="../notesSlides/notesSlide54.xml"/><Relationship Id="rId1" Type="http://schemas.openxmlformats.org/officeDocument/2006/relationships/slideLayout" Target="../slideLayouts/slideLayout8.xml"/><Relationship Id="rId6" Type="http://schemas.openxmlformats.org/officeDocument/2006/relationships/image" Target="../media/image54.png"/><Relationship Id="rId11" Type="http://schemas.openxmlformats.org/officeDocument/2006/relationships/image" Target="../media/image57.svg"/><Relationship Id="rId5" Type="http://schemas.openxmlformats.org/officeDocument/2006/relationships/hyperlink" Target="https://riojournal.com/article_preview.php?id=8848" TargetMode="External"/><Relationship Id="rId10" Type="http://schemas.openxmlformats.org/officeDocument/2006/relationships/image" Target="../media/image56.png"/><Relationship Id="rId4" Type="http://schemas.openxmlformats.org/officeDocument/2006/relationships/image" Target="../media/image53.png"/><Relationship Id="rId9" Type="http://schemas.openxmlformats.org/officeDocument/2006/relationships/hyperlink" Target="https://commons.wikimedia.org/wiki/File:Face_detection.jpg"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hyperlink" Target="https://ortonomy.github.io/tic-tac-toe/" TargetMode="External"/><Relationship Id="rId2" Type="http://schemas.openxmlformats.org/officeDocument/2006/relationships/notesSlide" Target="../notesSlides/notesSlide55.xml"/><Relationship Id="rId1" Type="http://schemas.openxmlformats.org/officeDocument/2006/relationships/slideLayout" Target="../slideLayouts/slideLayout14.xml"/><Relationship Id="rId5" Type="http://schemas.openxmlformats.org/officeDocument/2006/relationships/hyperlink" Target="https://www.reddit.com/r/MachineLearning/comments/4a7lc4/alphago_vs_deep_blue/" TargetMode="External"/><Relationship Id="rId4" Type="http://schemas.openxmlformats.org/officeDocument/2006/relationships/hyperlink" Target="http://binaire.blog.lemonde.fr/2016/03/15/1-2-3-1-go/"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normAutofit fontScale="90000"/>
          </a:bodyPr>
          <a:lstStyle/>
          <a:p>
            <a:pPr rtl="0"/>
            <a:r>
              <a:rPr lang="fr-FR" dirty="0"/>
              <a:t>Journée de formation</a:t>
            </a:r>
            <a:br>
              <a:rPr lang="fr-FR" dirty="0"/>
            </a:br>
            <a:br>
              <a:rPr lang="fr-FR" dirty="0"/>
            </a:br>
            <a:r>
              <a:rPr lang="fr-FR" dirty="0"/>
              <a:t>Intelligence Artificielle</a:t>
            </a:r>
          </a:p>
        </p:txBody>
      </p:sp>
      <p:sp>
        <p:nvSpPr>
          <p:cNvPr id="3" name="Sous-titre 2"/>
          <p:cNvSpPr>
            <a:spLocks noGrp="1"/>
          </p:cNvSpPr>
          <p:nvPr>
            <p:ph type="subTitle" idx="1"/>
          </p:nvPr>
        </p:nvSpPr>
        <p:spPr/>
        <p:txBody>
          <a:bodyPr rtlCol="0">
            <a:normAutofit lnSpcReduction="10000"/>
          </a:bodyPr>
          <a:lstStyle/>
          <a:p>
            <a:pPr rtl="0"/>
            <a:r>
              <a:rPr lang="fr-FR" dirty="0"/>
              <a:t>Angers  </a:t>
            </a:r>
          </a:p>
          <a:p>
            <a:pPr rtl="0"/>
            <a:r>
              <a:rPr lang="fr-FR" dirty="0"/>
              <a:t>LERIA- Département Informatique</a:t>
            </a:r>
          </a:p>
          <a:p>
            <a:pPr rtl="0"/>
            <a:endParaRPr lang="fr-FR" dirty="0"/>
          </a:p>
          <a:p>
            <a:pPr rtl="0"/>
            <a:r>
              <a:rPr lang="fr-FR" dirty="0"/>
              <a:t>26 Avril 2021</a:t>
            </a:r>
          </a:p>
          <a:p>
            <a:pPr rtl="0"/>
            <a:endParaRPr lang="fr-FR" dirty="0"/>
          </a:p>
        </p:txBody>
      </p:sp>
      <p:sp>
        <p:nvSpPr>
          <p:cNvPr id="4" name="Espace réservé du numéro de diapositive 3">
            <a:extLst>
              <a:ext uri="{FF2B5EF4-FFF2-40B4-BE49-F238E27FC236}">
                <a16:creationId xmlns:a16="http://schemas.microsoft.com/office/drawing/2014/main" id="{87BF5167-B72D-4212-9A85-4A31ECD492D8}"/>
              </a:ext>
            </a:extLst>
          </p:cNvPr>
          <p:cNvSpPr>
            <a:spLocks noGrp="1"/>
          </p:cNvSpPr>
          <p:nvPr>
            <p:ph type="sldNum" sz="quarter" idx="12"/>
          </p:nvPr>
        </p:nvSpPr>
        <p:spPr/>
        <p:txBody>
          <a:bodyPr/>
          <a:lstStyle/>
          <a:p>
            <a:pPr rtl="0"/>
            <a:fld id="{71B7BAC7-FE87-40F6-AA24-4F4685D1B022}" type="slidenum">
              <a:rPr lang="fr-FR" smtClean="0"/>
              <a:t>1</a:t>
            </a:fld>
            <a:endParaRPr lang="fr-FR" dirty="0"/>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t>Il était une fois l’intelligence artificielle…</a:t>
            </a:r>
          </a:p>
        </p:txBody>
      </p:sp>
      <p:sp>
        <p:nvSpPr>
          <p:cNvPr id="3" name="Espace réservé du contenu 2"/>
          <p:cNvSpPr>
            <a:spLocks noGrp="1"/>
          </p:cNvSpPr>
          <p:nvPr>
            <p:ph idx="1"/>
          </p:nvPr>
        </p:nvSpPr>
        <p:spPr>
          <a:xfrm>
            <a:off x="1371600" y="1825625"/>
            <a:ext cx="9913801" cy="4925448"/>
          </a:xfrm>
        </p:spPr>
        <p:txBody>
          <a:bodyPr vert="horz" lIns="91440" tIns="45720" rIns="91440" bIns="45720" rtlCol="0" anchor="t">
            <a:normAutofit/>
          </a:bodyPr>
          <a:lstStyle/>
          <a:p>
            <a:r>
              <a:rPr lang="fr-FR" dirty="0"/>
              <a:t>1956: séminaire d'un groupe de chercheurs à Dartmouth </a:t>
            </a:r>
            <a:r>
              <a:rPr lang="fr-FR" dirty="0" err="1"/>
              <a:t>College</a:t>
            </a:r>
            <a:endParaRPr lang="fr-FR" dirty="0" err="1">
              <a:cs typeface="Calibri"/>
            </a:endParaRPr>
          </a:p>
          <a:p>
            <a:endParaRPr lang="fr-FR">
              <a:cs typeface="Calibri"/>
            </a:endParaRPr>
          </a:p>
          <a:p>
            <a:r>
              <a:rPr lang="fr-FR" dirty="0">
                <a:ea typeface="+mn-lt"/>
                <a:cs typeface="+mn-lt"/>
              </a:rPr>
              <a:t>Machines pensantes... </a:t>
            </a:r>
            <a:endParaRPr lang="en-US" dirty="0">
              <a:ea typeface="+mn-lt"/>
              <a:cs typeface="+mn-lt"/>
            </a:endParaRPr>
          </a:p>
          <a:p>
            <a:pPr lvl="1"/>
            <a:r>
              <a:rPr lang="fr-FR" dirty="0">
                <a:ea typeface="+mn-lt"/>
                <a:cs typeface="+mn-lt"/>
              </a:rPr>
              <a:t>un article de Turing en 1950</a:t>
            </a:r>
            <a:endParaRPr lang="en-US" dirty="0">
              <a:ea typeface="+mn-lt"/>
              <a:cs typeface="+mn-lt"/>
            </a:endParaRPr>
          </a:p>
          <a:p>
            <a:r>
              <a:rPr lang="fr-FR" dirty="0">
                <a:cs typeface="Calibri"/>
              </a:rPr>
              <a:t>Démontrer des théorèmes mathématiques</a:t>
            </a:r>
            <a:endParaRPr lang="fr-FR" dirty="0"/>
          </a:p>
          <a:p>
            <a:r>
              <a:rPr lang="fr-FR" dirty="0">
                <a:cs typeface="Calibri"/>
              </a:rPr>
              <a:t>Jouer </a:t>
            </a:r>
            <a:r>
              <a:rPr lang="fr-FR" dirty="0">
                <a:ea typeface="+mn-lt"/>
                <a:cs typeface="+mn-lt"/>
              </a:rPr>
              <a:t>aux dames, aux échecs</a:t>
            </a:r>
          </a:p>
          <a:p>
            <a:r>
              <a:rPr lang="fr-FR" dirty="0">
                <a:cs typeface="Calibri"/>
              </a:rPr>
              <a:t>La traduction automatique</a:t>
            </a:r>
          </a:p>
          <a:p>
            <a:endParaRPr lang="fr-FR">
              <a:cs typeface="Calibri"/>
            </a:endParaRPr>
          </a:p>
          <a:p>
            <a:r>
              <a:rPr lang="fr-FR" dirty="0">
                <a:cs typeface="Calibri"/>
              </a:rPr>
              <a:t>Un domaine de recherche est né, avec des objectifs très ambitieux et les financements abondent...</a:t>
            </a:r>
          </a:p>
          <a:p>
            <a:endParaRPr lang="fr-FR">
              <a:cs typeface="Calibri"/>
            </a:endParaRPr>
          </a:p>
          <a:p>
            <a:endParaRPr lang="fr-FR">
              <a:cs typeface="Calibri"/>
            </a:endParaRPr>
          </a:p>
          <a:p>
            <a:endParaRPr lang="fr-FR">
              <a:cs typeface="Calibri"/>
            </a:endParaRPr>
          </a:p>
          <a:p>
            <a:endParaRPr lang="fr-FR">
              <a:cs typeface="Calibri"/>
            </a:endParaRPr>
          </a:p>
          <a:p>
            <a:endParaRPr lang="fr-FR">
              <a:cs typeface="Calibri"/>
            </a:endParaRPr>
          </a:p>
          <a:p>
            <a:endParaRPr lang="fr-FR">
              <a:cs typeface="Calibri"/>
            </a:endParaRPr>
          </a:p>
        </p:txBody>
      </p:sp>
    </p:spTree>
    <p:extLst>
      <p:ext uri="{BB962C8B-B14F-4D97-AF65-F5344CB8AC3E}">
        <p14:creationId xmlns:p14="http://schemas.microsoft.com/office/powerpoint/2010/main" val="170811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2" name="Titre 1">
            <a:extLst>
              <a:ext uri="{FF2B5EF4-FFF2-40B4-BE49-F238E27FC236}">
                <a16:creationId xmlns:a16="http://schemas.microsoft.com/office/drawing/2014/main" id="{FDA3BEFF-30A4-4B7D-919A-20FC620231A4}"/>
              </a:ext>
            </a:extLst>
          </p:cNvPr>
          <p:cNvSpPr>
            <a:spLocks noGrp="1"/>
          </p:cNvSpPr>
          <p:nvPr>
            <p:ph type="title"/>
          </p:nvPr>
        </p:nvSpPr>
        <p:spPr>
          <a:xfrm>
            <a:off x="4650828" y="365125"/>
            <a:ext cx="6702972" cy="1325563"/>
          </a:xfrm>
        </p:spPr>
        <p:txBody>
          <a:bodyPr/>
          <a:lstStyle/>
          <a:p>
            <a:r>
              <a:rPr lang="fr-FR" dirty="0"/>
              <a:t>Alan Turing</a:t>
            </a:r>
          </a:p>
        </p:txBody>
      </p:sp>
      <p:sp>
        <p:nvSpPr>
          <p:cNvPr id="192" name="Google Shape;192;p33"/>
          <p:cNvSpPr txBox="1">
            <a:spLocks noGrp="1"/>
          </p:cNvSpPr>
          <p:nvPr>
            <p:ph sz="half" idx="1"/>
          </p:nvPr>
        </p:nvSpPr>
        <p:spPr>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304792" algn="l" rtl="0">
              <a:lnSpc>
                <a:spcPct val="90000"/>
              </a:lnSpc>
              <a:spcBef>
                <a:spcPts val="0"/>
              </a:spcBef>
              <a:spcAft>
                <a:spcPts val="0"/>
              </a:spcAft>
              <a:buClr>
                <a:schemeClr val="dk1"/>
              </a:buClr>
              <a:buSzPts val="2800"/>
              <a:buChar char="•"/>
            </a:pPr>
            <a:r>
              <a:rPr lang="en" dirty="0"/>
              <a:t>1912-1954</a:t>
            </a:r>
            <a:endParaRPr dirty="0"/>
          </a:p>
          <a:p>
            <a:pPr marL="304792" lvl="0" indent="-304792" algn="l" rtl="0">
              <a:lnSpc>
                <a:spcPct val="90000"/>
              </a:lnSpc>
              <a:spcBef>
                <a:spcPts val="1333"/>
              </a:spcBef>
              <a:spcAft>
                <a:spcPts val="0"/>
              </a:spcAft>
              <a:buClr>
                <a:schemeClr val="dk1"/>
              </a:buClr>
              <a:buSzPts val="2800"/>
              <a:buChar char="•"/>
            </a:pPr>
            <a:r>
              <a:rPr lang="en" dirty="0"/>
              <a:t>La Machine de Turing </a:t>
            </a:r>
            <a:endParaRPr dirty="0"/>
          </a:p>
          <a:p>
            <a:pPr marL="304792" lvl="0" indent="-304792" algn="l" rtl="0">
              <a:lnSpc>
                <a:spcPct val="90000"/>
              </a:lnSpc>
              <a:spcBef>
                <a:spcPts val="1333"/>
              </a:spcBef>
              <a:spcAft>
                <a:spcPts val="0"/>
              </a:spcAft>
              <a:buClr>
                <a:schemeClr val="dk1"/>
              </a:buClr>
              <a:buSzPts val="2800"/>
              <a:buChar char="•"/>
            </a:pPr>
            <a:r>
              <a:rPr lang="en" dirty="0"/>
              <a:t>La </a:t>
            </a:r>
            <a:r>
              <a:rPr lang="en" dirty="0">
                <a:solidFill>
                  <a:srgbClr val="FF0000"/>
                </a:solidFill>
              </a:rPr>
              <a:t>Learning Machine</a:t>
            </a:r>
            <a:endParaRPr dirty="0">
              <a:solidFill>
                <a:srgbClr val="FF0000"/>
              </a:solidFill>
            </a:endParaRPr>
          </a:p>
          <a:p>
            <a:pPr marL="304792" lvl="0" indent="-67732" algn="l" rtl="0">
              <a:lnSpc>
                <a:spcPct val="90000"/>
              </a:lnSpc>
              <a:spcBef>
                <a:spcPts val="1333"/>
              </a:spcBef>
              <a:spcAft>
                <a:spcPts val="0"/>
              </a:spcAft>
              <a:buClr>
                <a:schemeClr val="dk1"/>
              </a:buClr>
              <a:buSzPts val="2800"/>
              <a:buNone/>
            </a:pPr>
            <a:endParaRPr dirty="0">
              <a:solidFill>
                <a:srgbClr val="FF0000"/>
              </a:solidFill>
            </a:endParaRPr>
          </a:p>
          <a:p>
            <a:pPr marL="0" lvl="0" indent="0" algn="l" rtl="0">
              <a:lnSpc>
                <a:spcPct val="90000"/>
              </a:lnSpc>
              <a:spcBef>
                <a:spcPts val="0"/>
              </a:spcBef>
              <a:spcAft>
                <a:spcPts val="0"/>
              </a:spcAft>
              <a:buClr>
                <a:schemeClr val="dk1"/>
              </a:buClr>
              <a:buSzPts val="1800"/>
              <a:buNone/>
            </a:pPr>
            <a:endParaRPr sz="2400" dirty="0"/>
          </a:p>
          <a:p>
            <a:pPr marL="0" lvl="0" indent="0" algn="l" rtl="0">
              <a:lnSpc>
                <a:spcPct val="90000"/>
              </a:lnSpc>
              <a:spcBef>
                <a:spcPts val="0"/>
              </a:spcBef>
              <a:spcAft>
                <a:spcPts val="0"/>
              </a:spcAft>
              <a:buClr>
                <a:schemeClr val="dk1"/>
              </a:buClr>
              <a:buSzPts val="1800"/>
              <a:buNone/>
            </a:pPr>
            <a:r>
              <a:rPr lang="en" sz="2400" dirty="0"/>
              <a:t>Alan Turing,  </a:t>
            </a:r>
            <a:r>
              <a:rPr lang="en" sz="2400" u="sng" dirty="0">
                <a:solidFill>
                  <a:schemeClr val="hlink"/>
                </a:solidFill>
                <a:hlinkClick r:id="rId3"/>
              </a:rPr>
              <a:t>Computing machinery and intelligence</a:t>
            </a:r>
            <a:r>
              <a:rPr lang="en" sz="2400" dirty="0"/>
              <a:t>, </a:t>
            </a:r>
            <a:r>
              <a:rPr lang="en" sz="2400" i="1" u="sng" dirty="0">
                <a:solidFill>
                  <a:schemeClr val="hlink"/>
                </a:solidFill>
                <a:hlinkClick r:id="rId4"/>
              </a:rPr>
              <a:t>Mind</a:t>
            </a:r>
            <a:r>
              <a:rPr lang="en" sz="2400" dirty="0"/>
              <a:t>, </a:t>
            </a:r>
            <a:r>
              <a:rPr lang="en" sz="2400" u="sng" dirty="0">
                <a:solidFill>
                  <a:schemeClr val="hlink"/>
                </a:solidFill>
                <a:hlinkClick r:id="rId5"/>
              </a:rPr>
              <a:t>Oxford University Press</a:t>
            </a:r>
            <a:r>
              <a:rPr lang="en" sz="2400" dirty="0"/>
              <a:t>, vol. 59, n</a:t>
            </a:r>
            <a:r>
              <a:rPr lang="en" sz="2400" baseline="30000" dirty="0"/>
              <a:t>o</a:t>
            </a:r>
            <a:r>
              <a:rPr lang="en" sz="2400" dirty="0"/>
              <a:t> 236,‎ October 1950</a:t>
            </a:r>
            <a:endParaRPr dirty="0"/>
          </a:p>
          <a:p>
            <a:pPr marL="304792" lvl="0" indent="-67732" algn="l" rtl="0">
              <a:lnSpc>
                <a:spcPct val="90000"/>
              </a:lnSpc>
              <a:spcBef>
                <a:spcPts val="1333"/>
              </a:spcBef>
              <a:spcAft>
                <a:spcPts val="0"/>
              </a:spcAft>
              <a:buClr>
                <a:schemeClr val="dk1"/>
              </a:buClr>
              <a:buSzPts val="2800"/>
              <a:buNone/>
            </a:pPr>
            <a:endParaRPr dirty="0">
              <a:solidFill>
                <a:srgbClr val="FF0000"/>
              </a:solidFill>
            </a:endParaRPr>
          </a:p>
          <a:p>
            <a:pPr marL="304792" lvl="0" indent="-67732" algn="l" rtl="0">
              <a:lnSpc>
                <a:spcPct val="90000"/>
              </a:lnSpc>
              <a:spcBef>
                <a:spcPts val="1333"/>
              </a:spcBef>
              <a:spcAft>
                <a:spcPts val="0"/>
              </a:spcAft>
              <a:buClr>
                <a:schemeClr val="dk1"/>
              </a:buClr>
              <a:buSzPts val="2800"/>
              <a:buNone/>
            </a:pPr>
            <a:endParaRPr dirty="0"/>
          </a:p>
        </p:txBody>
      </p:sp>
      <p:sp>
        <p:nvSpPr>
          <p:cNvPr id="194" name="Google Shape;194;p33"/>
          <p:cNvSpPr txBox="1">
            <a:spLocks noGrp="1"/>
          </p:cNvSpPr>
          <p:nvPr>
            <p:ph type="sldNum" sz="quarter" idx="12"/>
          </p:nvPr>
        </p:nvSpPr>
        <p:spPr>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pic>
        <p:nvPicPr>
          <p:cNvPr id="193" name="Google Shape;193;p33"/>
          <p:cNvPicPr preferRelativeResize="0"/>
          <p:nvPr/>
        </p:nvPicPr>
        <p:blipFill rotWithShape="1">
          <a:blip r:embed="rId6">
            <a:alphaModFix/>
          </a:blip>
          <a:srcRect/>
          <a:stretch/>
        </p:blipFill>
        <p:spPr>
          <a:xfrm>
            <a:off x="3214933" y="32544"/>
            <a:ext cx="1435895" cy="1793081"/>
          </a:xfrm>
          <a:prstGeom prst="rect">
            <a:avLst/>
          </a:prstGeom>
          <a:noFill/>
          <a:ln>
            <a:noFill/>
          </a:ln>
        </p:spPr>
      </p:pic>
      <p:pic>
        <p:nvPicPr>
          <p:cNvPr id="9" name="Picture 4">
            <a:extLst>
              <a:ext uri="{FF2B5EF4-FFF2-40B4-BE49-F238E27FC236}">
                <a16:creationId xmlns:a16="http://schemas.microsoft.com/office/drawing/2014/main" id="{5932C09C-3535-4140-9683-D6FD6C518BCB}"/>
              </a:ext>
            </a:extLst>
          </p:cNvPr>
          <p:cNvPicPr>
            <a:picLocks noGrp="1" noChangeAspect="1"/>
          </p:cNvPicPr>
          <p:nvPr>
            <p:ph sz="half" idx="2"/>
          </p:nvPr>
        </p:nvPicPr>
        <p:blipFill>
          <a:blip r:embed="rId7"/>
          <a:stretch>
            <a:fillRect/>
          </a:stretch>
        </p:blipFill>
        <p:spPr>
          <a:xfrm>
            <a:off x="7061312" y="2187574"/>
            <a:ext cx="2654188" cy="4351338"/>
          </a:xfrm>
          <a:prstGeom prst="rect">
            <a:avLst/>
          </a:prstGeom>
        </p:spPr>
      </p:pic>
    </p:spTree>
    <p:extLst>
      <p:ext uri="{BB962C8B-B14F-4D97-AF65-F5344CB8AC3E}">
        <p14:creationId xmlns:p14="http://schemas.microsoft.com/office/powerpoint/2010/main" val="1938063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20B68E92-3A2B-4F45-B97E-C44A32991AFC}"/>
              </a:ext>
            </a:extLst>
          </p:cNvPr>
          <p:cNvSpPr>
            <a:spLocks noGrp="1"/>
          </p:cNvSpPr>
          <p:nvPr>
            <p:ph type="title"/>
          </p:nvPr>
        </p:nvSpPr>
        <p:spPr/>
        <p:txBody>
          <a:bodyPr/>
          <a:lstStyle/>
          <a:p>
            <a:r>
              <a:rPr lang="en" dirty="0"/>
              <a:t>Le test de Turing</a:t>
            </a:r>
            <a:endParaRPr lang="fr-FR" dirty="0"/>
          </a:p>
        </p:txBody>
      </p:sp>
      <p:pic>
        <p:nvPicPr>
          <p:cNvPr id="6" name="Espace réservé du contenu 5">
            <a:extLst>
              <a:ext uri="{FF2B5EF4-FFF2-40B4-BE49-F238E27FC236}">
                <a16:creationId xmlns:a16="http://schemas.microsoft.com/office/drawing/2014/main" id="{9F74A2E0-9F59-464D-8E9B-FAB2CD6AAD22}"/>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tretch/>
        </p:blipFill>
        <p:spPr>
          <a:xfrm>
            <a:off x="8470581" y="1027906"/>
            <a:ext cx="2794637" cy="3582216"/>
          </a:xfrm>
        </p:spPr>
      </p:pic>
      <p:sp>
        <p:nvSpPr>
          <p:cNvPr id="4" name="Espace réservé du numéro de diapositive 3">
            <a:extLst>
              <a:ext uri="{FF2B5EF4-FFF2-40B4-BE49-F238E27FC236}">
                <a16:creationId xmlns:a16="http://schemas.microsoft.com/office/drawing/2014/main" id="{A3314864-DE87-40FE-9854-CB8182861967}"/>
              </a:ext>
            </a:extLst>
          </p:cNvPr>
          <p:cNvSpPr>
            <a:spLocks noGrp="1"/>
          </p:cNvSpPr>
          <p:nvPr>
            <p:ph type="sldNum" sz="quarter" idx="12"/>
          </p:nvPr>
        </p:nvSpPr>
        <p:spPr/>
        <p:txBody>
          <a:bodyPr/>
          <a:lstStyle/>
          <a:p>
            <a:pPr rtl="0"/>
            <a:fld id="{71B7BAC7-FE87-40F6-AA24-4F4685D1B022}" type="slidenum">
              <a:rPr lang="fr-FR" smtClean="0"/>
              <a:t>12</a:t>
            </a:fld>
            <a:endParaRPr lang="fr-FR" dirty="0"/>
          </a:p>
        </p:txBody>
      </p:sp>
      <p:sp>
        <p:nvSpPr>
          <p:cNvPr id="7" name="ZoneTexte 6">
            <a:extLst>
              <a:ext uri="{FF2B5EF4-FFF2-40B4-BE49-F238E27FC236}">
                <a16:creationId xmlns:a16="http://schemas.microsoft.com/office/drawing/2014/main" id="{5443BAB2-A8F2-4A57-8242-7E0ECE801FCC}"/>
              </a:ext>
            </a:extLst>
          </p:cNvPr>
          <p:cNvSpPr txBox="1"/>
          <p:nvPr/>
        </p:nvSpPr>
        <p:spPr>
          <a:xfrm>
            <a:off x="8594517" y="4622871"/>
            <a:ext cx="2794637" cy="230832"/>
          </a:xfrm>
          <a:prstGeom prst="rect">
            <a:avLst/>
          </a:prstGeom>
          <a:noFill/>
          <a:ln>
            <a:solidFill>
              <a:schemeClr val="bg2"/>
            </a:solidFill>
          </a:ln>
        </p:spPr>
        <p:txBody>
          <a:bodyPr wrap="square" rtlCol="0" anchor="ctr" anchorCtr="1">
            <a:spAutoFit/>
          </a:bodyPr>
          <a:lstStyle/>
          <a:p>
            <a:r>
              <a:rPr lang="fr-FR" sz="900" dirty="0"/>
              <a:t>Source </a:t>
            </a:r>
            <a:r>
              <a:rPr lang="fr-FR" sz="900" dirty="0" err="1"/>
              <a:t>wikipédia</a:t>
            </a:r>
            <a:endParaRPr lang="fr-FR" sz="900" dirty="0"/>
          </a:p>
        </p:txBody>
      </p:sp>
      <p:sp>
        <p:nvSpPr>
          <p:cNvPr id="12" name="ZoneTexte 11">
            <a:extLst>
              <a:ext uri="{FF2B5EF4-FFF2-40B4-BE49-F238E27FC236}">
                <a16:creationId xmlns:a16="http://schemas.microsoft.com/office/drawing/2014/main" id="{0E330FD2-E0E6-4DC9-9E0C-578BC9958E18}"/>
              </a:ext>
            </a:extLst>
          </p:cNvPr>
          <p:cNvSpPr txBox="1"/>
          <p:nvPr/>
        </p:nvSpPr>
        <p:spPr>
          <a:xfrm>
            <a:off x="1930314" y="1982381"/>
            <a:ext cx="6252797" cy="1477328"/>
          </a:xfrm>
          <a:prstGeom prst="rect">
            <a:avLst/>
          </a:prstGeom>
          <a:noFill/>
          <a:ln>
            <a:solidFill>
              <a:schemeClr val="bg2"/>
            </a:solidFill>
          </a:ln>
        </p:spPr>
        <p:txBody>
          <a:bodyPr wrap="square">
            <a:spAutoFit/>
          </a:bodyPr>
          <a:lstStyle/>
          <a:p>
            <a:r>
              <a:rPr lang="fr-FR" sz="1800" dirty="0">
                <a:solidFill>
                  <a:schemeClr val="dk1"/>
                </a:solidFill>
                <a:latin typeface="Comic Sans MS"/>
                <a:ea typeface="Comic Sans MS"/>
                <a:cs typeface="Comic Sans MS"/>
                <a:sym typeface="Comic Sans MS"/>
              </a:rPr>
              <a:t>Une machine est programmée pour maintenir une discussion avec un humain (qui ne sait pas qu’il parle à un ordinateur). Le test est réussi si une 3</a:t>
            </a:r>
            <a:r>
              <a:rPr lang="fr-FR" sz="1800" baseline="30000" dirty="0">
                <a:solidFill>
                  <a:schemeClr val="dk1"/>
                </a:solidFill>
                <a:latin typeface="Comic Sans MS"/>
                <a:ea typeface="Comic Sans MS"/>
                <a:cs typeface="Comic Sans MS"/>
                <a:sym typeface="Comic Sans MS"/>
              </a:rPr>
              <a:t>e</a:t>
            </a:r>
            <a:r>
              <a:rPr lang="fr-FR" sz="1800" dirty="0">
                <a:solidFill>
                  <a:schemeClr val="dk1"/>
                </a:solidFill>
                <a:latin typeface="Comic Sans MS"/>
                <a:ea typeface="Comic Sans MS"/>
                <a:cs typeface="Comic Sans MS"/>
                <a:sym typeface="Comic Sans MS"/>
              </a:rPr>
              <a:t> personne ne sait pas s’il s’agit d’humains ou d’un ordinateur et un humain (et où est l’ordinateur)</a:t>
            </a:r>
            <a:endParaRPr lang="fr-FR" sz="1800" dirty="0"/>
          </a:p>
        </p:txBody>
      </p:sp>
      <p:sp>
        <p:nvSpPr>
          <p:cNvPr id="14" name="ZoneTexte 13">
            <a:extLst>
              <a:ext uri="{FF2B5EF4-FFF2-40B4-BE49-F238E27FC236}">
                <a16:creationId xmlns:a16="http://schemas.microsoft.com/office/drawing/2014/main" id="{A02EDCD1-400D-4599-92E4-541B3156B232}"/>
              </a:ext>
            </a:extLst>
          </p:cNvPr>
          <p:cNvSpPr txBox="1"/>
          <p:nvPr/>
        </p:nvSpPr>
        <p:spPr>
          <a:xfrm>
            <a:off x="1704107" y="5057715"/>
            <a:ext cx="8306995" cy="1200329"/>
          </a:xfrm>
          <a:prstGeom prst="rect">
            <a:avLst/>
          </a:prstGeom>
          <a:noFill/>
          <a:ln>
            <a:solidFill>
              <a:schemeClr val="bg2"/>
            </a:solidFill>
          </a:ln>
        </p:spPr>
        <p:txBody>
          <a:bodyPr wrap="square">
            <a:spAutoFit/>
          </a:bodyPr>
          <a:lstStyle/>
          <a:p>
            <a:pPr marL="304792" lvl="0" indent="-304792" rtl="0">
              <a:spcBef>
                <a:spcPts val="0"/>
              </a:spcBef>
              <a:spcAft>
                <a:spcPts val="0"/>
              </a:spcAft>
              <a:buClr>
                <a:schemeClr val="dk1"/>
              </a:buClr>
              <a:buSzPts val="2800"/>
              <a:buChar char="•"/>
            </a:pPr>
            <a:r>
              <a:rPr lang="fr-FR" sz="2400" dirty="0">
                <a:solidFill>
                  <a:schemeClr val="tx1"/>
                </a:solidFill>
              </a:rPr>
              <a:t>Proposé par Turing pour illustrer les notions de son papier</a:t>
            </a:r>
          </a:p>
          <a:p>
            <a:pPr marL="304792" lvl="0" indent="-304792" rtl="0">
              <a:spcBef>
                <a:spcPts val="0"/>
              </a:spcBef>
              <a:spcAft>
                <a:spcPts val="0"/>
              </a:spcAft>
              <a:buClr>
                <a:schemeClr val="dk1"/>
              </a:buClr>
              <a:buSzPts val="2800"/>
              <a:buChar char="•"/>
            </a:pPr>
            <a:r>
              <a:rPr lang="fr-FR" sz="2400" dirty="0">
                <a:solidFill>
                  <a:schemeClr val="tx1"/>
                </a:solidFill>
              </a:rPr>
              <a:t>Peu d’intérêt pour guider la recherche en IA</a:t>
            </a:r>
          </a:p>
          <a:p>
            <a:pPr marL="304792" lvl="0" indent="-304792" rtl="0">
              <a:spcBef>
                <a:spcPts val="0"/>
              </a:spcBef>
              <a:spcAft>
                <a:spcPts val="0"/>
              </a:spcAft>
              <a:buClr>
                <a:schemeClr val="dk1"/>
              </a:buClr>
              <a:buSzPts val="2800"/>
              <a:buChar char="•"/>
            </a:pPr>
            <a:r>
              <a:rPr lang="fr-FR" sz="2400" dirty="0"/>
              <a:t>Que pensez-vous des </a:t>
            </a:r>
            <a:r>
              <a:rPr lang="fr-FR" sz="2400" dirty="0" err="1"/>
              <a:t>chatbots</a:t>
            </a:r>
            <a:r>
              <a:rPr lang="fr-FR" sz="2400" dirty="0"/>
              <a:t> actuels?</a:t>
            </a:r>
            <a:endParaRPr lang="fr-FR" sz="2400" dirty="0">
              <a:solidFill>
                <a:schemeClr val="tx1"/>
              </a:solidFill>
            </a:endParaRPr>
          </a:p>
        </p:txBody>
      </p:sp>
    </p:spTree>
    <p:extLst>
      <p:ext uri="{BB962C8B-B14F-4D97-AF65-F5344CB8AC3E}">
        <p14:creationId xmlns:p14="http://schemas.microsoft.com/office/powerpoint/2010/main" val="171581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1885071" y="365125"/>
            <a:ext cx="10306929" cy="1325563"/>
          </a:xfrm>
        </p:spPr>
        <p:txBody>
          <a:bodyPr spcFirstLastPara="1"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rtl="0">
              <a:lnSpc>
                <a:spcPct val="90000"/>
              </a:lnSpc>
              <a:spcBef>
                <a:spcPts val="0"/>
              </a:spcBef>
              <a:spcAft>
                <a:spcPts val="0"/>
              </a:spcAft>
              <a:buClr>
                <a:schemeClr val="dk1"/>
              </a:buClr>
              <a:buSzPts val="4400"/>
              <a:buFont typeface="Calibri"/>
              <a:buNone/>
            </a:pPr>
            <a:r>
              <a:rPr lang="fr-FR" sz="4100" dirty="0">
                <a:solidFill>
                  <a:schemeClr val="accent1">
                    <a:lumMod val="75000"/>
                  </a:schemeClr>
                </a:solidFill>
              </a:rPr>
              <a:t>Quelques dates clé de l’IA   (Nilsson 2015)</a:t>
            </a:r>
          </a:p>
        </p:txBody>
      </p:sp>
      <p:sp>
        <p:nvSpPr>
          <p:cNvPr id="162" name="Google Shape;162;p29"/>
          <p:cNvSpPr txBox="1">
            <a:spLocks noGrp="1"/>
          </p:cNvSpPr>
          <p:nvPr>
            <p:ph sz="half" idx="1"/>
          </p:nvPr>
        </p:nvSpPr>
        <p:spPr>
          <a:xfrm>
            <a:off x="1569700" y="1825624"/>
            <a:ext cx="8474632" cy="4828393"/>
          </a:xfrm>
        </p:spPr>
        <p:txBody>
          <a:bodyPr spcFirstLastPara="1" lIns="121900" tIns="60933" rIns="121900" bIns="60933"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245527" rtl="0">
              <a:lnSpc>
                <a:spcPct val="90000"/>
              </a:lnSpc>
              <a:spcBef>
                <a:spcPts val="0"/>
              </a:spcBef>
              <a:spcAft>
                <a:spcPts val="0"/>
              </a:spcAft>
              <a:buClr>
                <a:schemeClr val="dk1"/>
              </a:buClr>
              <a:buSzPts val="1300"/>
              <a:buChar char="•"/>
            </a:pPr>
            <a:r>
              <a:rPr lang="fr-FR" sz="1800" dirty="0">
                <a:solidFill>
                  <a:schemeClr val="tx1"/>
                </a:solidFill>
              </a:rPr>
              <a:t>1956: Dartmouth Summer Project (McCarthy)</a:t>
            </a:r>
          </a:p>
          <a:p>
            <a:pPr marL="304792" lvl="0" indent="-245527" rtl="0">
              <a:lnSpc>
                <a:spcPct val="90000"/>
              </a:lnSpc>
              <a:spcBef>
                <a:spcPts val="1333"/>
              </a:spcBef>
              <a:spcAft>
                <a:spcPts val="0"/>
              </a:spcAft>
              <a:buClr>
                <a:schemeClr val="dk1"/>
              </a:buClr>
              <a:buSzPts val="1300"/>
              <a:buChar char="•"/>
            </a:pPr>
            <a:r>
              <a:rPr lang="fr-FR" sz="1800" dirty="0">
                <a:solidFill>
                  <a:schemeClr val="tx1"/>
                </a:solidFill>
              </a:rPr>
              <a:t>1959: General </a:t>
            </a:r>
            <a:r>
              <a:rPr lang="fr-FR" sz="1800" dirty="0" err="1">
                <a:solidFill>
                  <a:schemeClr val="tx1"/>
                </a:solidFill>
              </a:rPr>
              <a:t>Problem</a:t>
            </a:r>
            <a:r>
              <a:rPr lang="fr-FR" sz="1800" dirty="0">
                <a:solidFill>
                  <a:schemeClr val="tx1"/>
                </a:solidFill>
              </a:rPr>
              <a:t> Solver (Simon &amp; </a:t>
            </a:r>
            <a:r>
              <a:rPr lang="fr-FR" sz="1800" dirty="0" err="1">
                <a:solidFill>
                  <a:schemeClr val="tx1"/>
                </a:solidFill>
              </a:rPr>
              <a:t>Newel</a:t>
            </a:r>
            <a:r>
              <a:rPr lang="fr-FR" sz="1800" dirty="0">
                <a:solidFill>
                  <a:schemeClr val="tx1"/>
                </a:solidFill>
              </a:rPr>
              <a:t>)</a:t>
            </a:r>
          </a:p>
          <a:p>
            <a:pPr marL="304792" lvl="0" indent="-245527" rtl="0">
              <a:lnSpc>
                <a:spcPct val="90000"/>
              </a:lnSpc>
              <a:spcBef>
                <a:spcPts val="1333"/>
              </a:spcBef>
              <a:spcAft>
                <a:spcPts val="0"/>
              </a:spcAft>
              <a:buClr>
                <a:schemeClr val="dk1"/>
              </a:buClr>
              <a:buSzPts val="1300"/>
              <a:buChar char="•"/>
            </a:pPr>
            <a:r>
              <a:rPr lang="fr-FR" sz="1800" dirty="0">
                <a:solidFill>
                  <a:schemeClr val="tx1"/>
                </a:solidFill>
              </a:rPr>
              <a:t>1966: Eliza (</a:t>
            </a:r>
            <a:r>
              <a:rPr lang="fr-FR" sz="1800" dirty="0" err="1">
                <a:solidFill>
                  <a:schemeClr val="tx1"/>
                </a:solidFill>
              </a:rPr>
              <a:t>Weizenbaum</a:t>
            </a:r>
            <a:r>
              <a:rPr lang="fr-FR" sz="1800" dirty="0">
                <a:solidFill>
                  <a:schemeClr val="tx1"/>
                </a:solidFill>
              </a:rPr>
              <a:t>)</a:t>
            </a:r>
          </a:p>
          <a:p>
            <a:pPr marL="304792" lvl="0" indent="-245527" rtl="0">
              <a:lnSpc>
                <a:spcPct val="90000"/>
              </a:lnSpc>
              <a:spcBef>
                <a:spcPts val="1333"/>
              </a:spcBef>
              <a:spcAft>
                <a:spcPts val="0"/>
              </a:spcAft>
              <a:buClr>
                <a:schemeClr val="dk1"/>
              </a:buClr>
              <a:buSzPts val="1300"/>
              <a:buChar char="•"/>
            </a:pPr>
            <a:r>
              <a:rPr lang="fr-FR" sz="1800" dirty="0">
                <a:solidFill>
                  <a:schemeClr val="tx1"/>
                </a:solidFill>
              </a:rPr>
              <a:t>1997: </a:t>
            </a:r>
            <a:r>
              <a:rPr lang="fr-FR" sz="1800" dirty="0" err="1">
                <a:solidFill>
                  <a:schemeClr val="tx1"/>
                </a:solidFill>
              </a:rPr>
              <a:t>Deep</a:t>
            </a:r>
            <a:r>
              <a:rPr lang="fr-FR" sz="1800" dirty="0">
                <a:solidFill>
                  <a:schemeClr val="tx1"/>
                </a:solidFill>
              </a:rPr>
              <a:t> Blue beats Kasparov</a:t>
            </a:r>
          </a:p>
          <a:p>
            <a:pPr marL="304792" lvl="0" indent="-245527" rtl="0">
              <a:lnSpc>
                <a:spcPct val="90000"/>
              </a:lnSpc>
              <a:spcBef>
                <a:spcPts val="1333"/>
              </a:spcBef>
              <a:spcAft>
                <a:spcPts val="0"/>
              </a:spcAft>
              <a:buClr>
                <a:schemeClr val="dk1"/>
              </a:buClr>
              <a:buSzPts val="1300"/>
              <a:buChar char="•"/>
            </a:pPr>
            <a:r>
              <a:rPr lang="fr-FR" sz="1800" dirty="0">
                <a:solidFill>
                  <a:schemeClr val="tx1"/>
                </a:solidFill>
              </a:rPr>
              <a:t>2005: </a:t>
            </a:r>
            <a:r>
              <a:rPr lang="fr-FR" sz="1800" dirty="0" err="1">
                <a:solidFill>
                  <a:schemeClr val="tx1"/>
                </a:solidFill>
              </a:rPr>
              <a:t>Autonomous</a:t>
            </a:r>
            <a:r>
              <a:rPr lang="fr-FR" sz="1800" dirty="0">
                <a:solidFill>
                  <a:schemeClr val="tx1"/>
                </a:solidFill>
              </a:rPr>
              <a:t> cars (</a:t>
            </a:r>
            <a:r>
              <a:rPr lang="fr-FR" sz="1800" dirty="0" err="1">
                <a:solidFill>
                  <a:schemeClr val="tx1"/>
                </a:solidFill>
              </a:rPr>
              <a:t>Thrun</a:t>
            </a:r>
            <a:r>
              <a:rPr lang="fr-FR" sz="1800" dirty="0">
                <a:solidFill>
                  <a:schemeClr val="tx1"/>
                </a:solidFill>
              </a:rPr>
              <a:t>, DARPA)</a:t>
            </a:r>
          </a:p>
          <a:p>
            <a:pPr marL="304792" lvl="0" indent="-245527" rtl="0">
              <a:lnSpc>
                <a:spcPct val="90000"/>
              </a:lnSpc>
              <a:spcBef>
                <a:spcPts val="1333"/>
              </a:spcBef>
              <a:spcAft>
                <a:spcPts val="0"/>
              </a:spcAft>
              <a:buClr>
                <a:schemeClr val="dk1"/>
              </a:buClr>
              <a:buSzPts val="1300"/>
              <a:buChar char="•"/>
            </a:pPr>
            <a:r>
              <a:rPr lang="fr-FR" sz="1800" dirty="0">
                <a:solidFill>
                  <a:schemeClr val="tx1"/>
                </a:solidFill>
              </a:rPr>
              <a:t>2007: Checkers </a:t>
            </a:r>
            <a:r>
              <a:rPr lang="fr-FR" sz="1800" dirty="0" err="1">
                <a:solidFill>
                  <a:schemeClr val="tx1"/>
                </a:solidFill>
              </a:rPr>
              <a:t>is</a:t>
            </a:r>
            <a:r>
              <a:rPr lang="fr-FR" sz="1800" dirty="0">
                <a:solidFill>
                  <a:schemeClr val="tx1"/>
                </a:solidFill>
              </a:rPr>
              <a:t> </a:t>
            </a:r>
            <a:r>
              <a:rPr lang="fr-FR" sz="1800" dirty="0" err="1">
                <a:solidFill>
                  <a:schemeClr val="tx1"/>
                </a:solidFill>
              </a:rPr>
              <a:t>solved</a:t>
            </a:r>
            <a:endParaRPr lang="fr-FR" sz="1800" dirty="0">
              <a:solidFill>
                <a:schemeClr val="tx1"/>
              </a:solidFill>
            </a:endParaRPr>
          </a:p>
          <a:p>
            <a:pPr marL="304792" lvl="0" indent="-245527" rtl="0">
              <a:lnSpc>
                <a:spcPct val="90000"/>
              </a:lnSpc>
              <a:spcBef>
                <a:spcPts val="1333"/>
              </a:spcBef>
              <a:spcAft>
                <a:spcPts val="0"/>
              </a:spcAft>
              <a:buClr>
                <a:schemeClr val="dk1"/>
              </a:buClr>
              <a:buSzPts val="1300"/>
              <a:buChar char="•"/>
            </a:pPr>
            <a:r>
              <a:rPr lang="fr-FR" sz="1800" dirty="0">
                <a:solidFill>
                  <a:schemeClr val="tx1"/>
                </a:solidFill>
              </a:rPr>
              <a:t>2011: Watson </a:t>
            </a:r>
            <a:r>
              <a:rPr lang="fr-FR" sz="1800" dirty="0" err="1">
                <a:solidFill>
                  <a:schemeClr val="tx1"/>
                </a:solidFill>
              </a:rPr>
              <a:t>wins</a:t>
            </a:r>
            <a:r>
              <a:rPr lang="fr-FR" sz="1800" dirty="0">
                <a:solidFill>
                  <a:schemeClr val="tx1"/>
                </a:solidFill>
              </a:rPr>
              <a:t> </a:t>
            </a:r>
            <a:r>
              <a:rPr lang="fr-FR" sz="1800" dirty="0" err="1">
                <a:solidFill>
                  <a:schemeClr val="tx1"/>
                </a:solidFill>
              </a:rPr>
              <a:t>Jeopardy</a:t>
            </a:r>
            <a:r>
              <a:rPr lang="fr-FR" sz="1800" dirty="0">
                <a:solidFill>
                  <a:schemeClr val="tx1"/>
                </a:solidFill>
              </a:rPr>
              <a:t>!</a:t>
            </a:r>
          </a:p>
          <a:p>
            <a:pPr marL="304792" lvl="0" indent="-245527" rtl="0">
              <a:lnSpc>
                <a:spcPct val="90000"/>
              </a:lnSpc>
              <a:spcBef>
                <a:spcPts val="1333"/>
              </a:spcBef>
              <a:spcAft>
                <a:spcPts val="0"/>
              </a:spcAft>
              <a:buClr>
                <a:schemeClr val="dk1"/>
              </a:buClr>
              <a:buSzPts val="1300"/>
              <a:buChar char="•"/>
            </a:pPr>
            <a:r>
              <a:rPr lang="fr-FR" sz="1800" dirty="0">
                <a:solidFill>
                  <a:schemeClr val="tx1"/>
                </a:solidFill>
              </a:rPr>
              <a:t>2011: </a:t>
            </a:r>
            <a:r>
              <a:rPr lang="fr-FR" sz="1800" dirty="0" err="1">
                <a:solidFill>
                  <a:schemeClr val="tx1"/>
                </a:solidFill>
              </a:rPr>
              <a:t>Apple’s</a:t>
            </a:r>
            <a:r>
              <a:rPr lang="fr-FR" sz="1800" dirty="0">
                <a:solidFill>
                  <a:schemeClr val="tx1"/>
                </a:solidFill>
              </a:rPr>
              <a:t> intelligent </a:t>
            </a:r>
            <a:r>
              <a:rPr lang="fr-FR" sz="1800" dirty="0" err="1">
                <a:solidFill>
                  <a:schemeClr val="tx1"/>
                </a:solidFill>
              </a:rPr>
              <a:t>personal</a:t>
            </a:r>
            <a:r>
              <a:rPr lang="fr-FR" sz="1800" dirty="0">
                <a:solidFill>
                  <a:schemeClr val="tx1"/>
                </a:solidFill>
              </a:rPr>
              <a:t> assistant (Siri)</a:t>
            </a:r>
          </a:p>
          <a:p>
            <a:pPr marL="304792" lvl="0" indent="-245527" rtl="0">
              <a:lnSpc>
                <a:spcPct val="90000"/>
              </a:lnSpc>
              <a:spcBef>
                <a:spcPts val="1333"/>
              </a:spcBef>
              <a:spcAft>
                <a:spcPts val="0"/>
              </a:spcAft>
              <a:buClr>
                <a:schemeClr val="dk1"/>
              </a:buClr>
              <a:buSzPts val="1300"/>
              <a:buChar char="•"/>
            </a:pPr>
            <a:r>
              <a:rPr lang="fr-FR" sz="1800" dirty="0">
                <a:solidFill>
                  <a:schemeClr val="tx1"/>
                </a:solidFill>
              </a:rPr>
              <a:t>2013: DQA </a:t>
            </a:r>
            <a:r>
              <a:rPr lang="fr-FR" sz="1800" dirty="0" err="1">
                <a:solidFill>
                  <a:schemeClr val="tx1"/>
                </a:solidFill>
              </a:rPr>
              <a:t>learns</a:t>
            </a:r>
            <a:r>
              <a:rPr lang="fr-FR" sz="1800" dirty="0">
                <a:solidFill>
                  <a:schemeClr val="tx1"/>
                </a:solidFill>
              </a:rPr>
              <a:t> to </a:t>
            </a:r>
            <a:r>
              <a:rPr lang="fr-FR" sz="1800" dirty="0" err="1">
                <a:solidFill>
                  <a:schemeClr val="tx1"/>
                </a:solidFill>
              </a:rPr>
              <a:t>play</a:t>
            </a:r>
            <a:r>
              <a:rPr lang="fr-FR" sz="1800" dirty="0">
                <a:solidFill>
                  <a:schemeClr val="tx1"/>
                </a:solidFill>
              </a:rPr>
              <a:t> Atari </a:t>
            </a:r>
            <a:r>
              <a:rPr lang="fr-FR" sz="1800" dirty="0" err="1">
                <a:solidFill>
                  <a:schemeClr val="tx1"/>
                </a:solidFill>
              </a:rPr>
              <a:t>better</a:t>
            </a:r>
            <a:r>
              <a:rPr lang="fr-FR" sz="1800" dirty="0">
                <a:solidFill>
                  <a:schemeClr val="tx1"/>
                </a:solidFill>
              </a:rPr>
              <a:t> </a:t>
            </a:r>
            <a:r>
              <a:rPr lang="fr-FR" sz="1800" dirty="0" err="1">
                <a:solidFill>
                  <a:schemeClr val="tx1"/>
                </a:solidFill>
              </a:rPr>
              <a:t>than</a:t>
            </a:r>
            <a:r>
              <a:rPr lang="fr-FR" sz="1800" dirty="0">
                <a:solidFill>
                  <a:schemeClr val="tx1"/>
                </a:solidFill>
              </a:rPr>
              <a:t> </a:t>
            </a:r>
            <a:r>
              <a:rPr lang="fr-FR" sz="1800" dirty="0" err="1">
                <a:solidFill>
                  <a:schemeClr val="tx1"/>
                </a:solidFill>
              </a:rPr>
              <a:t>humans</a:t>
            </a:r>
            <a:endParaRPr lang="fr-FR" sz="1800" dirty="0">
              <a:solidFill>
                <a:schemeClr val="tx1"/>
              </a:solidFill>
            </a:endParaRPr>
          </a:p>
          <a:p>
            <a:pPr marL="304792" lvl="0" indent="-245527" rtl="0">
              <a:lnSpc>
                <a:spcPct val="90000"/>
              </a:lnSpc>
              <a:spcBef>
                <a:spcPts val="1333"/>
              </a:spcBef>
              <a:spcAft>
                <a:spcPts val="0"/>
              </a:spcAft>
              <a:buClr>
                <a:schemeClr val="dk1"/>
              </a:buClr>
              <a:buSzPts val="1300"/>
              <a:buChar char="•"/>
            </a:pPr>
            <a:r>
              <a:rPr lang="fr-FR" sz="1800" dirty="0">
                <a:solidFill>
                  <a:schemeClr val="tx1"/>
                </a:solidFill>
              </a:rPr>
              <a:t>2014: </a:t>
            </a:r>
            <a:r>
              <a:rPr lang="fr-FR" sz="1800" dirty="0" err="1">
                <a:solidFill>
                  <a:schemeClr val="tx1"/>
                </a:solidFill>
              </a:rPr>
              <a:t>Chatbot</a:t>
            </a:r>
            <a:r>
              <a:rPr lang="fr-FR" sz="1800" dirty="0">
                <a:solidFill>
                  <a:schemeClr val="tx1"/>
                </a:solidFill>
              </a:rPr>
              <a:t> “passes” Turing test</a:t>
            </a:r>
          </a:p>
          <a:p>
            <a:pPr marL="304792" lvl="0" indent="-245527" rtl="0">
              <a:lnSpc>
                <a:spcPct val="90000"/>
              </a:lnSpc>
              <a:spcBef>
                <a:spcPts val="1333"/>
              </a:spcBef>
              <a:spcAft>
                <a:spcPts val="0"/>
              </a:spcAft>
              <a:buClr>
                <a:schemeClr val="dk1"/>
              </a:buClr>
              <a:buSzPts val="1300"/>
              <a:buChar char="•"/>
            </a:pPr>
            <a:r>
              <a:rPr lang="fr-FR" sz="1800" dirty="0">
                <a:solidFill>
                  <a:schemeClr val="tx1"/>
                </a:solidFill>
              </a:rPr>
              <a:t>2015: AI scores as a four </a:t>
            </a:r>
            <a:r>
              <a:rPr lang="fr-FR" sz="1800" dirty="0" err="1">
                <a:solidFill>
                  <a:schemeClr val="tx1"/>
                </a:solidFill>
              </a:rPr>
              <a:t>years</a:t>
            </a:r>
            <a:r>
              <a:rPr lang="fr-FR" sz="1800" dirty="0">
                <a:solidFill>
                  <a:schemeClr val="tx1"/>
                </a:solidFill>
              </a:rPr>
              <a:t> </a:t>
            </a:r>
            <a:r>
              <a:rPr lang="fr-FR" sz="1800" dirty="0" err="1">
                <a:solidFill>
                  <a:schemeClr val="tx1"/>
                </a:solidFill>
              </a:rPr>
              <a:t>old</a:t>
            </a:r>
            <a:r>
              <a:rPr lang="fr-FR" sz="1800" dirty="0">
                <a:solidFill>
                  <a:schemeClr val="tx1"/>
                </a:solidFill>
              </a:rPr>
              <a:t> </a:t>
            </a:r>
            <a:r>
              <a:rPr lang="fr-FR" sz="1800" dirty="0" err="1">
                <a:solidFill>
                  <a:schemeClr val="tx1"/>
                </a:solidFill>
              </a:rPr>
              <a:t>child</a:t>
            </a:r>
            <a:r>
              <a:rPr lang="fr-FR" sz="1800" dirty="0">
                <a:solidFill>
                  <a:schemeClr val="tx1"/>
                </a:solidFill>
              </a:rPr>
              <a:t> in IQ test</a:t>
            </a:r>
          </a:p>
          <a:p>
            <a:pPr marL="304792" lvl="0" indent="-245527" rtl="0">
              <a:lnSpc>
                <a:spcPct val="90000"/>
              </a:lnSpc>
              <a:spcBef>
                <a:spcPts val="1333"/>
              </a:spcBef>
              <a:spcAft>
                <a:spcPts val="0"/>
              </a:spcAft>
              <a:buClr>
                <a:schemeClr val="dk1"/>
              </a:buClr>
              <a:buSzPts val="1300"/>
              <a:buChar char="•"/>
            </a:pPr>
            <a:r>
              <a:rPr lang="fr-FR" sz="1800" dirty="0">
                <a:solidFill>
                  <a:schemeClr val="tx1"/>
                </a:solidFill>
              </a:rPr>
              <a:t>2016: AI +Go</a:t>
            </a:r>
          </a:p>
        </p:txBody>
      </p:sp>
      <p:sp>
        <p:nvSpPr>
          <p:cNvPr id="163" name="Google Shape;163;p29" hidden="1"/>
          <p:cNvSpPr txBox="1">
            <a:spLocks noGrp="1"/>
          </p:cNvSpPr>
          <p:nvPr>
            <p:ph type="sldNum" sz="quarter" idx="12"/>
          </p:nvPr>
        </p:nvSpPr>
        <p:spPr>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13</a:t>
            </a:fld>
            <a:endParaRPr lang="fr-FR"/>
          </a:p>
        </p:txBody>
      </p:sp>
    </p:spTree>
    <p:extLst>
      <p:ext uri="{BB962C8B-B14F-4D97-AF65-F5344CB8AC3E}">
        <p14:creationId xmlns:p14="http://schemas.microsoft.com/office/powerpoint/2010/main" val="3044080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ED727-5880-4D87-9956-5F6A4B38015C}"/>
              </a:ext>
            </a:extLst>
          </p:cNvPr>
          <p:cNvSpPr>
            <a:spLocks noGrp="1"/>
          </p:cNvSpPr>
          <p:nvPr>
            <p:ph type="title"/>
          </p:nvPr>
        </p:nvSpPr>
        <p:spPr/>
        <p:txBody>
          <a:bodyPr>
            <a:normAutofit fontScale="90000"/>
          </a:bodyPr>
          <a:lstStyle/>
          <a:p>
            <a:r>
              <a:rPr lang="fr-FR" dirty="0"/>
              <a:t>En dehors de ces succès </a:t>
            </a:r>
            <a:br>
              <a:rPr lang="fr-FR" dirty="0"/>
            </a:br>
            <a:r>
              <a:rPr lang="fr-FR" dirty="0"/>
              <a:t>	un large spectre de travaux</a:t>
            </a:r>
          </a:p>
        </p:txBody>
      </p:sp>
      <p:sp>
        <p:nvSpPr>
          <p:cNvPr id="5" name="Espace réservé du contenu 4">
            <a:extLst>
              <a:ext uri="{FF2B5EF4-FFF2-40B4-BE49-F238E27FC236}">
                <a16:creationId xmlns:a16="http://schemas.microsoft.com/office/drawing/2014/main" id="{308BDBDE-CF52-4253-A7CF-D83A48CBE1D0}"/>
              </a:ext>
            </a:extLst>
          </p:cNvPr>
          <p:cNvSpPr>
            <a:spLocks noGrp="1"/>
          </p:cNvSpPr>
          <p:nvPr>
            <p:ph idx="1"/>
          </p:nvPr>
        </p:nvSpPr>
        <p:spPr/>
        <p:txBody>
          <a:bodyPr>
            <a:normAutofit fontScale="92500" lnSpcReduction="10000"/>
          </a:bodyPr>
          <a:lstStyle/>
          <a:p>
            <a:r>
              <a:rPr lang="fr-FR" dirty="0">
                <a:cs typeface="Calibri"/>
              </a:rPr>
              <a:t>Internet </a:t>
            </a:r>
          </a:p>
          <a:p>
            <a:r>
              <a:rPr lang="fr-FR" dirty="0">
                <a:cs typeface="Calibri"/>
              </a:rPr>
              <a:t>Moteurs de recherche</a:t>
            </a:r>
          </a:p>
          <a:p>
            <a:r>
              <a:rPr lang="fr-FR" dirty="0">
                <a:cs typeface="Calibri"/>
              </a:rPr>
              <a:t>Logiques non standards</a:t>
            </a:r>
          </a:p>
          <a:p>
            <a:r>
              <a:rPr lang="fr-FR" dirty="0">
                <a:cs typeface="Calibri"/>
              </a:rPr>
              <a:t>Résolution de problèmes</a:t>
            </a:r>
          </a:p>
          <a:p>
            <a:r>
              <a:rPr lang="fr-FR" dirty="0">
                <a:cs typeface="Calibri"/>
              </a:rPr>
              <a:t>Systèmes de recommandation</a:t>
            </a:r>
          </a:p>
          <a:p>
            <a:r>
              <a:rPr lang="fr-FR" dirty="0">
                <a:cs typeface="Calibri"/>
              </a:rPr>
              <a:t>Fouille de données</a:t>
            </a:r>
          </a:p>
          <a:p>
            <a:r>
              <a:rPr lang="fr-FR" dirty="0">
                <a:cs typeface="Calibri"/>
              </a:rPr>
              <a:t>Assistants intelligents</a:t>
            </a:r>
          </a:p>
          <a:p>
            <a:r>
              <a:rPr lang="fr-FR" dirty="0">
                <a:cs typeface="Calibri"/>
              </a:rPr>
              <a:t>Objets connectés</a:t>
            </a:r>
          </a:p>
          <a:p>
            <a:r>
              <a:rPr lang="fr-FR" dirty="0">
                <a:ea typeface="+mn-lt"/>
                <a:cs typeface="+mn-lt"/>
              </a:rPr>
              <a:t>Bio-informatique</a:t>
            </a:r>
          </a:p>
          <a:p>
            <a:r>
              <a:rPr lang="fr-FR" dirty="0">
                <a:cs typeface="Calibri"/>
              </a:rPr>
              <a:t>...</a:t>
            </a:r>
          </a:p>
          <a:p>
            <a:endParaRPr lang="fr-FR" dirty="0"/>
          </a:p>
        </p:txBody>
      </p:sp>
    </p:spTree>
    <p:extLst>
      <p:ext uri="{BB962C8B-B14F-4D97-AF65-F5344CB8AC3E}">
        <p14:creationId xmlns:p14="http://schemas.microsoft.com/office/powerpoint/2010/main" val="47151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0827C366-A035-46CB-9529-21B85E0D940C}"/>
              </a:ext>
            </a:extLst>
          </p:cNvPr>
          <p:cNvSpPr>
            <a:spLocks noGrp="1"/>
          </p:cNvSpPr>
          <p:nvPr>
            <p:ph type="title"/>
          </p:nvPr>
        </p:nvSpPr>
        <p:spPr>
          <a:xfrm>
            <a:off x="2324100" y="365125"/>
            <a:ext cx="9029700" cy="737961"/>
          </a:xfrm>
        </p:spPr>
        <p:txBody>
          <a:bodyPr>
            <a:normAutofit fontScale="90000"/>
          </a:bodyPr>
          <a:lstStyle/>
          <a:p>
            <a:r>
              <a:rPr lang="en-US" dirty="0"/>
              <a:t>Le </a:t>
            </a:r>
            <a:r>
              <a:rPr lang="en-US" dirty="0" err="1"/>
              <a:t>diamant</a:t>
            </a:r>
            <a:r>
              <a:rPr lang="en-US" dirty="0"/>
              <a:t> de </a:t>
            </a:r>
            <a:r>
              <a:rPr lang="en-US" dirty="0" err="1"/>
              <a:t>l’IA</a:t>
            </a:r>
            <a:r>
              <a:rPr lang="en-US" dirty="0"/>
              <a:t> https://afia.asso.fr/</a:t>
            </a:r>
          </a:p>
        </p:txBody>
      </p:sp>
      <p:pic>
        <p:nvPicPr>
          <p:cNvPr id="5122" name="Picture 2">
            <a:extLst>
              <a:ext uri="{FF2B5EF4-FFF2-40B4-BE49-F238E27FC236}">
                <a16:creationId xmlns:a16="http://schemas.microsoft.com/office/drawing/2014/main" id="{99A7F968-D9D4-48E5-8E3D-CA76676BF5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694"/>
          <a:stretch/>
        </p:blipFill>
        <p:spPr bwMode="auto">
          <a:xfrm>
            <a:off x="838200" y="1451433"/>
            <a:ext cx="10515600" cy="5306106"/>
          </a:xfrm>
          <a:prstGeom prst="rect">
            <a:avLst/>
          </a:prstGeom>
          <a:solidFill>
            <a:srgbClr val="FFFFFF"/>
          </a:solidFill>
        </p:spPr>
      </p:pic>
      <p:sp>
        <p:nvSpPr>
          <p:cNvPr id="2" name="Espace réservé du numéro de diapositive 1">
            <a:extLst>
              <a:ext uri="{FF2B5EF4-FFF2-40B4-BE49-F238E27FC236}">
                <a16:creationId xmlns:a16="http://schemas.microsoft.com/office/drawing/2014/main" id="{F1D6C5B9-E2B6-45F2-AD17-86A358020A6D}"/>
              </a:ext>
            </a:extLst>
          </p:cNvPr>
          <p:cNvSpPr>
            <a:spLocks noGrp="1"/>
          </p:cNvSpPr>
          <p:nvPr>
            <p:ph type="sldNum" sz="quarter" idx="12"/>
          </p:nvPr>
        </p:nvSpPr>
        <p:spPr>
          <a:xfrm>
            <a:off x="8077200" y="6356350"/>
            <a:ext cx="3276600" cy="365125"/>
          </a:xfrm>
        </p:spPr>
        <p:txBody>
          <a:bodyPr anchor="ctr">
            <a:normAutofit/>
          </a:bodyPr>
          <a:lstStyle/>
          <a:p>
            <a:pPr rtl="0">
              <a:spcAft>
                <a:spcPts val="600"/>
              </a:spcAft>
            </a:pPr>
            <a:fld id="{71B7BAC7-FE87-40F6-AA24-4F4685D1B022}" type="slidenum">
              <a:rPr lang="fr-FR" smtClean="0"/>
              <a:pPr rtl="0">
                <a:spcAft>
                  <a:spcPts val="600"/>
                </a:spcAft>
              </a:pPr>
              <a:t>15</a:t>
            </a:fld>
            <a:endParaRPr lang="fr-FR"/>
          </a:p>
        </p:txBody>
      </p:sp>
    </p:spTree>
    <p:extLst>
      <p:ext uri="{BB962C8B-B14F-4D97-AF65-F5344CB8AC3E}">
        <p14:creationId xmlns:p14="http://schemas.microsoft.com/office/powerpoint/2010/main" val="369426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ctrTitle"/>
          </p:nvPr>
        </p:nvSpPr>
        <p:spPr>
          <a:xfrm>
            <a:off x="1524000" y="1041400"/>
            <a:ext cx="9144000" cy="2387600"/>
          </a:xfrm>
        </p:spPr>
        <p:txBody>
          <a:bodyPr spcFirstLastPara="1" lIns="121900" tIns="60933" rIns="121900" bIns="60933"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6000"/>
              <a:buFont typeface="Calibri"/>
              <a:buNone/>
            </a:pPr>
            <a:r>
              <a:rPr lang="fr-FR" sz="5600" dirty="0">
                <a:solidFill>
                  <a:schemeClr val="accent1">
                    <a:lumMod val="75000"/>
                  </a:schemeClr>
                </a:solidFill>
              </a:rPr>
              <a:t>L’intelligence artificielle</a:t>
            </a:r>
            <a:br>
              <a:rPr lang="fr-FR" sz="5600" dirty="0">
                <a:solidFill>
                  <a:schemeClr val="accent1">
                    <a:lumMod val="75000"/>
                  </a:schemeClr>
                </a:solidFill>
              </a:rPr>
            </a:br>
            <a:endParaRPr lang="fr-FR" sz="5600" dirty="0">
              <a:solidFill>
                <a:schemeClr val="accent1">
                  <a:lumMod val="75000"/>
                </a:schemeClr>
              </a:solidFill>
            </a:endParaRPr>
          </a:p>
        </p:txBody>
      </p:sp>
      <p:sp>
        <p:nvSpPr>
          <p:cNvPr id="87" name="Subtitle 2">
            <a:extLst>
              <a:ext uri="{FF2B5EF4-FFF2-40B4-BE49-F238E27FC236}">
                <a16:creationId xmlns:a16="http://schemas.microsoft.com/office/drawing/2014/main" id="{E67237D1-0309-424F-A6C0-910AD2400E93}"/>
              </a:ext>
            </a:extLst>
          </p:cNvPr>
          <p:cNvSpPr>
            <a:spLocks noGrp="1"/>
          </p:cNvSpPr>
          <p:nvPr>
            <p:ph type="subTitle" idx="1"/>
          </p:nvPr>
        </p:nvSpPr>
        <p:spPr>
          <a:xfrm>
            <a:off x="1524000" y="3602038"/>
            <a:ext cx="9144000" cy="1655762"/>
          </a:xfrm>
        </p:spPr>
        <p:txBody>
          <a:bodyPr/>
          <a:lstStyle/>
          <a:p>
            <a:endParaRPr lang="en-US" dirty="0"/>
          </a:p>
          <a:p>
            <a:r>
              <a:rPr lang="en-US" sz="4000" b="1" dirty="0"/>
              <a:t>Les jeux</a:t>
            </a:r>
          </a:p>
        </p:txBody>
      </p:sp>
      <p:sp>
        <p:nvSpPr>
          <p:cNvPr id="146" name="Google Shape;146;p27" hidden="1"/>
          <p:cNvSpPr txBox="1">
            <a:spLocks noGrp="1"/>
          </p:cNvSpPr>
          <p:nvPr>
            <p:ph type="sldNum" sz="quarter" idx="12"/>
          </p:nvPr>
        </p:nvSpPr>
        <p:spPr>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16</a:t>
            </a:fld>
            <a:endParaRPr lang="fr-FR"/>
          </a:p>
        </p:txBody>
      </p:sp>
    </p:spTree>
    <p:extLst>
      <p:ext uri="{BB962C8B-B14F-4D97-AF65-F5344CB8AC3E}">
        <p14:creationId xmlns:p14="http://schemas.microsoft.com/office/powerpoint/2010/main" val="2135593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9"/>
          <p:cNvSpPr txBox="1">
            <a:spLocks noGrp="1"/>
          </p:cNvSpPr>
          <p:nvPr>
            <p:ph type="title"/>
          </p:nvPr>
        </p:nvSpPr>
        <p:spPr>
          <a:xfrm>
            <a:off x="2324100" y="365125"/>
            <a:ext cx="9029700" cy="1325563"/>
          </a:xfrm>
        </p:spPr>
        <p:txBody>
          <a:bodyPr spcFirstLastPara="1"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rtl="0">
              <a:spcBef>
                <a:spcPts val="0"/>
              </a:spcBef>
              <a:spcAft>
                <a:spcPts val="0"/>
              </a:spcAft>
              <a:buClr>
                <a:schemeClr val="dk1"/>
              </a:buClr>
              <a:buSzPts val="4400"/>
              <a:buFont typeface="Calibri"/>
              <a:buNone/>
            </a:pPr>
            <a:r>
              <a:rPr lang="fr-FR" sz="4400" dirty="0">
                <a:solidFill>
                  <a:schemeClr val="accent1">
                    <a:lumMod val="75000"/>
                  </a:schemeClr>
                </a:solidFill>
              </a:rPr>
              <a:t>Typologie</a:t>
            </a:r>
          </a:p>
        </p:txBody>
      </p:sp>
      <p:sp>
        <p:nvSpPr>
          <p:cNvPr id="497" name="Google Shape;497;p49"/>
          <p:cNvSpPr txBox="1">
            <a:spLocks noGrp="1"/>
          </p:cNvSpPr>
          <p:nvPr>
            <p:ph sz="half" idx="1"/>
          </p:nvPr>
        </p:nvSpPr>
        <p:spPr>
          <a:xfrm>
            <a:off x="1569700" y="1825625"/>
            <a:ext cx="10027214" cy="4351338"/>
          </a:xfrm>
        </p:spPr>
        <p:txBody>
          <a:bodyPr spcFirstLastPara="1" lIns="121900" tIns="60933" rIns="121900" bIns="60933"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304792" rtl="0">
              <a:lnSpc>
                <a:spcPct val="90000"/>
              </a:lnSpc>
              <a:spcBef>
                <a:spcPts val="0"/>
              </a:spcBef>
              <a:spcAft>
                <a:spcPts val="0"/>
              </a:spcAft>
              <a:buClr>
                <a:schemeClr val="dk1"/>
              </a:buClr>
              <a:buSzPts val="2800"/>
              <a:buChar char="•"/>
            </a:pPr>
            <a:r>
              <a:rPr lang="fr-FR" sz="2200" dirty="0">
                <a:solidFill>
                  <a:schemeClr val="tx1"/>
                </a:solidFill>
              </a:rPr>
              <a:t>On distingue les </a:t>
            </a:r>
            <a:r>
              <a:rPr lang="fr-FR" sz="2200" dirty="0">
                <a:solidFill>
                  <a:srgbClr val="FF0000"/>
                </a:solidFill>
              </a:rPr>
              <a:t>jeux à connaissance parfaite </a:t>
            </a:r>
            <a:r>
              <a:rPr lang="fr-FR" sz="2200" dirty="0">
                <a:solidFill>
                  <a:schemeClr val="tx1"/>
                </a:solidFill>
              </a:rPr>
              <a:t>des </a:t>
            </a:r>
            <a:r>
              <a:rPr lang="fr-FR" sz="2200" dirty="0">
                <a:solidFill>
                  <a:srgbClr val="FF0000"/>
                </a:solidFill>
              </a:rPr>
              <a:t>jeux à connaissance imparfaite</a:t>
            </a:r>
            <a:br>
              <a:rPr lang="fr-FR" sz="2200" dirty="0">
                <a:solidFill>
                  <a:srgbClr val="FF0000"/>
                </a:solidFill>
              </a:rPr>
            </a:br>
            <a:endParaRPr lang="fr-FR" sz="2200" dirty="0">
              <a:solidFill>
                <a:srgbClr val="FF0000"/>
              </a:solidFill>
            </a:endParaRPr>
          </a:p>
          <a:p>
            <a:pPr marL="304792" lvl="0" indent="-304792" rtl="0">
              <a:lnSpc>
                <a:spcPct val="90000"/>
              </a:lnSpc>
              <a:spcBef>
                <a:spcPts val="1333"/>
              </a:spcBef>
              <a:spcAft>
                <a:spcPts val="0"/>
              </a:spcAft>
              <a:buClr>
                <a:schemeClr val="dk1"/>
              </a:buClr>
              <a:buSzPts val="2800"/>
              <a:buChar char="•"/>
            </a:pPr>
            <a:r>
              <a:rPr lang="fr-FR" sz="2200" dirty="0">
                <a:solidFill>
                  <a:schemeClr val="tx1"/>
                </a:solidFill>
              </a:rPr>
              <a:t>Dans le premier cas, il est utile de mesurer la taille de l’espace de recherche, c’est-à-dire l’ensemble de toutes les configurations possibles.</a:t>
            </a:r>
          </a:p>
          <a:p>
            <a:pPr marL="304792" lvl="0" indent="-304792" rtl="0">
              <a:lnSpc>
                <a:spcPct val="90000"/>
              </a:lnSpc>
              <a:spcBef>
                <a:spcPts val="1333"/>
              </a:spcBef>
              <a:spcAft>
                <a:spcPts val="0"/>
              </a:spcAft>
              <a:buClr>
                <a:schemeClr val="dk1"/>
              </a:buClr>
              <a:buSzPts val="2800"/>
              <a:buChar char="•"/>
            </a:pPr>
            <a:r>
              <a:rPr lang="fr-FR" sz="2200" dirty="0">
                <a:solidFill>
                  <a:schemeClr val="tx1"/>
                </a:solidFill>
              </a:rPr>
              <a:t>Souvent, cet espace est énorme mais fini et organisé : on passe d’une configuration à une autre configuration avec un coup.</a:t>
            </a:r>
          </a:p>
        </p:txBody>
      </p:sp>
      <p:sp>
        <p:nvSpPr>
          <p:cNvPr id="498" name="Google Shape;498;p49" hidden="1"/>
          <p:cNvSpPr txBox="1">
            <a:spLocks noGrp="1"/>
          </p:cNvSpPr>
          <p:nvPr>
            <p:ph type="sldNum" sz="quarter" idx="12"/>
          </p:nvPr>
        </p:nvSpPr>
        <p:spPr>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17</a:t>
            </a:fld>
            <a:endParaRPr lang="fr-FR"/>
          </a:p>
        </p:txBody>
      </p:sp>
    </p:spTree>
    <p:extLst>
      <p:ext uri="{BB962C8B-B14F-4D97-AF65-F5344CB8AC3E}">
        <p14:creationId xmlns:p14="http://schemas.microsoft.com/office/powerpoint/2010/main" val="94958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0"/>
          <p:cNvSpPr txBox="1">
            <a:spLocks noGrp="1"/>
          </p:cNvSpPr>
          <p:nvPr>
            <p:ph type="title"/>
          </p:nvPr>
        </p:nvSpPr>
        <p:spPr>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rtl="0">
              <a:lnSpc>
                <a:spcPct val="90000"/>
              </a:lnSpc>
              <a:spcBef>
                <a:spcPts val="0"/>
              </a:spcBef>
              <a:spcAft>
                <a:spcPts val="0"/>
              </a:spcAft>
              <a:buClr>
                <a:schemeClr val="dk1"/>
              </a:buClr>
              <a:buSzPts val="6000"/>
              <a:buFont typeface="Calibri"/>
              <a:buNone/>
            </a:pPr>
            <a:r>
              <a:rPr lang="fr-FR" sz="4000" dirty="0">
                <a:solidFill>
                  <a:schemeClr val="accent1"/>
                </a:solidFill>
              </a:rPr>
              <a:t>Les échecs</a:t>
            </a:r>
            <a:endParaRPr sz="4000" dirty="0">
              <a:solidFill>
                <a:schemeClr val="accent1"/>
              </a:solidFill>
            </a:endParaRPr>
          </a:p>
        </p:txBody>
      </p:sp>
      <p:sp>
        <p:nvSpPr>
          <p:cNvPr id="2" name="Espace réservé du contenu 1">
            <a:extLst>
              <a:ext uri="{FF2B5EF4-FFF2-40B4-BE49-F238E27FC236}">
                <a16:creationId xmlns:a16="http://schemas.microsoft.com/office/drawing/2014/main" id="{811C4B87-5B56-46A3-9E85-B18AD074BA2F}"/>
              </a:ext>
            </a:extLst>
          </p:cNvPr>
          <p:cNvSpPr>
            <a:spLocks noGrp="1"/>
          </p:cNvSpPr>
          <p:nvPr>
            <p:ph idx="1"/>
          </p:nvPr>
        </p:nvSpPr>
        <p:spPr>
          <a:xfrm>
            <a:off x="1562100" y="1825624"/>
            <a:ext cx="9791700" cy="5032375"/>
          </a:xfrm>
        </p:spPr>
        <p:txBody>
          <a:bodyPr/>
          <a:lstStyle/>
          <a:p>
            <a:pPr marL="0" marR="0" lvl="0" indent="0" algn="l" rtl="0">
              <a:spcBef>
                <a:spcPts val="0"/>
              </a:spcBef>
              <a:spcAft>
                <a:spcPts val="0"/>
              </a:spcAft>
              <a:buNone/>
            </a:pPr>
            <a:r>
              <a:rPr lang="en-US" sz="2000" dirty="0"/>
              <a:t> </a:t>
            </a:r>
          </a:p>
        </p:txBody>
      </p:sp>
      <p:sp>
        <p:nvSpPr>
          <p:cNvPr id="505" name="Google Shape;505;p50"/>
          <p:cNvSpPr txBox="1">
            <a:spLocks noGrp="1"/>
          </p:cNvSpPr>
          <p:nvPr>
            <p:ph type="sldNum" sz="quarter" idx="12"/>
          </p:nvPr>
        </p:nvSpPr>
        <p:spPr>
          <a:xfrm>
            <a:off x="6096000" y="6356350"/>
            <a:ext cx="5257800" cy="448409"/>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algn="r"/>
            <a:r>
              <a:rPr lang="en-US" sz="1000" dirty="0"/>
              <a:t>Copyright 2007, S.M.S.I., Inc. - Owen Williams, The Kasparov Agency.</a:t>
            </a:r>
          </a:p>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18</a:t>
            </a:fld>
            <a:endParaRPr dirty="0"/>
          </a:p>
        </p:txBody>
      </p:sp>
      <p:pic>
        <p:nvPicPr>
          <p:cNvPr id="506" name="Google Shape;506;p50"/>
          <p:cNvPicPr preferRelativeResize="0"/>
          <p:nvPr/>
        </p:nvPicPr>
        <p:blipFill rotWithShape="1">
          <a:blip r:embed="rId3">
            <a:alphaModFix/>
          </a:blip>
          <a:srcRect/>
          <a:stretch/>
        </p:blipFill>
        <p:spPr>
          <a:xfrm>
            <a:off x="1779493" y="4068134"/>
            <a:ext cx="3058876" cy="1721884"/>
          </a:xfrm>
          <a:prstGeom prst="rect">
            <a:avLst/>
          </a:prstGeom>
          <a:noFill/>
          <a:ln>
            <a:noFill/>
          </a:ln>
        </p:spPr>
      </p:pic>
      <p:pic>
        <p:nvPicPr>
          <p:cNvPr id="507" name="Google Shape;507;p50"/>
          <p:cNvPicPr preferRelativeResize="0"/>
          <p:nvPr/>
        </p:nvPicPr>
        <p:blipFill rotWithShape="1">
          <a:blip r:embed="rId4">
            <a:alphaModFix/>
          </a:blip>
          <a:srcRect/>
          <a:stretch/>
        </p:blipFill>
        <p:spPr>
          <a:xfrm>
            <a:off x="8974775" y="2573713"/>
            <a:ext cx="2319649" cy="3482957"/>
          </a:xfrm>
          <a:prstGeom prst="rect">
            <a:avLst/>
          </a:prstGeom>
          <a:noFill/>
          <a:ln>
            <a:noFill/>
          </a:ln>
        </p:spPr>
      </p:pic>
      <p:graphicFrame>
        <p:nvGraphicFramePr>
          <p:cNvPr id="509" name="Google Shape;509;p50"/>
          <p:cNvGraphicFramePr/>
          <p:nvPr>
            <p:extLst>
              <p:ext uri="{D42A27DB-BD31-4B8C-83A1-F6EECF244321}">
                <p14:modId xmlns:p14="http://schemas.microsoft.com/office/powerpoint/2010/main" val="155388754"/>
              </p:ext>
            </p:extLst>
          </p:nvPr>
        </p:nvGraphicFramePr>
        <p:xfrm>
          <a:off x="2057400" y="3659872"/>
          <a:ext cx="10515600" cy="645160"/>
        </p:xfrm>
        <a:graphic>
          <a:graphicData uri="http://schemas.openxmlformats.org/drawingml/2006/table">
            <a:tbl>
              <a:tblPr>
                <a:noFill/>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645160">
                <a:tc>
                  <a:txBody>
                    <a:bodyPr/>
                    <a:lstStyle/>
                    <a:p>
                      <a:pPr marL="0" marR="0" lvl="0" indent="0" algn="l" rtl="0">
                        <a:spcBef>
                          <a:spcPts val="0"/>
                        </a:spcBef>
                        <a:spcAft>
                          <a:spcPts val="0"/>
                        </a:spcAft>
                        <a:buNone/>
                      </a:pPr>
                      <a:endParaRPr sz="1900" dirty="0"/>
                    </a:p>
                  </a:txBody>
                  <a:tcPr marL="50800" marR="508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500" dirty="0"/>
                    </a:p>
                  </a:txBody>
                  <a:tcPr marL="50800" marR="508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66805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1"/>
          <p:cNvSpPr txBox="1">
            <a:spLocks noGrp="1"/>
          </p:cNvSpPr>
          <p:nvPr>
            <p:ph type="title"/>
          </p:nvPr>
        </p:nvSpPr>
        <p:spPr>
          <a:xfrm>
            <a:off x="2324100" y="365125"/>
            <a:ext cx="9029700" cy="1325563"/>
          </a:xfrm>
        </p:spPr>
        <p:txBody>
          <a:bodyPr spcFirstLastPara="1"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rtl="0">
              <a:spcBef>
                <a:spcPts val="0"/>
              </a:spcBef>
              <a:spcAft>
                <a:spcPts val="0"/>
              </a:spcAft>
              <a:buClr>
                <a:schemeClr val="dk1"/>
              </a:buClr>
              <a:buSzPts val="4400"/>
              <a:buFont typeface="Calibri"/>
              <a:buNone/>
            </a:pPr>
            <a:r>
              <a:rPr lang="fr-FR" sz="4400">
                <a:solidFill>
                  <a:schemeClr val="accent1">
                    <a:lumMod val="75000"/>
                  </a:schemeClr>
                </a:solidFill>
              </a:rPr>
              <a:t>Les faits</a:t>
            </a:r>
          </a:p>
        </p:txBody>
      </p:sp>
      <p:sp>
        <p:nvSpPr>
          <p:cNvPr id="515" name="Google Shape;515;p51"/>
          <p:cNvSpPr txBox="1">
            <a:spLocks noGrp="1"/>
          </p:cNvSpPr>
          <p:nvPr>
            <p:ph sz="half" idx="1"/>
          </p:nvPr>
        </p:nvSpPr>
        <p:spPr>
          <a:xfrm>
            <a:off x="1569700" y="1825625"/>
            <a:ext cx="4754880" cy="4351338"/>
          </a:xfrm>
        </p:spPr>
        <p:txBody>
          <a:bodyPr spcFirstLastPara="1" lIns="121900" tIns="60933" rIns="121900" bIns="60933"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304792" rtl="0">
              <a:lnSpc>
                <a:spcPct val="90000"/>
              </a:lnSpc>
              <a:spcBef>
                <a:spcPts val="0"/>
              </a:spcBef>
              <a:spcAft>
                <a:spcPts val="0"/>
              </a:spcAft>
              <a:buClr>
                <a:schemeClr val="dk1"/>
              </a:buClr>
              <a:buSzPts val="2800"/>
              <a:buChar char="•"/>
            </a:pPr>
            <a:r>
              <a:rPr lang="fr-FR" sz="2400">
                <a:solidFill>
                  <a:schemeClr val="tx1"/>
                </a:solidFill>
              </a:rPr>
              <a:t>En 1997 le programme Deep Blue, d’IBM, bat le champion Garry Kasparov par 3,5/2,5</a:t>
            </a:r>
          </a:p>
          <a:p>
            <a:pPr marL="304792" lvl="0" indent="-304792" rtl="0">
              <a:lnSpc>
                <a:spcPct val="90000"/>
              </a:lnSpc>
              <a:spcBef>
                <a:spcPts val="1333"/>
              </a:spcBef>
              <a:spcAft>
                <a:spcPts val="0"/>
              </a:spcAft>
              <a:buClr>
                <a:schemeClr val="dk1"/>
              </a:buClr>
              <a:buSzPts val="2800"/>
              <a:buChar char="•"/>
            </a:pPr>
            <a:r>
              <a:rPr lang="fr-FR" sz="2400">
                <a:solidFill>
                  <a:schemeClr val="tx1"/>
                </a:solidFill>
              </a:rPr>
              <a:t>Gary Kasparov a été le champion du monde de 1985 à 2000</a:t>
            </a:r>
          </a:p>
          <a:p>
            <a:pPr marL="304792" lvl="0" indent="-304792" rtl="0">
              <a:lnSpc>
                <a:spcPct val="90000"/>
              </a:lnSpc>
              <a:spcBef>
                <a:spcPts val="1333"/>
              </a:spcBef>
              <a:spcAft>
                <a:spcPts val="0"/>
              </a:spcAft>
              <a:buClr>
                <a:schemeClr val="dk1"/>
              </a:buClr>
              <a:buSzPts val="2800"/>
              <a:buChar char="•"/>
            </a:pPr>
            <a:r>
              <a:rPr lang="fr-FR" sz="2400">
                <a:solidFill>
                  <a:schemeClr val="tx1"/>
                </a:solidFill>
              </a:rPr>
              <a:t>Son ELO de 2858 n’a été battu que par l’actuel champion du monde Magnus Carlsen</a:t>
            </a:r>
          </a:p>
          <a:p>
            <a:pPr marL="304792" lvl="0" indent="-67732" rtl="0">
              <a:lnSpc>
                <a:spcPct val="90000"/>
              </a:lnSpc>
              <a:spcBef>
                <a:spcPts val="1333"/>
              </a:spcBef>
              <a:spcAft>
                <a:spcPts val="0"/>
              </a:spcAft>
              <a:buClr>
                <a:schemeClr val="dk1"/>
              </a:buClr>
              <a:buSzPts val="2800"/>
              <a:buNone/>
            </a:pPr>
            <a:endParaRPr lang="fr-FR" sz="2400">
              <a:solidFill>
                <a:schemeClr val="tx1"/>
              </a:solidFill>
            </a:endParaRPr>
          </a:p>
        </p:txBody>
      </p:sp>
      <p:pic>
        <p:nvPicPr>
          <p:cNvPr id="516" name="Google Shape;516;p51"/>
          <p:cNvPicPr preferRelativeResize="0"/>
          <p:nvPr/>
        </p:nvPicPr>
        <p:blipFill rotWithShape="1">
          <a:blip r:embed="rId3"/>
          <a:srcRect t="10960" r="2" b="25212"/>
          <a:stretch/>
        </p:blipFill>
        <p:spPr>
          <a:xfrm>
            <a:off x="6605325" y="1825625"/>
            <a:ext cx="4754880" cy="4351338"/>
          </a:xfrm>
          <a:prstGeom prst="rect">
            <a:avLst/>
          </a:prstGeom>
          <a:noFill/>
          <a:ln>
            <a:noFill/>
          </a:ln>
        </p:spPr>
      </p:pic>
      <p:sp>
        <p:nvSpPr>
          <p:cNvPr id="517" name="Google Shape;517;p51" hidden="1"/>
          <p:cNvSpPr txBox="1">
            <a:spLocks noGrp="1"/>
          </p:cNvSpPr>
          <p:nvPr>
            <p:ph type="sldNum" idx="12"/>
          </p:nvPr>
        </p:nvSpPr>
        <p:spPr>
          <a:xfrm>
            <a:off x="8610600" y="6356351"/>
            <a:ext cx="2743200" cy="365125"/>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19</a:t>
            </a:fld>
            <a:endParaRPr lang="fr-FR"/>
          </a:p>
        </p:txBody>
      </p:sp>
    </p:spTree>
    <p:extLst>
      <p:ext uri="{BB962C8B-B14F-4D97-AF65-F5344CB8AC3E}">
        <p14:creationId xmlns:p14="http://schemas.microsoft.com/office/powerpoint/2010/main" val="123803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0D4389-89E9-4C13-A9DA-87CFBF1657C2}"/>
              </a:ext>
            </a:extLst>
          </p:cNvPr>
          <p:cNvSpPr>
            <a:spLocks noGrp="1"/>
          </p:cNvSpPr>
          <p:nvPr>
            <p:ph type="title"/>
          </p:nvPr>
        </p:nvSpPr>
        <p:spPr/>
        <p:txBody>
          <a:bodyPr/>
          <a:lstStyle/>
          <a:p>
            <a:r>
              <a:rPr lang="fr-FR" dirty="0"/>
              <a:t>Plan de la journée</a:t>
            </a:r>
          </a:p>
        </p:txBody>
      </p:sp>
      <p:sp>
        <p:nvSpPr>
          <p:cNvPr id="3" name="Espace réservé du contenu 2">
            <a:extLst>
              <a:ext uri="{FF2B5EF4-FFF2-40B4-BE49-F238E27FC236}">
                <a16:creationId xmlns:a16="http://schemas.microsoft.com/office/drawing/2014/main" id="{BA1563A0-AF1F-4995-84F0-C0C376813146}"/>
              </a:ext>
            </a:extLst>
          </p:cNvPr>
          <p:cNvSpPr>
            <a:spLocks noGrp="1"/>
          </p:cNvSpPr>
          <p:nvPr>
            <p:ph idx="1"/>
          </p:nvPr>
        </p:nvSpPr>
        <p:spPr>
          <a:xfrm>
            <a:off x="1257300" y="1825625"/>
            <a:ext cx="10580914" cy="4351338"/>
          </a:xfrm>
        </p:spPr>
        <p:txBody>
          <a:bodyPr/>
          <a:lstStyle/>
          <a:p>
            <a:r>
              <a:rPr lang="fr-FR" dirty="0"/>
              <a:t>9h- 10h45 Intelligence Artificielle et Machine Learning. Béatrice Duval</a:t>
            </a:r>
          </a:p>
          <a:p>
            <a:endParaRPr lang="fr-FR" dirty="0"/>
          </a:p>
          <a:p>
            <a:r>
              <a:rPr lang="fr-FR" dirty="0"/>
              <a:t>11h- 12h45 Modélisation et résolution de problèmes. </a:t>
            </a:r>
            <a:r>
              <a:rPr lang="fr-FR" dirty="0" err="1"/>
              <a:t>Eric</a:t>
            </a:r>
            <a:r>
              <a:rPr lang="fr-FR" dirty="0"/>
              <a:t> </a:t>
            </a:r>
            <a:r>
              <a:rPr lang="fr-FR" dirty="0" err="1"/>
              <a:t>Monfroy</a:t>
            </a:r>
            <a:endParaRPr lang="fr-FR" dirty="0"/>
          </a:p>
          <a:p>
            <a:endParaRPr lang="fr-FR" dirty="0"/>
          </a:p>
          <a:p>
            <a:r>
              <a:rPr lang="fr-FR" dirty="0"/>
              <a:t>Pause déjeuner</a:t>
            </a:r>
          </a:p>
          <a:p>
            <a:endParaRPr lang="fr-FR" dirty="0"/>
          </a:p>
          <a:p>
            <a:r>
              <a:rPr lang="fr-FR" dirty="0"/>
              <a:t>14h-16h mise en pratique. Olivier Goudet. Jules Leguy</a:t>
            </a:r>
          </a:p>
        </p:txBody>
      </p:sp>
      <p:sp>
        <p:nvSpPr>
          <p:cNvPr id="4" name="Espace réservé du numéro de diapositive 3">
            <a:extLst>
              <a:ext uri="{FF2B5EF4-FFF2-40B4-BE49-F238E27FC236}">
                <a16:creationId xmlns:a16="http://schemas.microsoft.com/office/drawing/2014/main" id="{8D8716F9-1D3F-4D04-872D-B0C0AEDA4C3F}"/>
              </a:ext>
            </a:extLst>
          </p:cNvPr>
          <p:cNvSpPr>
            <a:spLocks noGrp="1"/>
          </p:cNvSpPr>
          <p:nvPr>
            <p:ph type="sldNum" sz="quarter" idx="12"/>
          </p:nvPr>
        </p:nvSpPr>
        <p:spPr/>
        <p:txBody>
          <a:bodyPr/>
          <a:lstStyle/>
          <a:p>
            <a:pPr rtl="0"/>
            <a:fld id="{71B7BAC7-FE87-40F6-AA24-4F4685D1B022}" type="slidenum">
              <a:rPr lang="fr-FR" smtClean="0"/>
              <a:t>2</a:t>
            </a:fld>
            <a:endParaRPr lang="fr-FR" dirty="0"/>
          </a:p>
        </p:txBody>
      </p:sp>
    </p:spTree>
    <p:extLst>
      <p:ext uri="{BB962C8B-B14F-4D97-AF65-F5344CB8AC3E}">
        <p14:creationId xmlns:p14="http://schemas.microsoft.com/office/powerpoint/2010/main" val="330185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52"/>
          <p:cNvSpPr txBox="1">
            <a:spLocks noGrp="1"/>
          </p:cNvSpPr>
          <p:nvPr>
            <p:ph type="title"/>
          </p:nvPr>
        </p:nvSpPr>
        <p:spPr>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 sz="4000" dirty="0">
                <a:solidFill>
                  <a:schemeClr val="accent1"/>
                </a:solidFill>
              </a:rPr>
              <a:t>Un historique des matchs</a:t>
            </a:r>
            <a:endParaRPr sz="4000" dirty="0">
              <a:solidFill>
                <a:schemeClr val="accent1"/>
              </a:solidFill>
            </a:endParaRPr>
          </a:p>
        </p:txBody>
      </p:sp>
      <p:sp>
        <p:nvSpPr>
          <p:cNvPr id="524" name="Google Shape;524;p52"/>
          <p:cNvSpPr txBox="1">
            <a:spLocks noGrp="1"/>
          </p:cNvSpPr>
          <p:nvPr>
            <p:ph type="sldNum" sz="quarter" idx="12"/>
          </p:nvPr>
        </p:nvSpPr>
        <p:spPr>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20</a:t>
            </a:fld>
            <a:endParaRPr/>
          </a:p>
        </p:txBody>
      </p:sp>
      <p:graphicFrame>
        <p:nvGraphicFramePr>
          <p:cNvPr id="523" name="Google Shape;523;p52"/>
          <p:cNvGraphicFramePr/>
          <p:nvPr>
            <p:extLst>
              <p:ext uri="{D42A27DB-BD31-4B8C-83A1-F6EECF244321}">
                <p14:modId xmlns:p14="http://schemas.microsoft.com/office/powerpoint/2010/main" val="2332886433"/>
              </p:ext>
            </p:extLst>
          </p:nvPr>
        </p:nvGraphicFramePr>
        <p:xfrm>
          <a:off x="1180681" y="2188238"/>
          <a:ext cx="10832633" cy="1828908"/>
        </p:xfrm>
        <a:graphic>
          <a:graphicData uri="http://schemas.openxmlformats.org/drawingml/2006/table">
            <a:tbl>
              <a:tblPr firstRow="1" bandRow="1">
                <a:noFill/>
              </a:tblPr>
              <a:tblGrid>
                <a:gridCol w="1363133">
                  <a:extLst>
                    <a:ext uri="{9D8B030D-6E8A-4147-A177-3AD203B41FA5}">
                      <a16:colId xmlns:a16="http://schemas.microsoft.com/office/drawing/2014/main" val="20000"/>
                    </a:ext>
                  </a:extLst>
                </a:gridCol>
                <a:gridCol w="4323133">
                  <a:extLst>
                    <a:ext uri="{9D8B030D-6E8A-4147-A177-3AD203B41FA5}">
                      <a16:colId xmlns:a16="http://schemas.microsoft.com/office/drawing/2014/main" val="20001"/>
                    </a:ext>
                  </a:extLst>
                </a:gridCol>
                <a:gridCol w="1686033">
                  <a:extLst>
                    <a:ext uri="{9D8B030D-6E8A-4147-A177-3AD203B41FA5}">
                      <a16:colId xmlns:a16="http://schemas.microsoft.com/office/drawing/2014/main" val="20002"/>
                    </a:ext>
                  </a:extLst>
                </a:gridCol>
                <a:gridCol w="3460334">
                  <a:extLst>
                    <a:ext uri="{9D8B030D-6E8A-4147-A177-3AD203B41FA5}">
                      <a16:colId xmlns:a16="http://schemas.microsoft.com/office/drawing/2014/main" val="20003"/>
                    </a:ext>
                  </a:extLst>
                </a:gridCol>
              </a:tblGrid>
              <a:tr h="457227">
                <a:tc>
                  <a:txBody>
                    <a:bodyPr/>
                    <a:lstStyle/>
                    <a:p>
                      <a:pPr marL="0" marR="0" lvl="0" indent="0" algn="l" rtl="0">
                        <a:spcBef>
                          <a:spcPts val="0"/>
                        </a:spcBef>
                        <a:spcAft>
                          <a:spcPts val="0"/>
                        </a:spcAft>
                        <a:buNone/>
                      </a:pPr>
                      <a:r>
                        <a:rPr lang="en" sz="2400"/>
                        <a:t>Année</a:t>
                      </a:r>
                      <a:endParaRPr sz="2400"/>
                    </a:p>
                  </a:txBody>
                  <a:tcPr marL="121933" marR="121933" marT="45733" marB="45733"/>
                </a:tc>
                <a:tc>
                  <a:txBody>
                    <a:bodyPr/>
                    <a:lstStyle/>
                    <a:p>
                      <a:pPr marL="0" marR="0" lvl="0" indent="0" algn="l" rtl="0">
                        <a:spcBef>
                          <a:spcPts val="0"/>
                        </a:spcBef>
                        <a:spcAft>
                          <a:spcPts val="0"/>
                        </a:spcAft>
                        <a:buNone/>
                      </a:pPr>
                      <a:r>
                        <a:rPr lang="en" sz="2400" dirty="0"/>
                        <a:t>Match</a:t>
                      </a:r>
                      <a:endParaRPr sz="2400" dirty="0"/>
                    </a:p>
                  </a:txBody>
                  <a:tcPr marL="121933" marR="121933" marT="45733" marB="45733"/>
                </a:tc>
                <a:tc>
                  <a:txBody>
                    <a:bodyPr/>
                    <a:lstStyle/>
                    <a:p>
                      <a:pPr marL="0" marR="0" lvl="0" indent="0" algn="l" rtl="0">
                        <a:spcBef>
                          <a:spcPts val="0"/>
                        </a:spcBef>
                        <a:spcAft>
                          <a:spcPts val="0"/>
                        </a:spcAft>
                        <a:buNone/>
                      </a:pPr>
                      <a:r>
                        <a:rPr lang="en" sz="2400"/>
                        <a:t>Score</a:t>
                      </a:r>
                      <a:endParaRPr sz="2400"/>
                    </a:p>
                  </a:txBody>
                  <a:tcPr marL="121933" marR="121933" marT="45733" marB="45733"/>
                </a:tc>
                <a:tc>
                  <a:txBody>
                    <a:bodyPr/>
                    <a:lstStyle/>
                    <a:p>
                      <a:pPr marL="0" marR="0" lvl="0" indent="0" algn="l" rtl="0">
                        <a:spcBef>
                          <a:spcPts val="0"/>
                        </a:spcBef>
                        <a:spcAft>
                          <a:spcPts val="0"/>
                        </a:spcAft>
                        <a:buNone/>
                      </a:pPr>
                      <a:r>
                        <a:rPr lang="en" sz="2400"/>
                        <a:t>Puissance</a:t>
                      </a:r>
                      <a:endParaRPr sz="2400"/>
                    </a:p>
                  </a:txBody>
                  <a:tcPr marL="121933" marR="121933" marT="45733" marB="45733"/>
                </a:tc>
                <a:extLst>
                  <a:ext uri="{0D108BD9-81ED-4DB2-BD59-A6C34878D82A}">
                    <a16:rowId xmlns:a16="http://schemas.microsoft.com/office/drawing/2014/main" val="10000"/>
                  </a:ext>
                </a:extLst>
              </a:tr>
              <a:tr h="457227">
                <a:tc>
                  <a:txBody>
                    <a:bodyPr/>
                    <a:lstStyle/>
                    <a:p>
                      <a:pPr marL="0" marR="0" lvl="0" indent="0" algn="l" rtl="0">
                        <a:spcBef>
                          <a:spcPts val="0"/>
                        </a:spcBef>
                        <a:spcAft>
                          <a:spcPts val="0"/>
                        </a:spcAft>
                        <a:buNone/>
                      </a:pPr>
                      <a:r>
                        <a:rPr lang="en" sz="2400" dirty="0"/>
                        <a:t>1989</a:t>
                      </a:r>
                      <a:endParaRPr sz="2400" dirty="0"/>
                    </a:p>
                  </a:txBody>
                  <a:tcPr marL="121933" marR="121933" marT="45733" marB="45733"/>
                </a:tc>
                <a:tc>
                  <a:txBody>
                    <a:bodyPr/>
                    <a:lstStyle/>
                    <a:p>
                      <a:pPr marL="0" marR="0" lvl="0" indent="0" algn="l" rtl="0">
                        <a:spcBef>
                          <a:spcPts val="0"/>
                        </a:spcBef>
                        <a:spcAft>
                          <a:spcPts val="0"/>
                        </a:spcAft>
                        <a:buNone/>
                      </a:pPr>
                      <a:r>
                        <a:rPr lang="en" sz="2400" dirty="0"/>
                        <a:t>Kasparov - Deep Thought</a:t>
                      </a:r>
                      <a:endParaRPr sz="2400" dirty="0"/>
                    </a:p>
                  </a:txBody>
                  <a:tcPr marL="121933" marR="121933" marT="45733" marB="45733"/>
                </a:tc>
                <a:tc>
                  <a:txBody>
                    <a:bodyPr/>
                    <a:lstStyle/>
                    <a:p>
                      <a:pPr marL="0" marR="0" lvl="0" indent="0" algn="l" rtl="0">
                        <a:spcBef>
                          <a:spcPts val="0"/>
                        </a:spcBef>
                        <a:spcAft>
                          <a:spcPts val="0"/>
                        </a:spcAft>
                        <a:buNone/>
                      </a:pPr>
                      <a:r>
                        <a:rPr lang="en" sz="2400"/>
                        <a:t>2-0</a:t>
                      </a:r>
                      <a:endParaRPr sz="2400"/>
                    </a:p>
                  </a:txBody>
                  <a:tcPr marL="121933" marR="121933" marT="45733" marB="45733"/>
                </a:tc>
                <a:tc>
                  <a:txBody>
                    <a:bodyPr/>
                    <a:lstStyle/>
                    <a:p>
                      <a:pPr marL="0" marR="0" lvl="0" indent="0" algn="l" rtl="0">
                        <a:spcBef>
                          <a:spcPts val="0"/>
                        </a:spcBef>
                        <a:spcAft>
                          <a:spcPts val="0"/>
                        </a:spcAft>
                        <a:buNone/>
                      </a:pPr>
                      <a:r>
                        <a:rPr lang="en" sz="2400"/>
                        <a:t>720 10</a:t>
                      </a:r>
                      <a:r>
                        <a:rPr lang="en" sz="2400" baseline="30000"/>
                        <a:t>3</a:t>
                      </a:r>
                      <a:r>
                        <a:rPr lang="en" sz="2400"/>
                        <a:t> coups/sec</a:t>
                      </a:r>
                      <a:endParaRPr sz="2400"/>
                    </a:p>
                  </a:txBody>
                  <a:tcPr marL="121933" marR="121933" marT="45733" marB="45733"/>
                </a:tc>
                <a:extLst>
                  <a:ext uri="{0D108BD9-81ED-4DB2-BD59-A6C34878D82A}">
                    <a16:rowId xmlns:a16="http://schemas.microsoft.com/office/drawing/2014/main" val="10001"/>
                  </a:ext>
                </a:extLst>
              </a:tr>
              <a:tr h="457227">
                <a:tc>
                  <a:txBody>
                    <a:bodyPr/>
                    <a:lstStyle/>
                    <a:p>
                      <a:pPr marL="0" marR="0" lvl="0" indent="0" algn="l" rtl="0">
                        <a:spcBef>
                          <a:spcPts val="0"/>
                        </a:spcBef>
                        <a:spcAft>
                          <a:spcPts val="0"/>
                        </a:spcAft>
                        <a:buNone/>
                      </a:pPr>
                      <a:r>
                        <a:rPr lang="en" sz="2400" dirty="0"/>
                        <a:t>1996</a:t>
                      </a:r>
                      <a:endParaRPr sz="2400" dirty="0"/>
                    </a:p>
                  </a:txBody>
                  <a:tcPr marL="121933" marR="121933" marT="45733" marB="45733"/>
                </a:tc>
                <a:tc>
                  <a:txBody>
                    <a:bodyPr/>
                    <a:lstStyle/>
                    <a:p>
                      <a:pPr marL="0" marR="0" lvl="0" indent="0" algn="l" rtl="0">
                        <a:spcBef>
                          <a:spcPts val="0"/>
                        </a:spcBef>
                        <a:spcAft>
                          <a:spcPts val="0"/>
                        </a:spcAft>
                        <a:buNone/>
                      </a:pPr>
                      <a:r>
                        <a:rPr lang="en" sz="2400" dirty="0"/>
                        <a:t>Kasparov  -Deep Blue</a:t>
                      </a:r>
                      <a:endParaRPr sz="2400" dirty="0"/>
                    </a:p>
                  </a:txBody>
                  <a:tcPr marL="121933" marR="121933" marT="45733" marB="45733"/>
                </a:tc>
                <a:tc>
                  <a:txBody>
                    <a:bodyPr/>
                    <a:lstStyle/>
                    <a:p>
                      <a:pPr marL="0" marR="0" lvl="0" indent="0" algn="l" rtl="0">
                        <a:spcBef>
                          <a:spcPts val="0"/>
                        </a:spcBef>
                        <a:spcAft>
                          <a:spcPts val="0"/>
                        </a:spcAft>
                        <a:buNone/>
                      </a:pPr>
                      <a:r>
                        <a:rPr lang="en" sz="2400"/>
                        <a:t>4-2</a:t>
                      </a:r>
                      <a:endParaRPr sz="2400"/>
                    </a:p>
                  </a:txBody>
                  <a:tcPr marL="121933" marR="121933" marT="45733" marB="45733"/>
                </a:tc>
                <a:tc>
                  <a:txBody>
                    <a:bodyPr/>
                    <a:lstStyle/>
                    <a:p>
                      <a:pPr marL="0" marR="0" lvl="0" indent="0" algn="l" rtl="0">
                        <a:spcBef>
                          <a:spcPts val="0"/>
                        </a:spcBef>
                        <a:spcAft>
                          <a:spcPts val="0"/>
                        </a:spcAft>
                        <a:buNone/>
                      </a:pPr>
                      <a:r>
                        <a:rPr lang="en" sz="2400"/>
                        <a:t>50-100 10</a:t>
                      </a:r>
                      <a:r>
                        <a:rPr lang="en" sz="2400" baseline="30000"/>
                        <a:t>6</a:t>
                      </a:r>
                      <a:r>
                        <a:rPr lang="en" sz="2400"/>
                        <a:t> coups/sec</a:t>
                      </a:r>
                      <a:endParaRPr sz="2400"/>
                    </a:p>
                  </a:txBody>
                  <a:tcPr marL="121933" marR="121933" marT="45733" marB="45733"/>
                </a:tc>
                <a:extLst>
                  <a:ext uri="{0D108BD9-81ED-4DB2-BD59-A6C34878D82A}">
                    <a16:rowId xmlns:a16="http://schemas.microsoft.com/office/drawing/2014/main" val="10002"/>
                  </a:ext>
                </a:extLst>
              </a:tr>
              <a:tr h="457227">
                <a:tc>
                  <a:txBody>
                    <a:bodyPr/>
                    <a:lstStyle/>
                    <a:p>
                      <a:pPr marL="0" marR="0" lvl="0" indent="0" algn="l" rtl="0">
                        <a:spcBef>
                          <a:spcPts val="0"/>
                        </a:spcBef>
                        <a:spcAft>
                          <a:spcPts val="0"/>
                        </a:spcAft>
                        <a:buNone/>
                      </a:pPr>
                      <a:r>
                        <a:rPr lang="en" sz="2400" dirty="0"/>
                        <a:t>1997</a:t>
                      </a:r>
                      <a:endParaRPr sz="2400" dirty="0"/>
                    </a:p>
                  </a:txBody>
                  <a:tcPr marL="121933" marR="121933" marT="45733" marB="45733"/>
                </a:tc>
                <a:tc>
                  <a:txBody>
                    <a:bodyPr/>
                    <a:lstStyle/>
                    <a:p>
                      <a:pPr marL="0" marR="0" lvl="0" indent="0" algn="l" rtl="0">
                        <a:spcBef>
                          <a:spcPts val="0"/>
                        </a:spcBef>
                        <a:spcAft>
                          <a:spcPts val="0"/>
                        </a:spcAft>
                        <a:buNone/>
                      </a:pPr>
                      <a:r>
                        <a:rPr lang="en" sz="2400" dirty="0"/>
                        <a:t>Kasparov - Deeper Blue</a:t>
                      </a:r>
                      <a:endParaRPr sz="2400" dirty="0"/>
                    </a:p>
                  </a:txBody>
                  <a:tcPr marL="121933" marR="121933" marT="45733" marB="45733"/>
                </a:tc>
                <a:tc>
                  <a:txBody>
                    <a:bodyPr/>
                    <a:lstStyle/>
                    <a:p>
                      <a:pPr marL="0" marR="0" lvl="0" indent="0" algn="l" rtl="0">
                        <a:spcBef>
                          <a:spcPts val="0"/>
                        </a:spcBef>
                        <a:spcAft>
                          <a:spcPts val="0"/>
                        </a:spcAft>
                        <a:buNone/>
                      </a:pPr>
                      <a:r>
                        <a:rPr lang="en" sz="2400"/>
                        <a:t>2,5-3,5</a:t>
                      </a:r>
                      <a:endParaRPr sz="2400"/>
                    </a:p>
                  </a:txBody>
                  <a:tcPr marL="121933" marR="121933" marT="45733" marB="45733"/>
                </a:tc>
                <a:tc>
                  <a:txBody>
                    <a:bodyPr/>
                    <a:lstStyle/>
                    <a:p>
                      <a:pPr marL="0" marR="0" lvl="0" indent="0" algn="l" rtl="0">
                        <a:spcBef>
                          <a:spcPts val="0"/>
                        </a:spcBef>
                        <a:spcAft>
                          <a:spcPts val="0"/>
                        </a:spcAft>
                        <a:buNone/>
                      </a:pPr>
                      <a:r>
                        <a:rPr lang="en" sz="2400" dirty="0"/>
                        <a:t>100-300 10</a:t>
                      </a:r>
                      <a:r>
                        <a:rPr lang="en" sz="2400" baseline="30000" dirty="0"/>
                        <a:t>6</a:t>
                      </a:r>
                      <a:r>
                        <a:rPr lang="en" sz="2400" dirty="0"/>
                        <a:t> coups/sec</a:t>
                      </a:r>
                      <a:endParaRPr sz="2400" dirty="0"/>
                    </a:p>
                  </a:txBody>
                  <a:tcPr marL="121933" marR="121933" marT="45733" marB="45733"/>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7148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3" name="Google Shape;533;p53"/>
          <p:cNvSpPr txBox="1">
            <a:spLocks noGrp="1"/>
          </p:cNvSpPr>
          <p:nvPr>
            <p:ph type="sldNum" sz="quarter" idx="12"/>
          </p:nvPr>
        </p:nvSpPr>
        <p:spPr>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21</a:t>
            </a:fld>
            <a:endParaRPr/>
          </a:p>
        </p:txBody>
      </p:sp>
      <p:pic>
        <p:nvPicPr>
          <p:cNvPr id="530" name="Google Shape;530;p53"/>
          <p:cNvPicPr preferRelativeResize="0"/>
          <p:nvPr/>
        </p:nvPicPr>
        <p:blipFill rotWithShape="1">
          <a:blip r:embed="rId3">
            <a:alphaModFix/>
          </a:blip>
          <a:srcRect/>
          <a:stretch/>
        </p:blipFill>
        <p:spPr>
          <a:xfrm>
            <a:off x="2277862" y="365127"/>
            <a:ext cx="1876425" cy="2438400"/>
          </a:xfrm>
          <a:prstGeom prst="rect">
            <a:avLst/>
          </a:prstGeom>
          <a:noFill/>
          <a:ln>
            <a:noFill/>
          </a:ln>
        </p:spPr>
      </p:pic>
      <p:pic>
        <p:nvPicPr>
          <p:cNvPr id="531" name="Google Shape;531;p53"/>
          <p:cNvPicPr preferRelativeResize="0"/>
          <p:nvPr/>
        </p:nvPicPr>
        <p:blipFill rotWithShape="1">
          <a:blip r:embed="rId4">
            <a:alphaModFix/>
          </a:blip>
          <a:srcRect/>
          <a:stretch/>
        </p:blipFill>
        <p:spPr>
          <a:xfrm>
            <a:off x="6788067" y="1349115"/>
            <a:ext cx="4052951" cy="5636303"/>
          </a:xfrm>
          <a:prstGeom prst="rect">
            <a:avLst/>
          </a:prstGeom>
          <a:noFill/>
          <a:ln>
            <a:noFill/>
          </a:ln>
        </p:spPr>
      </p:pic>
      <p:pic>
        <p:nvPicPr>
          <p:cNvPr id="532" name="Google Shape;532;p53"/>
          <p:cNvPicPr preferRelativeResize="0"/>
          <p:nvPr/>
        </p:nvPicPr>
        <p:blipFill rotWithShape="1">
          <a:blip r:embed="rId5">
            <a:alphaModFix/>
          </a:blip>
          <a:srcRect/>
          <a:stretch/>
        </p:blipFill>
        <p:spPr>
          <a:xfrm>
            <a:off x="401508" y="3013023"/>
            <a:ext cx="4413033" cy="3740045"/>
          </a:xfrm>
          <a:prstGeom prst="rect">
            <a:avLst/>
          </a:prstGeom>
          <a:noFill/>
          <a:ln>
            <a:noFill/>
          </a:ln>
        </p:spPr>
      </p:pic>
    </p:spTree>
    <p:extLst>
      <p:ext uri="{BB962C8B-B14F-4D97-AF65-F5344CB8AC3E}">
        <p14:creationId xmlns:p14="http://schemas.microsoft.com/office/powerpoint/2010/main" val="294992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5"/>
          <p:cNvSpPr txBox="1">
            <a:spLocks noGrp="1"/>
          </p:cNvSpPr>
          <p:nvPr>
            <p:ph type="title"/>
          </p:nvPr>
        </p:nvSpPr>
        <p:spPr>
          <a:xfrm>
            <a:off x="838200" y="365127"/>
            <a:ext cx="10515600" cy="1325563"/>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 sz="4000" dirty="0">
                <a:solidFill>
                  <a:schemeClr val="accent1"/>
                </a:solidFill>
              </a:rPr>
              <a:t>Deep(er) Blue</a:t>
            </a:r>
            <a:endParaRPr sz="4000" dirty="0">
              <a:solidFill>
                <a:schemeClr val="accent1"/>
              </a:solidFill>
            </a:endParaRPr>
          </a:p>
        </p:txBody>
      </p:sp>
      <p:sp>
        <p:nvSpPr>
          <p:cNvPr id="547" name="Google Shape;547;p55"/>
          <p:cNvSpPr txBox="1">
            <a:spLocks noGrp="1"/>
          </p:cNvSpPr>
          <p:nvPr>
            <p:ph type="body" idx="1"/>
          </p:nvPr>
        </p:nvSpPr>
        <p:spPr>
          <a:xfrm>
            <a:off x="838200" y="1825625"/>
            <a:ext cx="10515600" cy="435133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304792" algn="l" rtl="0">
              <a:lnSpc>
                <a:spcPct val="90000"/>
              </a:lnSpc>
              <a:spcBef>
                <a:spcPts val="0"/>
              </a:spcBef>
              <a:spcAft>
                <a:spcPts val="0"/>
              </a:spcAft>
              <a:buClr>
                <a:schemeClr val="dk1"/>
              </a:buClr>
              <a:buSzPts val="2800"/>
              <a:buChar char="•"/>
            </a:pPr>
            <a:r>
              <a:rPr lang="en" dirty="0"/>
              <a:t>Recherche </a:t>
            </a:r>
            <a:r>
              <a:rPr lang="en" dirty="0">
                <a:solidFill>
                  <a:srgbClr val="FF0000"/>
                </a:solidFill>
              </a:rPr>
              <a:t>alpha beta </a:t>
            </a:r>
            <a:r>
              <a:rPr lang="en" dirty="0"/>
              <a:t>sur un ordinateur parallèle. Deep Blue pouvait évaluer 30 Milliards de positions par coup. Profondeur 14 pour l’arbre.</a:t>
            </a:r>
            <a:endParaRPr dirty="0"/>
          </a:p>
          <a:p>
            <a:pPr marL="304792" lvl="0" indent="-304792" algn="l" rtl="0">
              <a:lnSpc>
                <a:spcPct val="90000"/>
              </a:lnSpc>
              <a:spcBef>
                <a:spcPts val="1333"/>
              </a:spcBef>
              <a:spcAft>
                <a:spcPts val="0"/>
              </a:spcAft>
              <a:buClr>
                <a:schemeClr val="dk1"/>
              </a:buClr>
              <a:buSzPts val="2800"/>
              <a:buChar char="•"/>
            </a:pPr>
            <a:r>
              <a:rPr lang="en" dirty="0"/>
              <a:t>La fonction d’évaluation portait sur 8000 paramètres</a:t>
            </a:r>
            <a:endParaRPr dirty="0"/>
          </a:p>
          <a:p>
            <a:pPr marL="304792" lvl="0" indent="-304792" algn="l" rtl="0">
              <a:lnSpc>
                <a:spcPct val="90000"/>
              </a:lnSpc>
              <a:spcBef>
                <a:spcPts val="1333"/>
              </a:spcBef>
              <a:spcAft>
                <a:spcPts val="0"/>
              </a:spcAft>
              <a:buClr>
                <a:schemeClr val="dk1"/>
              </a:buClr>
              <a:buSzPts val="2800"/>
              <a:buChar char="•"/>
            </a:pPr>
            <a:r>
              <a:rPr lang="en" dirty="0"/>
              <a:t>4000 ouvertures</a:t>
            </a:r>
            <a:endParaRPr dirty="0"/>
          </a:p>
          <a:p>
            <a:pPr marL="304792" lvl="0" indent="-304792" algn="l" rtl="0">
              <a:lnSpc>
                <a:spcPct val="90000"/>
              </a:lnSpc>
              <a:spcBef>
                <a:spcPts val="1333"/>
              </a:spcBef>
              <a:spcAft>
                <a:spcPts val="0"/>
              </a:spcAft>
              <a:buClr>
                <a:schemeClr val="dk1"/>
              </a:buClr>
              <a:buSzPts val="2800"/>
              <a:buChar char="•"/>
            </a:pPr>
            <a:r>
              <a:rPr lang="en" dirty="0"/>
              <a:t>700 000 parties de grands maîtres dans la bibliothèque</a:t>
            </a:r>
            <a:endParaRPr dirty="0"/>
          </a:p>
        </p:txBody>
      </p:sp>
      <p:pic>
        <p:nvPicPr>
          <p:cNvPr id="548" name="Google Shape;548;p55"/>
          <p:cNvPicPr preferRelativeResize="0"/>
          <p:nvPr/>
        </p:nvPicPr>
        <p:blipFill rotWithShape="1">
          <a:blip r:embed="rId3">
            <a:alphaModFix/>
          </a:blip>
          <a:srcRect/>
          <a:stretch/>
        </p:blipFill>
        <p:spPr>
          <a:xfrm>
            <a:off x="8610600" y="2860675"/>
            <a:ext cx="1743075" cy="2619375"/>
          </a:xfrm>
          <a:prstGeom prst="rect">
            <a:avLst/>
          </a:prstGeom>
          <a:noFill/>
          <a:ln>
            <a:noFill/>
          </a:ln>
        </p:spPr>
      </p:pic>
      <p:sp>
        <p:nvSpPr>
          <p:cNvPr id="550" name="Google Shape;550;p55"/>
          <p:cNvSpPr/>
          <p:nvPr/>
        </p:nvSpPr>
        <p:spPr>
          <a:xfrm>
            <a:off x="6262830" y="5708454"/>
            <a:ext cx="6948673" cy="558203"/>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1400" u="sng" dirty="0">
                <a:solidFill>
                  <a:schemeClr val="hlink"/>
                </a:solidFill>
                <a:latin typeface="Calibri"/>
                <a:ea typeface="Calibri"/>
                <a:cs typeface="Calibri"/>
                <a:sym typeface="Calibri"/>
                <a:hlinkClick r:id="rId4"/>
              </a:rPr>
              <a:t>CC BY SA</a:t>
            </a:r>
            <a:endParaRPr sz="1400" dirty="0"/>
          </a:p>
          <a:p>
            <a:pPr marL="0" marR="0" lvl="0" indent="0" algn="l" rtl="0">
              <a:spcBef>
                <a:spcPts val="0"/>
              </a:spcBef>
              <a:spcAft>
                <a:spcPts val="0"/>
              </a:spcAft>
              <a:buNone/>
            </a:pPr>
            <a:r>
              <a:rPr lang="en" sz="1400" u="sng" dirty="0">
                <a:solidFill>
                  <a:schemeClr val="hlink"/>
                </a:solidFill>
                <a:latin typeface="Calibri"/>
                <a:ea typeface="Calibri"/>
                <a:cs typeface="Calibri"/>
                <a:sym typeface="Calibri"/>
                <a:hlinkClick r:id="rId4"/>
              </a:rPr>
              <a:t>James the photographer</a:t>
            </a:r>
            <a:r>
              <a:rPr lang="en" sz="1400" dirty="0">
                <a:solidFill>
                  <a:schemeClr val="dk1"/>
                </a:solidFill>
                <a:latin typeface="Calibri"/>
                <a:ea typeface="Calibri"/>
                <a:cs typeface="Calibri"/>
                <a:sym typeface="Calibri"/>
              </a:rPr>
              <a:t> - </a:t>
            </a:r>
            <a:r>
              <a:rPr lang="en" sz="1400" u="sng" dirty="0">
                <a:solidFill>
                  <a:schemeClr val="hlink"/>
                </a:solidFill>
                <a:latin typeface="Calibri"/>
                <a:ea typeface="Calibri"/>
                <a:cs typeface="Calibri"/>
                <a:sym typeface="Calibri"/>
                <a:hlinkClick r:id="rId5"/>
              </a:rPr>
              <a:t>http://flickr.com/photos/22453761@N00/592436598/</a:t>
            </a:r>
            <a:endParaRPr sz="1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1871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6"/>
          <p:cNvSpPr txBox="1">
            <a:spLocks noGrp="1"/>
          </p:cNvSpPr>
          <p:nvPr>
            <p:ph type="title"/>
          </p:nvPr>
        </p:nvSpPr>
        <p:spPr>
          <a:xfrm>
            <a:off x="838200" y="365127"/>
            <a:ext cx="10515600" cy="1325563"/>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3959"/>
              <a:buFont typeface="Calibri"/>
              <a:buNone/>
            </a:pPr>
            <a:r>
              <a:rPr lang="en" sz="4000" dirty="0">
                <a:solidFill>
                  <a:schemeClr val="accent1"/>
                </a:solidFill>
              </a:rPr>
              <a:t>Comment créer un programme permettant à une machine de gagner à un jeu</a:t>
            </a:r>
            <a:endParaRPr sz="4000" dirty="0">
              <a:solidFill>
                <a:schemeClr val="accent1"/>
              </a:solidFill>
            </a:endParaRPr>
          </a:p>
        </p:txBody>
      </p:sp>
      <p:sp>
        <p:nvSpPr>
          <p:cNvPr id="556" name="Google Shape;556;p56"/>
          <p:cNvSpPr txBox="1">
            <a:spLocks noGrp="1"/>
          </p:cNvSpPr>
          <p:nvPr>
            <p:ph type="body" idx="1"/>
          </p:nvPr>
        </p:nvSpPr>
        <p:spPr>
          <a:xfrm>
            <a:off x="838200" y="2464167"/>
            <a:ext cx="6756800" cy="371280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304792" algn="l" rtl="0">
              <a:lnSpc>
                <a:spcPct val="90000"/>
              </a:lnSpc>
              <a:spcBef>
                <a:spcPts val="0"/>
              </a:spcBef>
              <a:spcAft>
                <a:spcPts val="0"/>
              </a:spcAft>
              <a:buClr>
                <a:schemeClr val="dk1"/>
              </a:buClr>
              <a:buSzPts val="2800"/>
              <a:buChar char="•"/>
            </a:pPr>
            <a:r>
              <a:rPr lang="en" sz="2400" dirty="0"/>
              <a:t>On appelle couramment un tel programme « </a:t>
            </a:r>
            <a:r>
              <a:rPr lang="en" sz="2400" dirty="0">
                <a:solidFill>
                  <a:srgbClr val="FF0000"/>
                </a:solidFill>
              </a:rPr>
              <a:t>une IA</a:t>
            </a:r>
            <a:r>
              <a:rPr lang="en" sz="2400" dirty="0"/>
              <a:t> »</a:t>
            </a:r>
            <a:endParaRPr sz="2400" dirty="0"/>
          </a:p>
          <a:p>
            <a:pPr marL="304792" lvl="0" indent="-67732" algn="l" rtl="0">
              <a:lnSpc>
                <a:spcPct val="90000"/>
              </a:lnSpc>
              <a:spcBef>
                <a:spcPts val="1333"/>
              </a:spcBef>
              <a:spcAft>
                <a:spcPts val="0"/>
              </a:spcAft>
              <a:buClr>
                <a:schemeClr val="dk1"/>
              </a:buClr>
              <a:buSzPts val="2800"/>
              <a:buNone/>
            </a:pPr>
            <a:endParaRPr sz="2400" dirty="0"/>
          </a:p>
          <a:p>
            <a:pPr marL="304792" lvl="0" indent="-67732" algn="l" rtl="0">
              <a:lnSpc>
                <a:spcPct val="90000"/>
              </a:lnSpc>
              <a:spcBef>
                <a:spcPts val="1333"/>
              </a:spcBef>
              <a:spcAft>
                <a:spcPts val="0"/>
              </a:spcAft>
              <a:buClr>
                <a:schemeClr val="dk1"/>
              </a:buClr>
              <a:buSzPts val="2800"/>
              <a:buNone/>
            </a:pPr>
            <a:endParaRPr sz="2400" dirty="0"/>
          </a:p>
          <a:p>
            <a:pPr marL="304792" lvl="0" indent="-304792" algn="l" rtl="0">
              <a:lnSpc>
                <a:spcPct val="90000"/>
              </a:lnSpc>
              <a:spcBef>
                <a:spcPts val="1333"/>
              </a:spcBef>
              <a:spcAft>
                <a:spcPts val="0"/>
              </a:spcAft>
              <a:buClr>
                <a:schemeClr val="dk1"/>
              </a:buClr>
              <a:buSzPts val="2800"/>
              <a:buChar char="•"/>
            </a:pPr>
            <a:r>
              <a:rPr lang="en" sz="2400" i="1" dirty="0"/>
              <a:t>Théorème du minimax</a:t>
            </a:r>
            <a:endParaRPr sz="2400" dirty="0"/>
          </a:p>
          <a:p>
            <a:pPr marL="0" lvl="0" indent="0" algn="l" rtl="0">
              <a:lnSpc>
                <a:spcPct val="90000"/>
              </a:lnSpc>
              <a:spcBef>
                <a:spcPts val="1333"/>
              </a:spcBef>
              <a:spcAft>
                <a:spcPts val="0"/>
              </a:spcAft>
              <a:buClr>
                <a:schemeClr val="dk1"/>
              </a:buClr>
              <a:buSzPts val="2800"/>
              <a:buNone/>
            </a:pPr>
            <a:r>
              <a:rPr lang="en" sz="2400" dirty="0"/>
              <a:t>John von Neumann, 1926</a:t>
            </a:r>
            <a:endParaRPr sz="2400" dirty="0"/>
          </a:p>
          <a:p>
            <a:pPr marL="304792" lvl="0" indent="-67732" algn="l" rtl="0">
              <a:lnSpc>
                <a:spcPct val="90000"/>
              </a:lnSpc>
              <a:spcBef>
                <a:spcPts val="1333"/>
              </a:spcBef>
              <a:spcAft>
                <a:spcPts val="0"/>
              </a:spcAft>
              <a:buClr>
                <a:schemeClr val="dk1"/>
              </a:buClr>
              <a:buSzPts val="2800"/>
              <a:buNone/>
            </a:pPr>
            <a:endParaRPr dirty="0"/>
          </a:p>
        </p:txBody>
      </p:sp>
      <p:pic>
        <p:nvPicPr>
          <p:cNvPr id="557" name="Google Shape;557;p56"/>
          <p:cNvPicPr preferRelativeResize="0"/>
          <p:nvPr/>
        </p:nvPicPr>
        <p:blipFill rotWithShape="1">
          <a:blip r:embed="rId3">
            <a:alphaModFix/>
          </a:blip>
          <a:srcRect/>
          <a:stretch/>
        </p:blipFill>
        <p:spPr>
          <a:xfrm>
            <a:off x="8397177" y="2464167"/>
            <a:ext cx="2095500" cy="2714625"/>
          </a:xfrm>
          <a:prstGeom prst="rect">
            <a:avLst/>
          </a:prstGeom>
          <a:noFill/>
          <a:ln>
            <a:noFill/>
          </a:ln>
        </p:spPr>
      </p:pic>
      <p:sp>
        <p:nvSpPr>
          <p:cNvPr id="559" name="Google Shape;559;p56"/>
          <p:cNvSpPr txBox="1"/>
          <p:nvPr/>
        </p:nvSpPr>
        <p:spPr>
          <a:xfrm>
            <a:off x="5437680" y="6075145"/>
            <a:ext cx="6345840" cy="646331"/>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2400" u="sng">
                <a:solidFill>
                  <a:schemeClr val="hlink"/>
                </a:solidFill>
                <a:latin typeface="Calibri"/>
                <a:ea typeface="Calibri"/>
                <a:cs typeface="Calibri"/>
                <a:sym typeface="Calibri"/>
                <a:hlinkClick r:id="rId4"/>
              </a:rPr>
              <a:t>CC-BY-SA</a:t>
            </a:r>
            <a:endParaRPr sz="2489"/>
          </a:p>
          <a:p>
            <a:pPr marL="0" marR="0" lvl="0" indent="0" algn="l" rtl="0">
              <a:spcBef>
                <a:spcPts val="0"/>
              </a:spcBef>
              <a:spcAft>
                <a:spcPts val="0"/>
              </a:spcAft>
              <a:buNone/>
            </a:pPr>
            <a:r>
              <a:rPr lang="en" sz="2400" u="sng">
                <a:solidFill>
                  <a:schemeClr val="hlink"/>
                </a:solidFill>
                <a:latin typeface="Calibri"/>
                <a:ea typeface="Calibri"/>
                <a:cs typeface="Calibri"/>
                <a:sym typeface="Calibri"/>
                <a:hlinkClick r:id="rId4"/>
              </a:rPr>
              <a:t>File:JohnvonNeumann-LosAlamos.gif - Wikipedia</a:t>
            </a:r>
            <a:endParaRPr sz="2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1322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58"/>
          <p:cNvSpPr txBox="1">
            <a:spLocks noGrp="1"/>
          </p:cNvSpPr>
          <p:nvPr>
            <p:ph type="title"/>
          </p:nvPr>
        </p:nvSpPr>
        <p:spPr>
          <a:xfrm>
            <a:off x="1338272" y="207773"/>
            <a:ext cx="10048874" cy="1325563"/>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 sz="3200" dirty="0">
                <a:solidFill>
                  <a:schemeClr val="accent1"/>
                </a:solidFill>
              </a:rPr>
              <a:t>L’idée de base (dans de nombreux jeux) : </a:t>
            </a:r>
            <a:br>
              <a:rPr lang="en" sz="3200" dirty="0">
                <a:solidFill>
                  <a:schemeClr val="accent1"/>
                </a:solidFill>
              </a:rPr>
            </a:br>
            <a:r>
              <a:rPr lang="en" sz="3200" dirty="0">
                <a:solidFill>
                  <a:schemeClr val="accent1"/>
                </a:solidFill>
              </a:rPr>
              <a:t>                                        </a:t>
            </a:r>
            <a:r>
              <a:rPr lang="en" sz="3200" dirty="0">
                <a:solidFill>
                  <a:srgbClr val="FF0000"/>
                </a:solidFill>
              </a:rPr>
              <a:t>explorer l’arbre du jeu</a:t>
            </a:r>
            <a:endParaRPr sz="3200" dirty="0">
              <a:solidFill>
                <a:srgbClr val="FF0000"/>
              </a:solidFill>
            </a:endParaRPr>
          </a:p>
        </p:txBody>
      </p:sp>
      <p:sp>
        <p:nvSpPr>
          <p:cNvPr id="573" name="Google Shape;573;p58"/>
          <p:cNvSpPr txBox="1">
            <a:spLocks noGrp="1"/>
          </p:cNvSpPr>
          <p:nvPr>
            <p:ph type="body" idx="1"/>
          </p:nvPr>
        </p:nvSpPr>
        <p:spPr>
          <a:xfrm>
            <a:off x="838200" y="1825625"/>
            <a:ext cx="10515600" cy="435133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304792" algn="l" rtl="0">
              <a:lnSpc>
                <a:spcPct val="90000"/>
              </a:lnSpc>
              <a:spcBef>
                <a:spcPts val="0"/>
              </a:spcBef>
              <a:spcAft>
                <a:spcPts val="0"/>
              </a:spcAft>
              <a:buClr>
                <a:schemeClr val="dk1"/>
              </a:buClr>
              <a:buSzPts val="2800"/>
              <a:buChar char="•"/>
            </a:pPr>
            <a:r>
              <a:rPr lang="en" sz="2400" dirty="0"/>
              <a:t>Exemple simplifié : le morpion</a:t>
            </a:r>
            <a:endParaRPr sz="2400" dirty="0"/>
          </a:p>
          <a:p>
            <a:pPr marL="304792" lvl="0" indent="-304792" algn="l" rtl="0">
              <a:lnSpc>
                <a:spcPct val="90000"/>
              </a:lnSpc>
              <a:spcBef>
                <a:spcPts val="1333"/>
              </a:spcBef>
              <a:spcAft>
                <a:spcPts val="0"/>
              </a:spcAft>
              <a:buClr>
                <a:schemeClr val="dk1"/>
              </a:buClr>
              <a:buSzPts val="2800"/>
              <a:buChar char="•"/>
            </a:pPr>
            <a:r>
              <a:rPr lang="en" sz="2400" dirty="0"/>
              <a:t>Version tic-tac-toe</a:t>
            </a:r>
            <a:endParaRPr sz="2400" dirty="0"/>
          </a:p>
        </p:txBody>
      </p:sp>
      <p:sp>
        <p:nvSpPr>
          <p:cNvPr id="575" name="Google Shape;575;p58"/>
          <p:cNvSpPr txBox="1"/>
          <p:nvPr/>
        </p:nvSpPr>
        <p:spPr>
          <a:xfrm>
            <a:off x="6096000" y="4586989"/>
            <a:ext cx="5416445" cy="1938992"/>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2400" dirty="0">
                <a:solidFill>
                  <a:schemeClr val="dk1"/>
                </a:solidFill>
                <a:latin typeface="Calibri"/>
                <a:ea typeface="Calibri"/>
                <a:cs typeface="Calibri"/>
                <a:sym typeface="Calibri"/>
              </a:rPr>
              <a:t>On cherche à trouver le meilleur coup pour </a:t>
            </a:r>
            <a:r>
              <a:rPr lang="en" sz="2400" dirty="0">
                <a:solidFill>
                  <a:srgbClr val="FF0000"/>
                </a:solidFill>
                <a:latin typeface="Calibri"/>
                <a:ea typeface="Calibri"/>
                <a:cs typeface="Calibri"/>
                <a:sym typeface="Calibri"/>
              </a:rPr>
              <a:t>x</a:t>
            </a:r>
            <a:r>
              <a:rPr lang="en" sz="2400" dirty="0">
                <a:solidFill>
                  <a:schemeClr val="dk1"/>
                </a:solidFill>
                <a:latin typeface="Calibri"/>
                <a:ea typeface="Calibri"/>
                <a:cs typeface="Calibri"/>
                <a:sym typeface="Calibri"/>
              </a:rPr>
              <a:t>.</a:t>
            </a:r>
            <a:endParaRPr sz="2400" dirty="0"/>
          </a:p>
          <a:p>
            <a:pPr marL="0" marR="0" lvl="0" indent="0" algn="l" rtl="0">
              <a:spcBef>
                <a:spcPts val="0"/>
              </a:spcBef>
              <a:spcAft>
                <a:spcPts val="0"/>
              </a:spcAft>
              <a:buNone/>
            </a:pPr>
            <a:r>
              <a:rPr lang="en" sz="2400" b="1" dirty="0">
                <a:solidFill>
                  <a:schemeClr val="dk1"/>
                </a:solidFill>
                <a:latin typeface="Calibri"/>
                <a:ea typeface="Calibri"/>
                <a:cs typeface="Calibri"/>
                <a:sym typeface="Calibri"/>
              </a:rPr>
              <a:t>Score : </a:t>
            </a:r>
            <a:r>
              <a:rPr lang="en" sz="2400" dirty="0">
                <a:solidFill>
                  <a:schemeClr val="dk1"/>
                </a:solidFill>
                <a:latin typeface="Calibri"/>
                <a:ea typeface="Calibri"/>
                <a:cs typeface="Calibri"/>
                <a:sym typeface="Calibri"/>
              </a:rPr>
              <a:t>+5 pour une victoire, -5 pour une défaite, 0 pour un match nul</a:t>
            </a:r>
            <a:endParaRPr sz="2400" dirty="0">
              <a:solidFill>
                <a:schemeClr val="dk1"/>
              </a:solidFill>
              <a:latin typeface="Calibri"/>
              <a:ea typeface="Calibri"/>
              <a:cs typeface="Calibri"/>
              <a:sym typeface="Calibri"/>
            </a:endParaRPr>
          </a:p>
        </p:txBody>
      </p:sp>
      <p:pic>
        <p:nvPicPr>
          <p:cNvPr id="577" name="Google Shape;577;p58"/>
          <p:cNvPicPr preferRelativeResize="0"/>
          <p:nvPr/>
        </p:nvPicPr>
        <p:blipFill rotWithShape="1">
          <a:blip r:embed="rId3">
            <a:alphaModFix/>
          </a:blip>
          <a:srcRect/>
          <a:stretch/>
        </p:blipFill>
        <p:spPr>
          <a:xfrm>
            <a:off x="7524648" y="1816361"/>
            <a:ext cx="2591241" cy="2591241"/>
          </a:xfrm>
          <a:prstGeom prst="rect">
            <a:avLst/>
          </a:prstGeom>
          <a:noFill/>
          <a:ln>
            <a:noFill/>
          </a:ln>
        </p:spPr>
      </p:pic>
    </p:spTree>
    <p:extLst>
      <p:ext uri="{BB962C8B-B14F-4D97-AF65-F5344CB8AC3E}">
        <p14:creationId xmlns:p14="http://schemas.microsoft.com/office/powerpoint/2010/main" val="4230900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59"/>
          <p:cNvSpPr txBox="1">
            <a:spLocks noGrp="1"/>
          </p:cNvSpPr>
          <p:nvPr>
            <p:ph type="title"/>
          </p:nvPr>
        </p:nvSpPr>
        <p:spPr>
          <a:xfrm>
            <a:off x="1957388" y="365127"/>
            <a:ext cx="9758362" cy="1325563"/>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 sz="4000" dirty="0"/>
              <a:t>A x de jouer:</a:t>
            </a:r>
            <a:br>
              <a:rPr lang="en" sz="4000" dirty="0"/>
            </a:br>
            <a:r>
              <a:rPr lang="en" sz="4000" dirty="0"/>
              <a:t>	que vaut le coup représenté ici par </a:t>
            </a:r>
            <a:r>
              <a:rPr lang="en" sz="4000" dirty="0">
                <a:solidFill>
                  <a:srgbClr val="FF0000"/>
                </a:solidFill>
              </a:rPr>
              <a:t>x</a:t>
            </a:r>
            <a:r>
              <a:rPr lang="en" sz="4000" dirty="0"/>
              <a:t>?</a:t>
            </a:r>
            <a:endParaRPr sz="4000" dirty="0"/>
          </a:p>
        </p:txBody>
      </p:sp>
      <p:sp>
        <p:nvSpPr>
          <p:cNvPr id="583" name="Google Shape;583;p59"/>
          <p:cNvSpPr txBox="1">
            <a:spLocks noGrp="1"/>
          </p:cNvSpPr>
          <p:nvPr>
            <p:ph type="body" idx="1"/>
          </p:nvPr>
        </p:nvSpPr>
        <p:spPr>
          <a:xfrm>
            <a:off x="838200" y="1825625"/>
            <a:ext cx="10515600" cy="435133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67732" algn="l" rtl="0">
              <a:lnSpc>
                <a:spcPct val="90000"/>
              </a:lnSpc>
              <a:spcBef>
                <a:spcPts val="0"/>
              </a:spcBef>
              <a:spcAft>
                <a:spcPts val="0"/>
              </a:spcAft>
              <a:buClr>
                <a:schemeClr val="dk1"/>
              </a:buClr>
              <a:buSzPts val="2800"/>
              <a:buNone/>
            </a:pPr>
            <a:r>
              <a:rPr lang="fr-FR" dirty="0"/>
              <a:t> </a:t>
            </a:r>
            <a:endParaRPr dirty="0"/>
          </a:p>
        </p:txBody>
      </p:sp>
      <p:graphicFrame>
        <p:nvGraphicFramePr>
          <p:cNvPr id="584" name="Google Shape;584;p59"/>
          <p:cNvGraphicFramePr/>
          <p:nvPr/>
        </p:nvGraphicFramePr>
        <p:xfrm>
          <a:off x="4685253" y="2300277"/>
          <a:ext cx="1865400" cy="1143078"/>
        </p:xfrm>
        <a:graphic>
          <a:graphicData uri="http://schemas.openxmlformats.org/drawingml/2006/table">
            <a:tbl>
              <a:tblPr firstRow="1" bandRow="1">
                <a:noFill/>
              </a:tblPr>
              <a:tblGrid>
                <a:gridCol w="621800">
                  <a:extLst>
                    <a:ext uri="{9D8B030D-6E8A-4147-A177-3AD203B41FA5}">
                      <a16:colId xmlns:a16="http://schemas.microsoft.com/office/drawing/2014/main" val="20000"/>
                    </a:ext>
                  </a:extLst>
                </a:gridCol>
                <a:gridCol w="621800">
                  <a:extLst>
                    <a:ext uri="{9D8B030D-6E8A-4147-A177-3AD203B41FA5}">
                      <a16:colId xmlns:a16="http://schemas.microsoft.com/office/drawing/2014/main" val="20001"/>
                    </a:ext>
                  </a:extLst>
                </a:gridCol>
                <a:gridCol w="621800">
                  <a:extLst>
                    <a:ext uri="{9D8B030D-6E8A-4147-A177-3AD203B41FA5}">
                      <a16:colId xmlns:a16="http://schemas.microsoft.com/office/drawing/2014/main" val="20002"/>
                    </a:ext>
                  </a:extLst>
                </a:gridCol>
              </a:tblGrid>
              <a:tr h="375947">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5947">
                <a:tc>
                  <a:txBody>
                    <a:bodyPr/>
                    <a:lstStyle/>
                    <a:p>
                      <a:pPr marL="0" marR="0" lvl="0" indent="0" algn="ctr" rtl="0">
                        <a:spcBef>
                          <a:spcPts val="0"/>
                        </a:spcBef>
                        <a:spcAft>
                          <a:spcPts val="0"/>
                        </a:spcAft>
                        <a:buNone/>
                      </a:pPr>
                      <a:r>
                        <a:rPr lang="en" sz="1900" b="1">
                          <a:solidFill>
                            <a:srgbClr val="FF0000"/>
                          </a:solidFill>
                        </a:rPr>
                        <a:t>x</a:t>
                      </a:r>
                      <a:endParaRPr sz="1900" b="1">
                        <a:solidFill>
                          <a:srgbClr val="FF0000"/>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5947">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cxnSp>
        <p:nvCxnSpPr>
          <p:cNvPr id="585" name="Google Shape;585;p59"/>
          <p:cNvCxnSpPr/>
          <p:nvPr/>
        </p:nvCxnSpPr>
        <p:spPr>
          <a:xfrm rot="10800000">
            <a:off x="5931106" y="3633748"/>
            <a:ext cx="916065" cy="204345"/>
          </a:xfrm>
          <a:prstGeom prst="straightConnector1">
            <a:avLst/>
          </a:prstGeom>
          <a:noFill/>
          <a:ln w="28575" cap="flat" cmpd="sng">
            <a:solidFill>
              <a:schemeClr val="accent1"/>
            </a:solidFill>
            <a:prstDash val="solid"/>
            <a:miter lim="800000"/>
            <a:headEnd type="none" w="sm" len="sm"/>
            <a:tailEnd type="none" w="sm" len="sm"/>
          </a:ln>
        </p:spPr>
      </p:cxnSp>
      <p:cxnSp>
        <p:nvCxnSpPr>
          <p:cNvPr id="586" name="Google Shape;586;p59"/>
          <p:cNvCxnSpPr/>
          <p:nvPr/>
        </p:nvCxnSpPr>
        <p:spPr>
          <a:xfrm flipH="1">
            <a:off x="4348807" y="3655993"/>
            <a:ext cx="672892" cy="159855"/>
          </a:xfrm>
          <a:prstGeom prst="straightConnector1">
            <a:avLst/>
          </a:prstGeom>
          <a:noFill/>
          <a:ln w="28575" cap="flat" cmpd="sng">
            <a:solidFill>
              <a:schemeClr val="accent1"/>
            </a:solidFill>
            <a:prstDash val="solid"/>
            <a:miter lim="800000"/>
            <a:headEnd type="none" w="sm" len="sm"/>
            <a:tailEnd type="none" w="sm" len="sm"/>
          </a:ln>
        </p:spPr>
      </p:cxnSp>
      <p:sp>
        <p:nvSpPr>
          <p:cNvPr id="587" name="Google Shape;587;p59"/>
          <p:cNvSpPr/>
          <p:nvPr/>
        </p:nvSpPr>
        <p:spPr>
          <a:xfrm>
            <a:off x="6880482" y="5614325"/>
            <a:ext cx="882757" cy="389744"/>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00" b="1">
              <a:solidFill>
                <a:schemeClr val="dk1"/>
              </a:solidFill>
              <a:latin typeface="Calibri"/>
              <a:ea typeface="Calibri"/>
              <a:cs typeface="Calibri"/>
              <a:sym typeface="Calibri"/>
            </a:endParaRPr>
          </a:p>
        </p:txBody>
      </p:sp>
      <p:sp>
        <p:nvSpPr>
          <p:cNvPr id="588" name="Google Shape;588;p59"/>
          <p:cNvSpPr/>
          <p:nvPr/>
        </p:nvSpPr>
        <p:spPr>
          <a:xfrm>
            <a:off x="3492702" y="5573001"/>
            <a:ext cx="519657" cy="389744"/>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0</a:t>
            </a:r>
            <a:endParaRPr sz="2400" b="1">
              <a:solidFill>
                <a:schemeClr val="dk1"/>
              </a:solidFill>
              <a:latin typeface="Calibri"/>
              <a:ea typeface="Calibri"/>
              <a:cs typeface="Calibri"/>
              <a:sym typeface="Calibri"/>
            </a:endParaRPr>
          </a:p>
        </p:txBody>
      </p:sp>
      <p:graphicFrame>
        <p:nvGraphicFramePr>
          <p:cNvPr id="589" name="Google Shape;589;p59"/>
          <p:cNvGraphicFramePr/>
          <p:nvPr/>
        </p:nvGraphicFramePr>
        <p:xfrm>
          <a:off x="6389139" y="4308925"/>
          <a:ext cx="1865400" cy="1143078"/>
        </p:xfrm>
        <a:graphic>
          <a:graphicData uri="http://schemas.openxmlformats.org/drawingml/2006/table">
            <a:tbl>
              <a:tblPr firstRow="1" bandRow="1">
                <a:noFill/>
              </a:tblPr>
              <a:tblGrid>
                <a:gridCol w="621800">
                  <a:extLst>
                    <a:ext uri="{9D8B030D-6E8A-4147-A177-3AD203B41FA5}">
                      <a16:colId xmlns:a16="http://schemas.microsoft.com/office/drawing/2014/main" val="20000"/>
                    </a:ext>
                  </a:extLst>
                </a:gridCol>
                <a:gridCol w="621800">
                  <a:extLst>
                    <a:ext uri="{9D8B030D-6E8A-4147-A177-3AD203B41FA5}">
                      <a16:colId xmlns:a16="http://schemas.microsoft.com/office/drawing/2014/main" val="20001"/>
                    </a:ext>
                  </a:extLst>
                </a:gridCol>
                <a:gridCol w="621800">
                  <a:extLst>
                    <a:ext uri="{9D8B030D-6E8A-4147-A177-3AD203B41FA5}">
                      <a16:colId xmlns:a16="http://schemas.microsoft.com/office/drawing/2014/main" val="20002"/>
                    </a:ext>
                  </a:extLst>
                </a:gridCol>
              </a:tblGrid>
              <a:tr h="375947">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rgbClr val="00B050"/>
                          </a:solidFill>
                        </a:rPr>
                        <a:t>o</a:t>
                      </a:r>
                      <a:endParaRPr sz="1900" b="1">
                        <a:solidFill>
                          <a:srgbClr val="00B050"/>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5947">
                <a:tc>
                  <a:txBody>
                    <a:bodyPr/>
                    <a:lstStyle/>
                    <a:p>
                      <a:pPr marL="0" marR="0" lvl="0" indent="0" algn="ctr" rtl="0">
                        <a:spcBef>
                          <a:spcPts val="0"/>
                        </a:spcBef>
                        <a:spcAft>
                          <a:spcPts val="0"/>
                        </a:spcAft>
                        <a:buNone/>
                      </a:pPr>
                      <a:r>
                        <a:rPr lang="en" sz="1900" b="1">
                          <a:solidFill>
                            <a:srgbClr val="FF0000"/>
                          </a:solidFill>
                        </a:rPr>
                        <a:t>x</a:t>
                      </a:r>
                      <a:endParaRPr sz="1900" b="1">
                        <a:solidFill>
                          <a:srgbClr val="FF0000"/>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5947">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590" name="Google Shape;590;p59"/>
          <p:cNvGraphicFramePr/>
          <p:nvPr/>
        </p:nvGraphicFramePr>
        <p:xfrm>
          <a:off x="2819809" y="4243105"/>
          <a:ext cx="1865400" cy="1143078"/>
        </p:xfrm>
        <a:graphic>
          <a:graphicData uri="http://schemas.openxmlformats.org/drawingml/2006/table">
            <a:tbl>
              <a:tblPr firstRow="1" bandRow="1">
                <a:noFill/>
              </a:tblPr>
              <a:tblGrid>
                <a:gridCol w="621800">
                  <a:extLst>
                    <a:ext uri="{9D8B030D-6E8A-4147-A177-3AD203B41FA5}">
                      <a16:colId xmlns:a16="http://schemas.microsoft.com/office/drawing/2014/main" val="20000"/>
                    </a:ext>
                  </a:extLst>
                </a:gridCol>
                <a:gridCol w="621800">
                  <a:extLst>
                    <a:ext uri="{9D8B030D-6E8A-4147-A177-3AD203B41FA5}">
                      <a16:colId xmlns:a16="http://schemas.microsoft.com/office/drawing/2014/main" val="20001"/>
                    </a:ext>
                  </a:extLst>
                </a:gridCol>
                <a:gridCol w="621800">
                  <a:extLst>
                    <a:ext uri="{9D8B030D-6E8A-4147-A177-3AD203B41FA5}">
                      <a16:colId xmlns:a16="http://schemas.microsoft.com/office/drawing/2014/main" val="20002"/>
                    </a:ext>
                  </a:extLst>
                </a:gridCol>
              </a:tblGrid>
              <a:tr h="375947">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5947">
                <a:tc>
                  <a:txBody>
                    <a:bodyPr/>
                    <a:lstStyle/>
                    <a:p>
                      <a:pPr marL="0" marR="0" lvl="0" indent="0" algn="ctr" rtl="0">
                        <a:spcBef>
                          <a:spcPts val="0"/>
                        </a:spcBef>
                        <a:spcAft>
                          <a:spcPts val="0"/>
                        </a:spcAft>
                        <a:buNone/>
                      </a:pPr>
                      <a:r>
                        <a:rPr lang="en" sz="1900" b="1">
                          <a:solidFill>
                            <a:srgbClr val="FF0000"/>
                          </a:solidFill>
                        </a:rPr>
                        <a:t>x</a:t>
                      </a:r>
                      <a:endParaRPr sz="1900" b="1">
                        <a:solidFill>
                          <a:srgbClr val="FF0000"/>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rgbClr val="00B0F0"/>
                          </a:solidFill>
                        </a:rPr>
                        <a:t>o</a:t>
                      </a:r>
                      <a:endParaRPr sz="1900" b="1">
                        <a:solidFill>
                          <a:srgbClr val="00B0F0"/>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5947">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591" name="Google Shape;591;p59"/>
          <p:cNvSpPr/>
          <p:nvPr/>
        </p:nvSpPr>
        <p:spPr>
          <a:xfrm>
            <a:off x="8868753" y="3397557"/>
            <a:ext cx="1407412" cy="389744"/>
          </a:xfrm>
          <a:prstGeom prst="roundRect">
            <a:avLst>
              <a:gd name="adj" fmla="val 16667"/>
            </a:avLst>
          </a:prstGeom>
          <a:solidFill>
            <a:srgbClr val="FF0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a:solidFill>
                  <a:schemeClr val="lt1"/>
                </a:solidFill>
                <a:latin typeface="Calibri"/>
                <a:ea typeface="Calibri"/>
                <a:cs typeface="Calibri"/>
                <a:sym typeface="Calibri"/>
              </a:rPr>
              <a:t>Min</a:t>
            </a:r>
            <a:endParaRPr sz="2400">
              <a:solidFill>
                <a:schemeClr val="lt1"/>
              </a:solidFill>
              <a:latin typeface="Calibri"/>
              <a:ea typeface="Calibri"/>
              <a:cs typeface="Calibri"/>
              <a:sym typeface="Calibri"/>
            </a:endParaRPr>
          </a:p>
        </p:txBody>
      </p:sp>
      <p:sp>
        <p:nvSpPr>
          <p:cNvPr id="592" name="Google Shape;592;p59"/>
          <p:cNvSpPr/>
          <p:nvPr/>
        </p:nvSpPr>
        <p:spPr>
          <a:xfrm>
            <a:off x="7763239" y="2805456"/>
            <a:ext cx="882757" cy="389744"/>
          </a:xfrm>
          <a:prstGeom prst="ellipse">
            <a:avLst/>
          </a:prstGeom>
          <a:solidFill>
            <a:srgbClr val="FFC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00" b="1">
              <a:solidFill>
                <a:schemeClr val="dk1"/>
              </a:solidFill>
              <a:latin typeface="Calibri"/>
              <a:ea typeface="Calibri"/>
              <a:cs typeface="Calibri"/>
              <a:sym typeface="Calibri"/>
            </a:endParaRPr>
          </a:p>
        </p:txBody>
      </p:sp>
      <p:cxnSp>
        <p:nvCxnSpPr>
          <p:cNvPr id="594" name="Google Shape;594;p59"/>
          <p:cNvCxnSpPr/>
          <p:nvPr/>
        </p:nvCxnSpPr>
        <p:spPr>
          <a:xfrm flipH="1">
            <a:off x="2819810" y="6053490"/>
            <a:ext cx="672893" cy="159855"/>
          </a:xfrm>
          <a:prstGeom prst="straightConnector1">
            <a:avLst/>
          </a:prstGeom>
          <a:noFill/>
          <a:ln w="28575" cap="flat" cmpd="sng">
            <a:solidFill>
              <a:schemeClr val="accent1"/>
            </a:solidFill>
            <a:prstDash val="solid"/>
            <a:miter lim="800000"/>
            <a:headEnd type="none" w="sm" len="sm"/>
            <a:tailEnd type="none" w="sm" len="sm"/>
          </a:ln>
        </p:spPr>
      </p:cxnSp>
      <p:graphicFrame>
        <p:nvGraphicFramePr>
          <p:cNvPr id="595" name="Google Shape;595;p59"/>
          <p:cNvGraphicFramePr/>
          <p:nvPr/>
        </p:nvGraphicFramePr>
        <p:xfrm>
          <a:off x="1061175" y="5651067"/>
          <a:ext cx="1865400" cy="1143078"/>
        </p:xfrm>
        <a:graphic>
          <a:graphicData uri="http://schemas.openxmlformats.org/drawingml/2006/table">
            <a:tbl>
              <a:tblPr firstRow="1" bandRow="1">
                <a:noFill/>
              </a:tblPr>
              <a:tblGrid>
                <a:gridCol w="621800">
                  <a:extLst>
                    <a:ext uri="{9D8B030D-6E8A-4147-A177-3AD203B41FA5}">
                      <a16:colId xmlns:a16="http://schemas.microsoft.com/office/drawing/2014/main" val="20000"/>
                    </a:ext>
                  </a:extLst>
                </a:gridCol>
                <a:gridCol w="621800">
                  <a:extLst>
                    <a:ext uri="{9D8B030D-6E8A-4147-A177-3AD203B41FA5}">
                      <a16:colId xmlns:a16="http://schemas.microsoft.com/office/drawing/2014/main" val="20001"/>
                    </a:ext>
                  </a:extLst>
                </a:gridCol>
                <a:gridCol w="621800">
                  <a:extLst>
                    <a:ext uri="{9D8B030D-6E8A-4147-A177-3AD203B41FA5}">
                      <a16:colId xmlns:a16="http://schemas.microsoft.com/office/drawing/2014/main" val="20002"/>
                    </a:ext>
                  </a:extLst>
                </a:gridCol>
              </a:tblGrid>
              <a:tr h="375947">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rgbClr val="2E75B5"/>
                          </a:solidFill>
                        </a:rPr>
                        <a:t>x</a:t>
                      </a:r>
                      <a:endParaRPr sz="1900" b="1">
                        <a:solidFill>
                          <a:srgbClr val="2E75B5"/>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5947">
                <a:tc>
                  <a:txBody>
                    <a:bodyPr/>
                    <a:lstStyle/>
                    <a:p>
                      <a:pPr marL="0" marR="0" lvl="0" indent="0" algn="ctr" rtl="0">
                        <a:spcBef>
                          <a:spcPts val="0"/>
                        </a:spcBef>
                        <a:spcAft>
                          <a:spcPts val="0"/>
                        </a:spcAft>
                        <a:buNone/>
                      </a:pPr>
                      <a:r>
                        <a:rPr lang="en" sz="1900" b="1">
                          <a:solidFill>
                            <a:srgbClr val="FF0000"/>
                          </a:solidFill>
                        </a:rPr>
                        <a:t>x</a:t>
                      </a:r>
                      <a:endParaRPr sz="1900" b="1">
                        <a:solidFill>
                          <a:srgbClr val="FF0000"/>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5947">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784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60"/>
          <p:cNvSpPr txBox="1">
            <a:spLocks noGrp="1"/>
          </p:cNvSpPr>
          <p:nvPr>
            <p:ph type="title"/>
          </p:nvPr>
        </p:nvSpPr>
        <p:spPr>
          <a:xfrm>
            <a:off x="1485900" y="365127"/>
            <a:ext cx="9867899" cy="1325563"/>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 sz="3200" dirty="0"/>
              <a:t>A o de jouer:</a:t>
            </a:r>
            <a:br>
              <a:rPr lang="en" sz="3200" dirty="0"/>
            </a:br>
            <a:r>
              <a:rPr lang="en" sz="3200" dirty="0"/>
              <a:t>	que vaut, pour x, le coup représenté ici par </a:t>
            </a:r>
            <a:r>
              <a:rPr lang="en" sz="3200" dirty="0">
                <a:solidFill>
                  <a:srgbClr val="FF0000"/>
                </a:solidFill>
              </a:rPr>
              <a:t>o</a:t>
            </a:r>
            <a:r>
              <a:rPr lang="en" sz="3200" dirty="0"/>
              <a:t>?</a:t>
            </a:r>
            <a:endParaRPr sz="3200" dirty="0"/>
          </a:p>
        </p:txBody>
      </p:sp>
      <p:sp>
        <p:nvSpPr>
          <p:cNvPr id="601" name="Google Shape;601;p60"/>
          <p:cNvSpPr txBox="1">
            <a:spLocks noGrp="1"/>
          </p:cNvSpPr>
          <p:nvPr>
            <p:ph type="body" idx="1"/>
          </p:nvPr>
        </p:nvSpPr>
        <p:spPr>
          <a:xfrm>
            <a:off x="838200" y="1825625"/>
            <a:ext cx="10515600" cy="435133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67732" algn="l" rtl="0">
              <a:lnSpc>
                <a:spcPct val="90000"/>
              </a:lnSpc>
              <a:spcBef>
                <a:spcPts val="0"/>
              </a:spcBef>
              <a:spcAft>
                <a:spcPts val="0"/>
              </a:spcAft>
              <a:buClr>
                <a:schemeClr val="dk1"/>
              </a:buClr>
              <a:buSzPts val="2800"/>
              <a:buNone/>
            </a:pPr>
            <a:r>
              <a:rPr lang="fr-FR" dirty="0"/>
              <a:t> </a:t>
            </a:r>
            <a:endParaRPr dirty="0"/>
          </a:p>
        </p:txBody>
      </p:sp>
      <p:graphicFrame>
        <p:nvGraphicFramePr>
          <p:cNvPr id="602" name="Google Shape;602;p60"/>
          <p:cNvGraphicFramePr/>
          <p:nvPr/>
        </p:nvGraphicFramePr>
        <p:xfrm>
          <a:off x="4685253" y="2300277"/>
          <a:ext cx="1865400" cy="1143078"/>
        </p:xfrm>
        <a:graphic>
          <a:graphicData uri="http://schemas.openxmlformats.org/drawingml/2006/table">
            <a:tbl>
              <a:tblPr firstRow="1" bandRow="1">
                <a:noFill/>
              </a:tblPr>
              <a:tblGrid>
                <a:gridCol w="621800">
                  <a:extLst>
                    <a:ext uri="{9D8B030D-6E8A-4147-A177-3AD203B41FA5}">
                      <a16:colId xmlns:a16="http://schemas.microsoft.com/office/drawing/2014/main" val="20000"/>
                    </a:ext>
                  </a:extLst>
                </a:gridCol>
                <a:gridCol w="621800">
                  <a:extLst>
                    <a:ext uri="{9D8B030D-6E8A-4147-A177-3AD203B41FA5}">
                      <a16:colId xmlns:a16="http://schemas.microsoft.com/office/drawing/2014/main" val="20001"/>
                    </a:ext>
                  </a:extLst>
                </a:gridCol>
                <a:gridCol w="621800">
                  <a:extLst>
                    <a:ext uri="{9D8B030D-6E8A-4147-A177-3AD203B41FA5}">
                      <a16:colId xmlns:a16="http://schemas.microsoft.com/office/drawing/2014/main" val="20002"/>
                    </a:ext>
                  </a:extLst>
                </a:gridCol>
              </a:tblGrid>
              <a:tr h="375947">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5947">
                <a:tc>
                  <a:txBody>
                    <a:bodyPr/>
                    <a:lstStyle/>
                    <a:p>
                      <a:pPr marL="0" marR="0" lvl="0" indent="0" algn="ctr" rtl="0">
                        <a:spcBef>
                          <a:spcPts val="0"/>
                        </a:spcBef>
                        <a:spcAft>
                          <a:spcPts val="0"/>
                        </a:spcAft>
                        <a:buNone/>
                      </a:pPr>
                      <a:endParaRPr sz="1900" b="1">
                        <a:solidFill>
                          <a:srgbClr val="FF0000"/>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rgbClr val="FF0000"/>
                          </a:solidFill>
                        </a:rPr>
                        <a:t>o</a:t>
                      </a:r>
                      <a:endParaRPr sz="1900" b="1">
                        <a:solidFill>
                          <a:srgbClr val="FF0000"/>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5947">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cxnSp>
        <p:nvCxnSpPr>
          <p:cNvPr id="603" name="Google Shape;603;p60"/>
          <p:cNvCxnSpPr/>
          <p:nvPr/>
        </p:nvCxnSpPr>
        <p:spPr>
          <a:xfrm rot="10800000">
            <a:off x="5931107" y="3633747"/>
            <a:ext cx="2096748" cy="468352"/>
          </a:xfrm>
          <a:prstGeom prst="straightConnector1">
            <a:avLst/>
          </a:prstGeom>
          <a:noFill/>
          <a:ln w="28575" cap="flat" cmpd="sng">
            <a:solidFill>
              <a:schemeClr val="accent1"/>
            </a:solidFill>
            <a:prstDash val="solid"/>
            <a:miter lim="800000"/>
            <a:headEnd type="none" w="sm" len="sm"/>
            <a:tailEnd type="none" w="sm" len="sm"/>
          </a:ln>
        </p:spPr>
      </p:cxnSp>
      <p:cxnSp>
        <p:nvCxnSpPr>
          <p:cNvPr id="604" name="Google Shape;604;p60"/>
          <p:cNvCxnSpPr/>
          <p:nvPr/>
        </p:nvCxnSpPr>
        <p:spPr>
          <a:xfrm flipH="1">
            <a:off x="2790878" y="3655993"/>
            <a:ext cx="2230823" cy="318996"/>
          </a:xfrm>
          <a:prstGeom prst="straightConnector1">
            <a:avLst/>
          </a:prstGeom>
          <a:noFill/>
          <a:ln w="28575" cap="flat" cmpd="sng">
            <a:solidFill>
              <a:schemeClr val="accent1"/>
            </a:solidFill>
            <a:prstDash val="solid"/>
            <a:miter lim="800000"/>
            <a:headEnd type="none" w="sm" len="sm"/>
            <a:tailEnd type="none" w="sm" len="sm"/>
          </a:ln>
        </p:spPr>
      </p:cxnSp>
      <p:sp>
        <p:nvSpPr>
          <p:cNvPr id="605" name="Google Shape;605;p60"/>
          <p:cNvSpPr/>
          <p:nvPr/>
        </p:nvSpPr>
        <p:spPr>
          <a:xfrm>
            <a:off x="9066712" y="4625507"/>
            <a:ext cx="882757" cy="389744"/>
          </a:xfrm>
          <a:prstGeom prst="ellipse">
            <a:avLst/>
          </a:prstGeom>
          <a:solidFill>
            <a:srgbClr val="FFC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00" b="1">
              <a:solidFill>
                <a:schemeClr val="dk1"/>
              </a:solidFill>
              <a:latin typeface="Calibri"/>
              <a:ea typeface="Calibri"/>
              <a:cs typeface="Calibri"/>
              <a:sym typeface="Calibri"/>
            </a:endParaRPr>
          </a:p>
        </p:txBody>
      </p:sp>
      <p:sp>
        <p:nvSpPr>
          <p:cNvPr id="606" name="Google Shape;606;p60"/>
          <p:cNvSpPr/>
          <p:nvPr/>
        </p:nvSpPr>
        <p:spPr>
          <a:xfrm>
            <a:off x="6178013" y="4599508"/>
            <a:ext cx="856105" cy="389744"/>
          </a:xfrm>
          <a:prstGeom prst="ellipse">
            <a:avLst/>
          </a:prstGeom>
          <a:solidFill>
            <a:srgbClr val="FFC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00" b="1">
              <a:solidFill>
                <a:schemeClr val="dk1"/>
              </a:solidFill>
              <a:latin typeface="Calibri"/>
              <a:ea typeface="Calibri"/>
              <a:cs typeface="Calibri"/>
              <a:sym typeface="Calibri"/>
            </a:endParaRPr>
          </a:p>
        </p:txBody>
      </p:sp>
      <p:sp>
        <p:nvSpPr>
          <p:cNvPr id="607" name="Google Shape;607;p60"/>
          <p:cNvSpPr/>
          <p:nvPr/>
        </p:nvSpPr>
        <p:spPr>
          <a:xfrm>
            <a:off x="9303471" y="3266248"/>
            <a:ext cx="1407412" cy="389744"/>
          </a:xfrm>
          <a:prstGeom prst="roundRect">
            <a:avLst>
              <a:gd name="adj" fmla="val 16667"/>
            </a:avLst>
          </a:prstGeom>
          <a:solidFill>
            <a:srgbClr val="FF0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a:solidFill>
                  <a:schemeClr val="lt1"/>
                </a:solidFill>
                <a:latin typeface="Calibri"/>
                <a:ea typeface="Calibri"/>
                <a:cs typeface="Calibri"/>
                <a:sym typeface="Calibri"/>
              </a:rPr>
              <a:t>Max</a:t>
            </a:r>
            <a:endParaRPr sz="2400">
              <a:solidFill>
                <a:schemeClr val="lt1"/>
              </a:solidFill>
              <a:latin typeface="Calibri"/>
              <a:ea typeface="Calibri"/>
              <a:cs typeface="Calibri"/>
              <a:sym typeface="Calibri"/>
            </a:endParaRPr>
          </a:p>
        </p:txBody>
      </p:sp>
      <p:graphicFrame>
        <p:nvGraphicFramePr>
          <p:cNvPr id="608" name="Google Shape;608;p60"/>
          <p:cNvGraphicFramePr/>
          <p:nvPr/>
        </p:nvGraphicFramePr>
        <p:xfrm>
          <a:off x="7131019" y="4274879"/>
          <a:ext cx="1865400" cy="1143078"/>
        </p:xfrm>
        <a:graphic>
          <a:graphicData uri="http://schemas.openxmlformats.org/drawingml/2006/table">
            <a:tbl>
              <a:tblPr firstRow="1" bandRow="1">
                <a:noFill/>
              </a:tblPr>
              <a:tblGrid>
                <a:gridCol w="621800">
                  <a:extLst>
                    <a:ext uri="{9D8B030D-6E8A-4147-A177-3AD203B41FA5}">
                      <a16:colId xmlns:a16="http://schemas.microsoft.com/office/drawing/2014/main" val="20000"/>
                    </a:ext>
                  </a:extLst>
                </a:gridCol>
                <a:gridCol w="621800">
                  <a:extLst>
                    <a:ext uri="{9D8B030D-6E8A-4147-A177-3AD203B41FA5}">
                      <a16:colId xmlns:a16="http://schemas.microsoft.com/office/drawing/2014/main" val="20001"/>
                    </a:ext>
                  </a:extLst>
                </a:gridCol>
                <a:gridCol w="621800">
                  <a:extLst>
                    <a:ext uri="{9D8B030D-6E8A-4147-A177-3AD203B41FA5}">
                      <a16:colId xmlns:a16="http://schemas.microsoft.com/office/drawing/2014/main" val="20002"/>
                    </a:ext>
                  </a:extLst>
                </a:gridCol>
              </a:tblGrid>
              <a:tr h="375947">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5947">
                <a:tc>
                  <a:txBody>
                    <a:bodyPr/>
                    <a:lstStyle/>
                    <a:p>
                      <a:pPr marL="0" marR="0" lvl="0" indent="0" algn="ctr" rtl="0">
                        <a:spcBef>
                          <a:spcPts val="0"/>
                        </a:spcBef>
                        <a:spcAft>
                          <a:spcPts val="0"/>
                        </a:spcAft>
                        <a:buNone/>
                      </a:pPr>
                      <a:endParaRPr sz="1900" b="1">
                        <a:solidFill>
                          <a:srgbClr val="FF0000"/>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dirty="0">
                          <a:solidFill>
                            <a:srgbClr val="FF0000"/>
                          </a:solidFill>
                        </a:rPr>
                        <a:t>o</a:t>
                      </a:r>
                      <a:endParaRPr sz="1900" b="1" dirty="0">
                        <a:solidFill>
                          <a:srgbClr val="FF0000"/>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5947">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dirty="0">
                          <a:solidFill>
                            <a:srgbClr val="0070C0"/>
                          </a:solidFill>
                        </a:rPr>
                        <a:t>x</a:t>
                      </a:r>
                      <a:endParaRPr sz="1900" b="1" dirty="0">
                        <a:solidFill>
                          <a:srgbClr val="0070C0"/>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609" name="Google Shape;609;p60"/>
          <p:cNvGraphicFramePr/>
          <p:nvPr/>
        </p:nvGraphicFramePr>
        <p:xfrm>
          <a:off x="4312568" y="4271739"/>
          <a:ext cx="1865400" cy="1143078"/>
        </p:xfrm>
        <a:graphic>
          <a:graphicData uri="http://schemas.openxmlformats.org/drawingml/2006/table">
            <a:tbl>
              <a:tblPr firstRow="1" bandRow="1">
                <a:noFill/>
              </a:tblPr>
              <a:tblGrid>
                <a:gridCol w="621800">
                  <a:extLst>
                    <a:ext uri="{9D8B030D-6E8A-4147-A177-3AD203B41FA5}">
                      <a16:colId xmlns:a16="http://schemas.microsoft.com/office/drawing/2014/main" val="20000"/>
                    </a:ext>
                  </a:extLst>
                </a:gridCol>
                <a:gridCol w="621800">
                  <a:extLst>
                    <a:ext uri="{9D8B030D-6E8A-4147-A177-3AD203B41FA5}">
                      <a16:colId xmlns:a16="http://schemas.microsoft.com/office/drawing/2014/main" val="20001"/>
                    </a:ext>
                  </a:extLst>
                </a:gridCol>
                <a:gridCol w="621800">
                  <a:extLst>
                    <a:ext uri="{9D8B030D-6E8A-4147-A177-3AD203B41FA5}">
                      <a16:colId xmlns:a16="http://schemas.microsoft.com/office/drawing/2014/main" val="20002"/>
                    </a:ext>
                  </a:extLst>
                </a:gridCol>
              </a:tblGrid>
              <a:tr h="375947">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rgbClr val="0070C0"/>
                          </a:solidFill>
                        </a:rPr>
                        <a:t>x</a:t>
                      </a:r>
                      <a:endParaRPr sz="1900" b="1">
                        <a:solidFill>
                          <a:srgbClr val="0070C0"/>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5947">
                <a:tc>
                  <a:txBody>
                    <a:bodyPr/>
                    <a:lstStyle/>
                    <a:p>
                      <a:pPr marL="0" marR="0" lvl="0" indent="0" algn="ctr" rtl="0">
                        <a:spcBef>
                          <a:spcPts val="0"/>
                        </a:spcBef>
                        <a:spcAft>
                          <a:spcPts val="0"/>
                        </a:spcAft>
                        <a:buNone/>
                      </a:pPr>
                      <a:endParaRPr sz="1900" b="1">
                        <a:solidFill>
                          <a:srgbClr val="FF0000"/>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rgbClr val="FF0000"/>
                          </a:solidFill>
                        </a:rPr>
                        <a:t>o</a:t>
                      </a:r>
                      <a:endParaRPr sz="1900" b="1">
                        <a:solidFill>
                          <a:srgbClr val="FF0000"/>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5947">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610" name="Google Shape;610;p60"/>
          <p:cNvGraphicFramePr/>
          <p:nvPr/>
        </p:nvGraphicFramePr>
        <p:xfrm>
          <a:off x="1219804" y="4215375"/>
          <a:ext cx="1865400" cy="1143078"/>
        </p:xfrm>
        <a:graphic>
          <a:graphicData uri="http://schemas.openxmlformats.org/drawingml/2006/table">
            <a:tbl>
              <a:tblPr firstRow="1" bandRow="1">
                <a:noFill/>
              </a:tblPr>
              <a:tblGrid>
                <a:gridCol w="621800">
                  <a:extLst>
                    <a:ext uri="{9D8B030D-6E8A-4147-A177-3AD203B41FA5}">
                      <a16:colId xmlns:a16="http://schemas.microsoft.com/office/drawing/2014/main" val="20000"/>
                    </a:ext>
                  </a:extLst>
                </a:gridCol>
                <a:gridCol w="621800">
                  <a:extLst>
                    <a:ext uri="{9D8B030D-6E8A-4147-A177-3AD203B41FA5}">
                      <a16:colId xmlns:a16="http://schemas.microsoft.com/office/drawing/2014/main" val="20001"/>
                    </a:ext>
                  </a:extLst>
                </a:gridCol>
                <a:gridCol w="621800">
                  <a:extLst>
                    <a:ext uri="{9D8B030D-6E8A-4147-A177-3AD203B41FA5}">
                      <a16:colId xmlns:a16="http://schemas.microsoft.com/office/drawing/2014/main" val="20002"/>
                    </a:ext>
                  </a:extLst>
                </a:gridCol>
              </a:tblGrid>
              <a:tr h="375947">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5947">
                <a:tc>
                  <a:txBody>
                    <a:bodyPr/>
                    <a:lstStyle/>
                    <a:p>
                      <a:pPr marL="0" marR="0" lvl="0" indent="0" algn="ctr" rtl="0">
                        <a:spcBef>
                          <a:spcPts val="0"/>
                        </a:spcBef>
                        <a:spcAft>
                          <a:spcPts val="0"/>
                        </a:spcAft>
                        <a:buNone/>
                      </a:pPr>
                      <a:r>
                        <a:rPr lang="en" sz="1900" b="1">
                          <a:solidFill>
                            <a:srgbClr val="0070C0"/>
                          </a:solidFill>
                        </a:rPr>
                        <a:t>x</a:t>
                      </a:r>
                      <a:endParaRPr sz="1900" b="1">
                        <a:solidFill>
                          <a:srgbClr val="0070C0"/>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rgbClr val="FF0000"/>
                          </a:solidFill>
                        </a:rPr>
                        <a:t>o</a:t>
                      </a:r>
                      <a:endParaRPr sz="1900" b="1">
                        <a:solidFill>
                          <a:srgbClr val="FF0000"/>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5947">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611" name="Google Shape;611;p60"/>
          <p:cNvSpPr/>
          <p:nvPr/>
        </p:nvSpPr>
        <p:spPr>
          <a:xfrm>
            <a:off x="3050184" y="4569143"/>
            <a:ext cx="856105" cy="389744"/>
          </a:xfrm>
          <a:prstGeom prst="ellipse">
            <a:avLst/>
          </a:prstGeom>
          <a:solidFill>
            <a:srgbClr val="FFC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00" b="1">
              <a:solidFill>
                <a:schemeClr val="dk1"/>
              </a:solidFill>
              <a:latin typeface="Calibri"/>
              <a:ea typeface="Calibri"/>
              <a:cs typeface="Calibri"/>
              <a:sym typeface="Calibri"/>
            </a:endParaRPr>
          </a:p>
        </p:txBody>
      </p:sp>
      <p:cxnSp>
        <p:nvCxnSpPr>
          <p:cNvPr id="612" name="Google Shape;612;p60"/>
          <p:cNvCxnSpPr/>
          <p:nvPr/>
        </p:nvCxnSpPr>
        <p:spPr>
          <a:xfrm flipH="1">
            <a:off x="5416445" y="3633747"/>
            <a:ext cx="201531" cy="367548"/>
          </a:xfrm>
          <a:prstGeom prst="straightConnector1">
            <a:avLst/>
          </a:prstGeom>
          <a:noFill/>
          <a:ln w="28575" cap="flat" cmpd="sng">
            <a:solidFill>
              <a:schemeClr val="accent1"/>
            </a:solidFill>
            <a:prstDash val="solid"/>
            <a:miter lim="800000"/>
            <a:headEnd type="none" w="sm" len="sm"/>
            <a:tailEnd type="none" w="sm" len="sm"/>
          </a:ln>
        </p:spPr>
      </p:cxnSp>
      <p:sp>
        <p:nvSpPr>
          <p:cNvPr id="613" name="Google Shape;613;p60"/>
          <p:cNvSpPr/>
          <p:nvPr/>
        </p:nvSpPr>
        <p:spPr>
          <a:xfrm>
            <a:off x="8325235" y="2855380"/>
            <a:ext cx="882757" cy="389744"/>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00" b="1">
              <a:solidFill>
                <a:schemeClr val="dk1"/>
              </a:solidFill>
              <a:latin typeface="Calibri"/>
              <a:ea typeface="Calibri"/>
              <a:cs typeface="Calibri"/>
              <a:sym typeface="Calibri"/>
            </a:endParaRPr>
          </a:p>
        </p:txBody>
      </p:sp>
      <p:cxnSp>
        <p:nvCxnSpPr>
          <p:cNvPr id="615" name="Google Shape;615;p60"/>
          <p:cNvCxnSpPr/>
          <p:nvPr/>
        </p:nvCxnSpPr>
        <p:spPr>
          <a:xfrm flipH="1">
            <a:off x="1219805" y="5447591"/>
            <a:ext cx="672892" cy="159855"/>
          </a:xfrm>
          <a:prstGeom prst="straightConnector1">
            <a:avLst/>
          </a:prstGeom>
          <a:noFill/>
          <a:ln w="28575" cap="flat" cmpd="sng">
            <a:solidFill>
              <a:schemeClr val="accent1"/>
            </a:solidFill>
            <a:prstDash val="solid"/>
            <a:miter lim="800000"/>
            <a:headEnd type="none" w="sm" len="sm"/>
            <a:tailEnd type="none" w="sm" len="sm"/>
          </a:ln>
        </p:spPr>
      </p:cxnSp>
      <p:cxnSp>
        <p:nvCxnSpPr>
          <p:cNvPr id="616" name="Google Shape;616;p60"/>
          <p:cNvCxnSpPr/>
          <p:nvPr/>
        </p:nvCxnSpPr>
        <p:spPr>
          <a:xfrm flipH="1">
            <a:off x="4414758" y="5451279"/>
            <a:ext cx="672892" cy="159855"/>
          </a:xfrm>
          <a:prstGeom prst="straightConnector1">
            <a:avLst/>
          </a:prstGeom>
          <a:noFill/>
          <a:ln w="28575" cap="flat" cmpd="sng">
            <a:solidFill>
              <a:schemeClr val="accent1"/>
            </a:solidFill>
            <a:prstDash val="solid"/>
            <a:miter lim="800000"/>
            <a:headEnd type="none" w="sm" len="sm"/>
            <a:tailEnd type="none" w="sm" len="sm"/>
          </a:ln>
        </p:spPr>
      </p:cxnSp>
      <p:cxnSp>
        <p:nvCxnSpPr>
          <p:cNvPr id="617" name="Google Shape;617;p60"/>
          <p:cNvCxnSpPr/>
          <p:nvPr/>
        </p:nvCxnSpPr>
        <p:spPr>
          <a:xfrm rot="10800000">
            <a:off x="5187596" y="5447591"/>
            <a:ext cx="726497" cy="188012"/>
          </a:xfrm>
          <a:prstGeom prst="straightConnector1">
            <a:avLst/>
          </a:prstGeom>
          <a:noFill/>
          <a:ln w="28575" cap="flat" cmpd="sng">
            <a:solidFill>
              <a:schemeClr val="accent1"/>
            </a:solidFill>
            <a:prstDash val="solid"/>
            <a:miter lim="800000"/>
            <a:headEnd type="none" w="sm" len="sm"/>
            <a:tailEnd type="none" w="sm" len="sm"/>
          </a:ln>
        </p:spPr>
      </p:cxnSp>
      <p:cxnSp>
        <p:nvCxnSpPr>
          <p:cNvPr id="618" name="Google Shape;618;p60"/>
          <p:cNvCxnSpPr/>
          <p:nvPr/>
        </p:nvCxnSpPr>
        <p:spPr>
          <a:xfrm rot="10800000">
            <a:off x="2036645" y="5472583"/>
            <a:ext cx="726497" cy="188012"/>
          </a:xfrm>
          <a:prstGeom prst="straightConnector1">
            <a:avLst/>
          </a:prstGeom>
          <a:noFill/>
          <a:ln w="28575" cap="flat" cmpd="sng">
            <a:solidFill>
              <a:schemeClr val="accent1"/>
            </a:solidFill>
            <a:prstDash val="solid"/>
            <a:miter lim="800000"/>
            <a:headEnd type="none" w="sm" len="sm"/>
            <a:tailEnd type="none" w="sm" len="sm"/>
          </a:ln>
        </p:spPr>
      </p:cxnSp>
      <p:sp>
        <p:nvSpPr>
          <p:cNvPr id="619" name="Google Shape;619;p60"/>
          <p:cNvSpPr/>
          <p:nvPr/>
        </p:nvSpPr>
        <p:spPr>
          <a:xfrm>
            <a:off x="836344" y="5742381"/>
            <a:ext cx="856105" cy="389744"/>
          </a:xfrm>
          <a:prstGeom prst="ellipse">
            <a:avLst/>
          </a:prstGeom>
          <a:solidFill>
            <a:srgbClr val="FFC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00" b="1">
              <a:solidFill>
                <a:schemeClr val="dk1"/>
              </a:solidFill>
              <a:latin typeface="Calibri"/>
              <a:ea typeface="Calibri"/>
              <a:cs typeface="Calibri"/>
              <a:sym typeface="Calibri"/>
            </a:endParaRPr>
          </a:p>
        </p:txBody>
      </p:sp>
      <p:sp>
        <p:nvSpPr>
          <p:cNvPr id="620" name="Google Shape;620;p60"/>
          <p:cNvSpPr/>
          <p:nvPr/>
        </p:nvSpPr>
        <p:spPr>
          <a:xfrm>
            <a:off x="2404817" y="5750683"/>
            <a:ext cx="856105" cy="389744"/>
          </a:xfrm>
          <a:prstGeom prst="ellipse">
            <a:avLst/>
          </a:prstGeom>
          <a:solidFill>
            <a:srgbClr val="FFC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89"/>
          </a:p>
        </p:txBody>
      </p:sp>
      <p:sp>
        <p:nvSpPr>
          <p:cNvPr id="621" name="Google Shape;621;p60"/>
          <p:cNvSpPr/>
          <p:nvPr/>
        </p:nvSpPr>
        <p:spPr>
          <a:xfrm>
            <a:off x="5437420" y="5766531"/>
            <a:ext cx="856105" cy="389744"/>
          </a:xfrm>
          <a:prstGeom prst="ellipse">
            <a:avLst/>
          </a:prstGeom>
          <a:solidFill>
            <a:srgbClr val="FFC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00" b="1">
              <a:solidFill>
                <a:schemeClr val="dk1"/>
              </a:solidFill>
              <a:latin typeface="Calibri"/>
              <a:ea typeface="Calibri"/>
              <a:cs typeface="Calibri"/>
              <a:sym typeface="Calibri"/>
            </a:endParaRPr>
          </a:p>
        </p:txBody>
      </p:sp>
      <p:sp>
        <p:nvSpPr>
          <p:cNvPr id="622" name="Google Shape;622;p60"/>
          <p:cNvSpPr/>
          <p:nvPr/>
        </p:nvSpPr>
        <p:spPr>
          <a:xfrm>
            <a:off x="3884516" y="5781176"/>
            <a:ext cx="856105" cy="389744"/>
          </a:xfrm>
          <a:prstGeom prst="ellipse">
            <a:avLst/>
          </a:prstGeom>
          <a:solidFill>
            <a:srgbClr val="FFC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00" b="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996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61"/>
          <p:cNvSpPr/>
          <p:nvPr/>
        </p:nvSpPr>
        <p:spPr>
          <a:xfrm>
            <a:off x="7401810" y="5418178"/>
            <a:ext cx="4353805" cy="794479"/>
          </a:xfrm>
          <a:prstGeom prst="roundRect">
            <a:avLst>
              <a:gd name="adj" fmla="val 16667"/>
            </a:avLst>
          </a:prstGeom>
          <a:solidFill>
            <a:srgbClr val="FFD966"/>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aphicFrame>
        <p:nvGraphicFramePr>
          <p:cNvPr id="628" name="Google Shape;628;p61"/>
          <p:cNvGraphicFramePr/>
          <p:nvPr/>
        </p:nvGraphicFramePr>
        <p:xfrm>
          <a:off x="4863472" y="152817"/>
          <a:ext cx="1865400" cy="1143078"/>
        </p:xfrm>
        <a:graphic>
          <a:graphicData uri="http://schemas.openxmlformats.org/drawingml/2006/table">
            <a:tbl>
              <a:tblPr firstRow="1" bandRow="1">
                <a:noFill/>
              </a:tblPr>
              <a:tblGrid>
                <a:gridCol w="621800">
                  <a:extLst>
                    <a:ext uri="{9D8B030D-6E8A-4147-A177-3AD203B41FA5}">
                      <a16:colId xmlns:a16="http://schemas.microsoft.com/office/drawing/2014/main" val="20000"/>
                    </a:ext>
                  </a:extLst>
                </a:gridCol>
                <a:gridCol w="621800">
                  <a:extLst>
                    <a:ext uri="{9D8B030D-6E8A-4147-A177-3AD203B41FA5}">
                      <a16:colId xmlns:a16="http://schemas.microsoft.com/office/drawing/2014/main" val="20001"/>
                    </a:ext>
                  </a:extLst>
                </a:gridCol>
                <a:gridCol w="621800">
                  <a:extLst>
                    <a:ext uri="{9D8B030D-6E8A-4147-A177-3AD203B41FA5}">
                      <a16:colId xmlns:a16="http://schemas.microsoft.com/office/drawing/2014/main" val="20002"/>
                    </a:ext>
                  </a:extLst>
                </a:gridCol>
              </a:tblGrid>
              <a:tr h="375947">
                <a:tc>
                  <a:txBody>
                    <a:bodyPr/>
                    <a:lstStyle/>
                    <a:p>
                      <a:pPr marL="0" marR="0" lvl="0" indent="0" algn="ctr" rtl="0">
                        <a:spcBef>
                          <a:spcPts val="0"/>
                        </a:spcBef>
                        <a:spcAft>
                          <a:spcPts val="0"/>
                        </a:spcAft>
                        <a:buNone/>
                      </a:pPr>
                      <a:r>
                        <a:rPr lang="en" sz="1900" b="1">
                          <a:solidFill>
                            <a:srgbClr val="FF0000"/>
                          </a:solidFill>
                        </a:rPr>
                        <a:t>o</a:t>
                      </a:r>
                      <a:endParaRPr sz="1900" b="1">
                        <a:solidFill>
                          <a:srgbClr val="FF0000"/>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5947">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5947">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629" name="Google Shape;629;p61"/>
          <p:cNvGraphicFramePr/>
          <p:nvPr/>
        </p:nvGraphicFramePr>
        <p:xfrm>
          <a:off x="7661639" y="1423339"/>
          <a:ext cx="1865400" cy="1143078"/>
        </p:xfrm>
        <a:graphic>
          <a:graphicData uri="http://schemas.openxmlformats.org/drawingml/2006/table">
            <a:tbl>
              <a:tblPr firstRow="1" bandRow="1">
                <a:noFill/>
              </a:tblPr>
              <a:tblGrid>
                <a:gridCol w="621800">
                  <a:extLst>
                    <a:ext uri="{9D8B030D-6E8A-4147-A177-3AD203B41FA5}">
                      <a16:colId xmlns:a16="http://schemas.microsoft.com/office/drawing/2014/main" val="20000"/>
                    </a:ext>
                  </a:extLst>
                </a:gridCol>
                <a:gridCol w="621800">
                  <a:extLst>
                    <a:ext uri="{9D8B030D-6E8A-4147-A177-3AD203B41FA5}">
                      <a16:colId xmlns:a16="http://schemas.microsoft.com/office/drawing/2014/main" val="20001"/>
                    </a:ext>
                  </a:extLst>
                </a:gridCol>
                <a:gridCol w="621800">
                  <a:extLst>
                    <a:ext uri="{9D8B030D-6E8A-4147-A177-3AD203B41FA5}">
                      <a16:colId xmlns:a16="http://schemas.microsoft.com/office/drawing/2014/main" val="20002"/>
                    </a:ext>
                  </a:extLst>
                </a:gridCol>
              </a:tblGrid>
              <a:tr h="375947">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5947">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rgbClr val="0070C0"/>
                          </a:solidFill>
                        </a:rPr>
                        <a:t>x</a:t>
                      </a:r>
                      <a:endParaRPr sz="1900" b="1">
                        <a:solidFill>
                          <a:srgbClr val="0070C0"/>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5947">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630" name="Google Shape;630;p61"/>
          <p:cNvGraphicFramePr/>
          <p:nvPr/>
        </p:nvGraphicFramePr>
        <p:xfrm>
          <a:off x="2158583" y="1409951"/>
          <a:ext cx="1865400" cy="1143078"/>
        </p:xfrm>
        <a:graphic>
          <a:graphicData uri="http://schemas.openxmlformats.org/drawingml/2006/table">
            <a:tbl>
              <a:tblPr firstRow="1" bandRow="1">
                <a:noFill/>
              </a:tblPr>
              <a:tblGrid>
                <a:gridCol w="621800">
                  <a:extLst>
                    <a:ext uri="{9D8B030D-6E8A-4147-A177-3AD203B41FA5}">
                      <a16:colId xmlns:a16="http://schemas.microsoft.com/office/drawing/2014/main" val="20000"/>
                    </a:ext>
                  </a:extLst>
                </a:gridCol>
                <a:gridCol w="621800">
                  <a:extLst>
                    <a:ext uri="{9D8B030D-6E8A-4147-A177-3AD203B41FA5}">
                      <a16:colId xmlns:a16="http://schemas.microsoft.com/office/drawing/2014/main" val="20001"/>
                    </a:ext>
                  </a:extLst>
                </a:gridCol>
                <a:gridCol w="621800">
                  <a:extLst>
                    <a:ext uri="{9D8B030D-6E8A-4147-A177-3AD203B41FA5}">
                      <a16:colId xmlns:a16="http://schemas.microsoft.com/office/drawing/2014/main" val="20002"/>
                    </a:ext>
                  </a:extLst>
                </a:gridCol>
              </a:tblGrid>
              <a:tr h="375947">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5947">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5947">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rgbClr val="0070C0"/>
                          </a:solidFill>
                        </a:rPr>
                        <a:t>x</a:t>
                      </a:r>
                      <a:endParaRPr sz="1900" b="1">
                        <a:solidFill>
                          <a:srgbClr val="0070C0"/>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631" name="Google Shape;631;p61"/>
          <p:cNvGraphicFramePr/>
          <p:nvPr/>
        </p:nvGraphicFramePr>
        <p:xfrm>
          <a:off x="8054711" y="2849465"/>
          <a:ext cx="1865400" cy="1143078"/>
        </p:xfrm>
        <a:graphic>
          <a:graphicData uri="http://schemas.openxmlformats.org/drawingml/2006/table">
            <a:tbl>
              <a:tblPr firstRow="1" bandRow="1">
                <a:noFill/>
              </a:tblPr>
              <a:tblGrid>
                <a:gridCol w="621800">
                  <a:extLst>
                    <a:ext uri="{9D8B030D-6E8A-4147-A177-3AD203B41FA5}">
                      <a16:colId xmlns:a16="http://schemas.microsoft.com/office/drawing/2014/main" val="20000"/>
                    </a:ext>
                  </a:extLst>
                </a:gridCol>
                <a:gridCol w="621800">
                  <a:extLst>
                    <a:ext uri="{9D8B030D-6E8A-4147-A177-3AD203B41FA5}">
                      <a16:colId xmlns:a16="http://schemas.microsoft.com/office/drawing/2014/main" val="20001"/>
                    </a:ext>
                  </a:extLst>
                </a:gridCol>
                <a:gridCol w="621800">
                  <a:extLst>
                    <a:ext uri="{9D8B030D-6E8A-4147-A177-3AD203B41FA5}">
                      <a16:colId xmlns:a16="http://schemas.microsoft.com/office/drawing/2014/main" val="20002"/>
                    </a:ext>
                  </a:extLst>
                </a:gridCol>
              </a:tblGrid>
              <a:tr h="375947">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5947">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5947">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rgbClr val="0070C0"/>
                          </a:solidFill>
                        </a:rPr>
                        <a:t>o</a:t>
                      </a:r>
                      <a:endParaRPr sz="1900" b="1">
                        <a:solidFill>
                          <a:srgbClr val="0070C0"/>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632" name="Google Shape;632;p61"/>
          <p:cNvGraphicFramePr/>
          <p:nvPr/>
        </p:nvGraphicFramePr>
        <p:xfrm>
          <a:off x="5536365" y="2818151"/>
          <a:ext cx="1865400" cy="1159119"/>
        </p:xfrm>
        <a:graphic>
          <a:graphicData uri="http://schemas.openxmlformats.org/drawingml/2006/table">
            <a:tbl>
              <a:tblPr firstRow="1" bandRow="1">
                <a:noFill/>
              </a:tblPr>
              <a:tblGrid>
                <a:gridCol w="621800">
                  <a:extLst>
                    <a:ext uri="{9D8B030D-6E8A-4147-A177-3AD203B41FA5}">
                      <a16:colId xmlns:a16="http://schemas.microsoft.com/office/drawing/2014/main" val="20000"/>
                    </a:ext>
                  </a:extLst>
                </a:gridCol>
                <a:gridCol w="621800">
                  <a:extLst>
                    <a:ext uri="{9D8B030D-6E8A-4147-A177-3AD203B41FA5}">
                      <a16:colId xmlns:a16="http://schemas.microsoft.com/office/drawing/2014/main" val="20001"/>
                    </a:ext>
                  </a:extLst>
                </a:gridCol>
                <a:gridCol w="621800">
                  <a:extLst>
                    <a:ext uri="{9D8B030D-6E8A-4147-A177-3AD203B41FA5}">
                      <a16:colId xmlns:a16="http://schemas.microsoft.com/office/drawing/2014/main" val="20002"/>
                    </a:ext>
                  </a:extLst>
                </a:gridCol>
              </a:tblGrid>
              <a:tr h="397067">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5947">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5947">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rgbClr val="0070C0"/>
                          </a:solidFill>
                        </a:rPr>
                        <a:t>o</a:t>
                      </a:r>
                      <a:endParaRPr sz="1900" b="1">
                        <a:solidFill>
                          <a:srgbClr val="0070C0"/>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633" name="Google Shape;633;p61"/>
          <p:cNvGraphicFramePr/>
          <p:nvPr/>
        </p:nvGraphicFramePr>
        <p:xfrm>
          <a:off x="3344471" y="2857960"/>
          <a:ext cx="1865400" cy="1143078"/>
        </p:xfrm>
        <a:graphic>
          <a:graphicData uri="http://schemas.openxmlformats.org/drawingml/2006/table">
            <a:tbl>
              <a:tblPr firstRow="1" bandRow="1">
                <a:noFill/>
              </a:tblPr>
              <a:tblGrid>
                <a:gridCol w="621800">
                  <a:extLst>
                    <a:ext uri="{9D8B030D-6E8A-4147-A177-3AD203B41FA5}">
                      <a16:colId xmlns:a16="http://schemas.microsoft.com/office/drawing/2014/main" val="20000"/>
                    </a:ext>
                  </a:extLst>
                </a:gridCol>
                <a:gridCol w="621800">
                  <a:extLst>
                    <a:ext uri="{9D8B030D-6E8A-4147-A177-3AD203B41FA5}">
                      <a16:colId xmlns:a16="http://schemas.microsoft.com/office/drawing/2014/main" val="20001"/>
                    </a:ext>
                  </a:extLst>
                </a:gridCol>
                <a:gridCol w="621800">
                  <a:extLst>
                    <a:ext uri="{9D8B030D-6E8A-4147-A177-3AD203B41FA5}">
                      <a16:colId xmlns:a16="http://schemas.microsoft.com/office/drawing/2014/main" val="20002"/>
                    </a:ext>
                  </a:extLst>
                </a:gridCol>
              </a:tblGrid>
              <a:tr h="375947">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rgbClr val="0070C0"/>
                          </a:solidFill>
                        </a:rPr>
                        <a:t>o</a:t>
                      </a:r>
                      <a:endParaRPr sz="1900" b="1">
                        <a:solidFill>
                          <a:srgbClr val="0070C0"/>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5947">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5947">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634" name="Google Shape;634;p61"/>
          <p:cNvGraphicFramePr/>
          <p:nvPr/>
        </p:nvGraphicFramePr>
        <p:xfrm>
          <a:off x="1152576" y="2851047"/>
          <a:ext cx="1865400" cy="1143078"/>
        </p:xfrm>
        <a:graphic>
          <a:graphicData uri="http://schemas.openxmlformats.org/drawingml/2006/table">
            <a:tbl>
              <a:tblPr firstRow="1" bandRow="1">
                <a:noFill/>
              </a:tblPr>
              <a:tblGrid>
                <a:gridCol w="621800">
                  <a:extLst>
                    <a:ext uri="{9D8B030D-6E8A-4147-A177-3AD203B41FA5}">
                      <a16:colId xmlns:a16="http://schemas.microsoft.com/office/drawing/2014/main" val="20000"/>
                    </a:ext>
                  </a:extLst>
                </a:gridCol>
                <a:gridCol w="621800">
                  <a:extLst>
                    <a:ext uri="{9D8B030D-6E8A-4147-A177-3AD203B41FA5}">
                      <a16:colId xmlns:a16="http://schemas.microsoft.com/office/drawing/2014/main" val="20001"/>
                    </a:ext>
                  </a:extLst>
                </a:gridCol>
                <a:gridCol w="621800">
                  <a:extLst>
                    <a:ext uri="{9D8B030D-6E8A-4147-A177-3AD203B41FA5}">
                      <a16:colId xmlns:a16="http://schemas.microsoft.com/office/drawing/2014/main" val="20002"/>
                    </a:ext>
                  </a:extLst>
                </a:gridCol>
              </a:tblGrid>
              <a:tr h="375947">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5947">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5947">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rgbClr val="0070C0"/>
                          </a:solidFill>
                        </a:rPr>
                        <a:t>o</a:t>
                      </a:r>
                      <a:endParaRPr sz="1900" b="1">
                        <a:solidFill>
                          <a:srgbClr val="0070C0"/>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635" name="Google Shape;635;p61"/>
          <p:cNvGraphicFramePr/>
          <p:nvPr/>
        </p:nvGraphicFramePr>
        <p:xfrm>
          <a:off x="2559987" y="4597844"/>
          <a:ext cx="1865400" cy="1143078"/>
        </p:xfrm>
        <a:graphic>
          <a:graphicData uri="http://schemas.openxmlformats.org/drawingml/2006/table">
            <a:tbl>
              <a:tblPr firstRow="1" bandRow="1">
                <a:noFill/>
              </a:tblPr>
              <a:tblGrid>
                <a:gridCol w="621800">
                  <a:extLst>
                    <a:ext uri="{9D8B030D-6E8A-4147-A177-3AD203B41FA5}">
                      <a16:colId xmlns:a16="http://schemas.microsoft.com/office/drawing/2014/main" val="20000"/>
                    </a:ext>
                  </a:extLst>
                </a:gridCol>
                <a:gridCol w="621800">
                  <a:extLst>
                    <a:ext uri="{9D8B030D-6E8A-4147-A177-3AD203B41FA5}">
                      <a16:colId xmlns:a16="http://schemas.microsoft.com/office/drawing/2014/main" val="20001"/>
                    </a:ext>
                  </a:extLst>
                </a:gridCol>
                <a:gridCol w="621800">
                  <a:extLst>
                    <a:ext uri="{9D8B030D-6E8A-4147-A177-3AD203B41FA5}">
                      <a16:colId xmlns:a16="http://schemas.microsoft.com/office/drawing/2014/main" val="20002"/>
                    </a:ext>
                  </a:extLst>
                </a:gridCol>
              </a:tblGrid>
              <a:tr h="375947">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5947">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5947">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636" name="Google Shape;636;p61"/>
          <p:cNvGraphicFramePr/>
          <p:nvPr/>
        </p:nvGraphicFramePr>
        <p:xfrm>
          <a:off x="403065" y="4524517"/>
          <a:ext cx="1865400" cy="1143078"/>
        </p:xfrm>
        <a:graphic>
          <a:graphicData uri="http://schemas.openxmlformats.org/drawingml/2006/table">
            <a:tbl>
              <a:tblPr firstRow="1" bandRow="1">
                <a:noFill/>
              </a:tblPr>
              <a:tblGrid>
                <a:gridCol w="621800">
                  <a:extLst>
                    <a:ext uri="{9D8B030D-6E8A-4147-A177-3AD203B41FA5}">
                      <a16:colId xmlns:a16="http://schemas.microsoft.com/office/drawing/2014/main" val="20000"/>
                    </a:ext>
                  </a:extLst>
                </a:gridCol>
                <a:gridCol w="621800">
                  <a:extLst>
                    <a:ext uri="{9D8B030D-6E8A-4147-A177-3AD203B41FA5}">
                      <a16:colId xmlns:a16="http://schemas.microsoft.com/office/drawing/2014/main" val="20001"/>
                    </a:ext>
                  </a:extLst>
                </a:gridCol>
                <a:gridCol w="621800">
                  <a:extLst>
                    <a:ext uri="{9D8B030D-6E8A-4147-A177-3AD203B41FA5}">
                      <a16:colId xmlns:a16="http://schemas.microsoft.com/office/drawing/2014/main" val="20002"/>
                    </a:ext>
                  </a:extLst>
                </a:gridCol>
              </a:tblGrid>
              <a:tr h="375947">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5947">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5947">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cxnSp>
        <p:nvCxnSpPr>
          <p:cNvPr id="637" name="Google Shape;637;p61"/>
          <p:cNvCxnSpPr/>
          <p:nvPr/>
        </p:nvCxnSpPr>
        <p:spPr>
          <a:xfrm rot="10800000">
            <a:off x="2101956" y="4170914"/>
            <a:ext cx="916065" cy="204345"/>
          </a:xfrm>
          <a:prstGeom prst="straightConnector1">
            <a:avLst/>
          </a:prstGeom>
          <a:noFill/>
          <a:ln w="28575" cap="flat" cmpd="sng">
            <a:solidFill>
              <a:schemeClr val="accent1"/>
            </a:solidFill>
            <a:prstDash val="solid"/>
            <a:miter lim="800000"/>
            <a:headEnd type="none" w="sm" len="sm"/>
            <a:tailEnd type="none" w="sm" len="sm"/>
          </a:ln>
        </p:spPr>
      </p:cxnSp>
      <p:cxnSp>
        <p:nvCxnSpPr>
          <p:cNvPr id="638" name="Google Shape;638;p61"/>
          <p:cNvCxnSpPr/>
          <p:nvPr/>
        </p:nvCxnSpPr>
        <p:spPr>
          <a:xfrm flipH="1">
            <a:off x="4227227" y="1402498"/>
            <a:ext cx="672892" cy="159855"/>
          </a:xfrm>
          <a:prstGeom prst="straightConnector1">
            <a:avLst/>
          </a:prstGeom>
          <a:noFill/>
          <a:ln w="28575" cap="flat" cmpd="sng">
            <a:solidFill>
              <a:schemeClr val="accent1"/>
            </a:solidFill>
            <a:prstDash val="solid"/>
            <a:miter lim="800000"/>
            <a:headEnd type="none" w="sm" len="sm"/>
            <a:tailEnd type="none" w="sm" len="sm"/>
          </a:ln>
        </p:spPr>
      </p:cxnSp>
      <p:cxnSp>
        <p:nvCxnSpPr>
          <p:cNvPr id="639" name="Google Shape;639;p61"/>
          <p:cNvCxnSpPr/>
          <p:nvPr/>
        </p:nvCxnSpPr>
        <p:spPr>
          <a:xfrm flipH="1">
            <a:off x="1335789" y="4132290"/>
            <a:ext cx="672892" cy="159855"/>
          </a:xfrm>
          <a:prstGeom prst="straightConnector1">
            <a:avLst/>
          </a:prstGeom>
          <a:noFill/>
          <a:ln w="28575" cap="flat" cmpd="sng">
            <a:solidFill>
              <a:schemeClr val="accent1"/>
            </a:solidFill>
            <a:prstDash val="solid"/>
            <a:miter lim="800000"/>
            <a:headEnd type="none" w="sm" len="sm"/>
            <a:tailEnd type="none" w="sm" len="sm"/>
          </a:ln>
        </p:spPr>
      </p:cxnSp>
      <p:cxnSp>
        <p:nvCxnSpPr>
          <p:cNvPr id="640" name="Google Shape;640;p61"/>
          <p:cNvCxnSpPr/>
          <p:nvPr/>
        </p:nvCxnSpPr>
        <p:spPr>
          <a:xfrm rot="10800000">
            <a:off x="3604299" y="2577603"/>
            <a:ext cx="756173" cy="120504"/>
          </a:xfrm>
          <a:prstGeom prst="straightConnector1">
            <a:avLst/>
          </a:prstGeom>
          <a:noFill/>
          <a:ln w="28575" cap="flat" cmpd="sng">
            <a:solidFill>
              <a:schemeClr val="accent1"/>
            </a:solidFill>
            <a:prstDash val="solid"/>
            <a:miter lim="800000"/>
            <a:headEnd type="none" w="sm" len="sm"/>
            <a:tailEnd type="none" w="sm" len="sm"/>
          </a:ln>
        </p:spPr>
      </p:cxnSp>
      <p:cxnSp>
        <p:nvCxnSpPr>
          <p:cNvPr id="641" name="Google Shape;641;p61"/>
          <p:cNvCxnSpPr/>
          <p:nvPr/>
        </p:nvCxnSpPr>
        <p:spPr>
          <a:xfrm flipH="1">
            <a:off x="2008681" y="2577602"/>
            <a:ext cx="672892" cy="159855"/>
          </a:xfrm>
          <a:prstGeom prst="straightConnector1">
            <a:avLst/>
          </a:prstGeom>
          <a:noFill/>
          <a:ln w="28575" cap="flat" cmpd="sng">
            <a:solidFill>
              <a:schemeClr val="accent1"/>
            </a:solidFill>
            <a:prstDash val="solid"/>
            <a:miter lim="800000"/>
            <a:headEnd type="none" w="sm" len="sm"/>
            <a:tailEnd type="none" w="sm" len="sm"/>
          </a:ln>
        </p:spPr>
      </p:cxnSp>
      <p:cxnSp>
        <p:nvCxnSpPr>
          <p:cNvPr id="642" name="Google Shape;642;p61"/>
          <p:cNvCxnSpPr/>
          <p:nvPr/>
        </p:nvCxnSpPr>
        <p:spPr>
          <a:xfrm>
            <a:off x="6728916" y="1330025"/>
            <a:ext cx="932723" cy="224873"/>
          </a:xfrm>
          <a:prstGeom prst="straightConnector1">
            <a:avLst/>
          </a:prstGeom>
          <a:noFill/>
          <a:ln w="28575" cap="flat" cmpd="sng">
            <a:solidFill>
              <a:schemeClr val="accent1"/>
            </a:solidFill>
            <a:prstDash val="solid"/>
            <a:miter lim="800000"/>
            <a:headEnd type="none" w="sm" len="sm"/>
            <a:tailEnd type="none" w="sm" len="sm"/>
          </a:ln>
        </p:spPr>
      </p:cxnSp>
      <p:graphicFrame>
        <p:nvGraphicFramePr>
          <p:cNvPr id="643" name="Google Shape;643;p61"/>
          <p:cNvGraphicFramePr/>
          <p:nvPr/>
        </p:nvGraphicFramePr>
        <p:xfrm>
          <a:off x="10096704" y="2857960"/>
          <a:ext cx="1865400" cy="1143078"/>
        </p:xfrm>
        <a:graphic>
          <a:graphicData uri="http://schemas.openxmlformats.org/drawingml/2006/table">
            <a:tbl>
              <a:tblPr firstRow="1" bandRow="1">
                <a:noFill/>
              </a:tblPr>
              <a:tblGrid>
                <a:gridCol w="621800">
                  <a:extLst>
                    <a:ext uri="{9D8B030D-6E8A-4147-A177-3AD203B41FA5}">
                      <a16:colId xmlns:a16="http://schemas.microsoft.com/office/drawing/2014/main" val="20000"/>
                    </a:ext>
                  </a:extLst>
                </a:gridCol>
                <a:gridCol w="621800">
                  <a:extLst>
                    <a:ext uri="{9D8B030D-6E8A-4147-A177-3AD203B41FA5}">
                      <a16:colId xmlns:a16="http://schemas.microsoft.com/office/drawing/2014/main" val="20001"/>
                    </a:ext>
                  </a:extLst>
                </a:gridCol>
                <a:gridCol w="621800">
                  <a:extLst>
                    <a:ext uri="{9D8B030D-6E8A-4147-A177-3AD203B41FA5}">
                      <a16:colId xmlns:a16="http://schemas.microsoft.com/office/drawing/2014/main" val="20002"/>
                    </a:ext>
                  </a:extLst>
                </a:gridCol>
              </a:tblGrid>
              <a:tr h="375947">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rgbClr val="0070C0"/>
                          </a:solidFill>
                        </a:rPr>
                        <a:t>o</a:t>
                      </a:r>
                      <a:endParaRPr sz="1900" b="1">
                        <a:solidFill>
                          <a:srgbClr val="0070C0"/>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5947">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o</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5947">
                <a:tc>
                  <a:txBody>
                    <a:bodyPr/>
                    <a:lstStyle/>
                    <a:p>
                      <a:pPr marL="0" marR="0" lvl="0" indent="0" algn="ctr" rtl="0">
                        <a:spcBef>
                          <a:spcPts val="0"/>
                        </a:spcBef>
                        <a:spcAft>
                          <a:spcPts val="0"/>
                        </a:spcAft>
                        <a:buNone/>
                      </a:pPr>
                      <a:r>
                        <a:rPr lang="en" sz="1900" b="1">
                          <a:solidFill>
                            <a:schemeClr val="dk1"/>
                          </a:solidFill>
                        </a:rPr>
                        <a:t>x</a:t>
                      </a:r>
                      <a:endParaRPr sz="1900" b="1">
                        <a:solidFill>
                          <a:schemeClr val="dk1"/>
                        </a:solidFill>
                      </a:endParaRPr>
                    </a:p>
                  </a:txBody>
                  <a:tcPr marL="121933" marR="121933" marT="45733" marB="45733">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900" b="1">
                        <a:solidFill>
                          <a:schemeClr val="dk1"/>
                        </a:solidFill>
                      </a:endParaRPr>
                    </a:p>
                  </a:txBody>
                  <a:tcPr marL="121933" marR="121933" marT="45733" marB="45733">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644" name="Google Shape;644;p61"/>
          <p:cNvSpPr/>
          <p:nvPr/>
        </p:nvSpPr>
        <p:spPr>
          <a:xfrm>
            <a:off x="1152577" y="6056027"/>
            <a:ext cx="519657" cy="389744"/>
          </a:xfrm>
          <a:prstGeom prst="ellipse">
            <a:avLst/>
          </a:prstGeom>
          <a:solidFill>
            <a:srgbClr val="FFC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00" b="1">
              <a:solidFill>
                <a:schemeClr val="dk1"/>
              </a:solidFill>
              <a:latin typeface="Calibri"/>
              <a:ea typeface="Calibri"/>
              <a:cs typeface="Calibri"/>
              <a:sym typeface="Calibri"/>
            </a:endParaRPr>
          </a:p>
        </p:txBody>
      </p:sp>
      <p:sp>
        <p:nvSpPr>
          <p:cNvPr id="645" name="Google Shape;645;p61"/>
          <p:cNvSpPr/>
          <p:nvPr/>
        </p:nvSpPr>
        <p:spPr>
          <a:xfrm>
            <a:off x="3344470" y="6056027"/>
            <a:ext cx="882757" cy="389744"/>
          </a:xfrm>
          <a:prstGeom prst="ellipse">
            <a:avLst/>
          </a:prstGeom>
          <a:solidFill>
            <a:srgbClr val="FFC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00" b="1">
              <a:solidFill>
                <a:schemeClr val="dk1"/>
              </a:solidFill>
              <a:latin typeface="Calibri"/>
              <a:ea typeface="Calibri"/>
              <a:cs typeface="Calibri"/>
              <a:sym typeface="Calibri"/>
            </a:endParaRPr>
          </a:p>
        </p:txBody>
      </p:sp>
      <p:sp>
        <p:nvSpPr>
          <p:cNvPr id="646" name="Google Shape;646;p61"/>
          <p:cNvSpPr/>
          <p:nvPr/>
        </p:nvSpPr>
        <p:spPr>
          <a:xfrm>
            <a:off x="8727604" y="4097271"/>
            <a:ext cx="519657" cy="389744"/>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00" b="1">
              <a:solidFill>
                <a:schemeClr val="dk1"/>
              </a:solidFill>
              <a:latin typeface="Calibri"/>
              <a:ea typeface="Calibri"/>
              <a:cs typeface="Calibri"/>
              <a:sym typeface="Calibri"/>
            </a:endParaRPr>
          </a:p>
        </p:txBody>
      </p:sp>
      <p:sp>
        <p:nvSpPr>
          <p:cNvPr id="647" name="Google Shape;647;p61"/>
          <p:cNvSpPr/>
          <p:nvPr/>
        </p:nvSpPr>
        <p:spPr>
          <a:xfrm>
            <a:off x="10822893" y="4132289"/>
            <a:ext cx="519657" cy="389744"/>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00" b="1">
              <a:solidFill>
                <a:schemeClr val="dk1"/>
              </a:solidFill>
              <a:latin typeface="Calibri"/>
              <a:ea typeface="Calibri"/>
              <a:cs typeface="Calibri"/>
              <a:sym typeface="Calibri"/>
            </a:endParaRPr>
          </a:p>
        </p:txBody>
      </p:sp>
      <p:sp>
        <p:nvSpPr>
          <p:cNvPr id="648" name="Google Shape;648;p61"/>
          <p:cNvSpPr/>
          <p:nvPr/>
        </p:nvSpPr>
        <p:spPr>
          <a:xfrm>
            <a:off x="534649" y="3549060"/>
            <a:ext cx="519657" cy="389744"/>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00" b="1">
              <a:solidFill>
                <a:schemeClr val="dk1"/>
              </a:solidFill>
              <a:latin typeface="Calibri"/>
              <a:ea typeface="Calibri"/>
              <a:cs typeface="Calibri"/>
              <a:sym typeface="Calibri"/>
            </a:endParaRPr>
          </a:p>
        </p:txBody>
      </p:sp>
      <p:sp>
        <p:nvSpPr>
          <p:cNvPr id="649" name="Google Shape;649;p61"/>
          <p:cNvSpPr/>
          <p:nvPr/>
        </p:nvSpPr>
        <p:spPr>
          <a:xfrm>
            <a:off x="4192246" y="3976041"/>
            <a:ext cx="519657" cy="389744"/>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00" b="1">
              <a:solidFill>
                <a:schemeClr val="dk1"/>
              </a:solidFill>
              <a:latin typeface="Calibri"/>
              <a:ea typeface="Calibri"/>
              <a:cs typeface="Calibri"/>
              <a:sym typeface="Calibri"/>
            </a:endParaRPr>
          </a:p>
        </p:txBody>
      </p:sp>
      <p:sp>
        <p:nvSpPr>
          <p:cNvPr id="650" name="Google Shape;650;p61"/>
          <p:cNvSpPr/>
          <p:nvPr/>
        </p:nvSpPr>
        <p:spPr>
          <a:xfrm>
            <a:off x="6092666" y="4078213"/>
            <a:ext cx="882757" cy="389744"/>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00" b="1">
              <a:solidFill>
                <a:schemeClr val="dk1"/>
              </a:solidFill>
              <a:latin typeface="Calibri"/>
              <a:ea typeface="Calibri"/>
              <a:cs typeface="Calibri"/>
              <a:sym typeface="Calibri"/>
            </a:endParaRPr>
          </a:p>
        </p:txBody>
      </p:sp>
      <p:sp>
        <p:nvSpPr>
          <p:cNvPr id="651" name="Google Shape;651;p61"/>
          <p:cNvSpPr/>
          <p:nvPr/>
        </p:nvSpPr>
        <p:spPr>
          <a:xfrm>
            <a:off x="9655326" y="1997823"/>
            <a:ext cx="882757" cy="389744"/>
          </a:xfrm>
          <a:prstGeom prst="ellipse">
            <a:avLst/>
          </a:prstGeom>
          <a:solidFill>
            <a:srgbClr val="FFC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00" b="1">
              <a:solidFill>
                <a:schemeClr val="dk1"/>
              </a:solidFill>
              <a:latin typeface="Calibri"/>
              <a:ea typeface="Calibri"/>
              <a:cs typeface="Calibri"/>
              <a:sym typeface="Calibri"/>
            </a:endParaRPr>
          </a:p>
        </p:txBody>
      </p:sp>
      <p:sp>
        <p:nvSpPr>
          <p:cNvPr id="652" name="Google Shape;652;p61"/>
          <p:cNvSpPr/>
          <p:nvPr/>
        </p:nvSpPr>
        <p:spPr>
          <a:xfrm>
            <a:off x="4192245" y="1854981"/>
            <a:ext cx="519657" cy="389744"/>
          </a:xfrm>
          <a:prstGeom prst="ellipse">
            <a:avLst/>
          </a:prstGeom>
          <a:solidFill>
            <a:srgbClr val="FFC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00" b="1">
              <a:solidFill>
                <a:schemeClr val="dk1"/>
              </a:solidFill>
              <a:latin typeface="Calibri"/>
              <a:ea typeface="Calibri"/>
              <a:cs typeface="Calibri"/>
              <a:sym typeface="Calibri"/>
            </a:endParaRPr>
          </a:p>
        </p:txBody>
      </p:sp>
      <p:sp>
        <p:nvSpPr>
          <p:cNvPr id="653" name="Google Shape;653;p61"/>
          <p:cNvSpPr/>
          <p:nvPr/>
        </p:nvSpPr>
        <p:spPr>
          <a:xfrm>
            <a:off x="3932417" y="500577"/>
            <a:ext cx="519657" cy="389744"/>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00" b="1">
              <a:solidFill>
                <a:schemeClr val="dk1"/>
              </a:solidFill>
              <a:latin typeface="Calibri"/>
              <a:ea typeface="Calibri"/>
              <a:cs typeface="Calibri"/>
              <a:sym typeface="Calibri"/>
            </a:endParaRPr>
          </a:p>
        </p:txBody>
      </p:sp>
      <p:sp>
        <p:nvSpPr>
          <p:cNvPr id="654" name="Google Shape;654;p61"/>
          <p:cNvSpPr/>
          <p:nvPr/>
        </p:nvSpPr>
        <p:spPr>
          <a:xfrm>
            <a:off x="264822" y="1176608"/>
            <a:ext cx="1407412" cy="389744"/>
          </a:xfrm>
          <a:prstGeom prst="roundRect">
            <a:avLst>
              <a:gd name="adj" fmla="val 16667"/>
            </a:avLst>
          </a:prstGeom>
          <a:solidFill>
            <a:srgbClr val="FF0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a:solidFill>
                  <a:schemeClr val="lt1"/>
                </a:solidFill>
                <a:latin typeface="Calibri"/>
                <a:ea typeface="Calibri"/>
                <a:cs typeface="Calibri"/>
                <a:sym typeface="Calibri"/>
              </a:rPr>
              <a:t>Max</a:t>
            </a:r>
            <a:endParaRPr sz="2400">
              <a:solidFill>
                <a:schemeClr val="lt1"/>
              </a:solidFill>
              <a:latin typeface="Calibri"/>
              <a:ea typeface="Calibri"/>
              <a:cs typeface="Calibri"/>
              <a:sym typeface="Calibri"/>
            </a:endParaRPr>
          </a:p>
        </p:txBody>
      </p:sp>
      <p:sp>
        <p:nvSpPr>
          <p:cNvPr id="655" name="Google Shape;655;p61"/>
          <p:cNvSpPr/>
          <p:nvPr/>
        </p:nvSpPr>
        <p:spPr>
          <a:xfrm>
            <a:off x="-1670" y="2471385"/>
            <a:ext cx="1407412" cy="389744"/>
          </a:xfrm>
          <a:prstGeom prst="roundRect">
            <a:avLst>
              <a:gd name="adj" fmla="val 16667"/>
            </a:avLst>
          </a:prstGeom>
          <a:solidFill>
            <a:srgbClr val="FF0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a:solidFill>
                  <a:schemeClr val="lt1"/>
                </a:solidFill>
                <a:latin typeface="Calibri"/>
                <a:ea typeface="Calibri"/>
                <a:cs typeface="Calibri"/>
                <a:sym typeface="Calibri"/>
              </a:rPr>
              <a:t>Min</a:t>
            </a:r>
            <a:endParaRPr sz="2400">
              <a:solidFill>
                <a:schemeClr val="lt1"/>
              </a:solidFill>
              <a:latin typeface="Calibri"/>
              <a:ea typeface="Calibri"/>
              <a:cs typeface="Calibri"/>
              <a:sym typeface="Calibri"/>
            </a:endParaRPr>
          </a:p>
        </p:txBody>
      </p:sp>
      <p:sp>
        <p:nvSpPr>
          <p:cNvPr id="656" name="Google Shape;656;p61"/>
          <p:cNvSpPr/>
          <p:nvPr/>
        </p:nvSpPr>
        <p:spPr>
          <a:xfrm>
            <a:off x="34138" y="4036788"/>
            <a:ext cx="1407412" cy="389744"/>
          </a:xfrm>
          <a:prstGeom prst="roundRect">
            <a:avLst>
              <a:gd name="adj" fmla="val 16667"/>
            </a:avLst>
          </a:prstGeom>
          <a:solidFill>
            <a:srgbClr val="FF0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a:solidFill>
                  <a:schemeClr val="lt1"/>
                </a:solidFill>
                <a:latin typeface="Calibri"/>
                <a:ea typeface="Calibri"/>
                <a:cs typeface="Calibri"/>
                <a:sym typeface="Calibri"/>
              </a:rPr>
              <a:t>Max</a:t>
            </a:r>
            <a:endParaRPr sz="2400">
              <a:solidFill>
                <a:schemeClr val="lt1"/>
              </a:solidFill>
              <a:latin typeface="Calibri"/>
              <a:ea typeface="Calibri"/>
              <a:cs typeface="Calibri"/>
              <a:sym typeface="Calibri"/>
            </a:endParaRPr>
          </a:p>
        </p:txBody>
      </p:sp>
      <p:sp>
        <p:nvSpPr>
          <p:cNvPr id="657" name="Google Shape;657;p61"/>
          <p:cNvSpPr/>
          <p:nvPr/>
        </p:nvSpPr>
        <p:spPr>
          <a:xfrm>
            <a:off x="4452073" y="6490741"/>
            <a:ext cx="1407412" cy="389744"/>
          </a:xfrm>
          <a:prstGeom prst="roundRect">
            <a:avLst>
              <a:gd name="adj" fmla="val 16667"/>
            </a:avLst>
          </a:prstGeom>
          <a:solidFill>
            <a:srgbClr val="FF0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a:solidFill>
                  <a:schemeClr val="lt1"/>
                </a:solidFill>
                <a:latin typeface="Calibri"/>
                <a:ea typeface="Calibri"/>
                <a:cs typeface="Calibri"/>
                <a:sym typeface="Calibri"/>
              </a:rPr>
              <a:t>Min</a:t>
            </a:r>
            <a:endParaRPr sz="2400">
              <a:solidFill>
                <a:schemeClr val="lt1"/>
              </a:solidFill>
              <a:latin typeface="Calibri"/>
              <a:ea typeface="Calibri"/>
              <a:cs typeface="Calibri"/>
              <a:sym typeface="Calibri"/>
            </a:endParaRPr>
          </a:p>
        </p:txBody>
      </p:sp>
      <p:cxnSp>
        <p:nvCxnSpPr>
          <p:cNvPr id="658" name="Google Shape;658;p61"/>
          <p:cNvCxnSpPr/>
          <p:nvPr/>
        </p:nvCxnSpPr>
        <p:spPr>
          <a:xfrm>
            <a:off x="6728916" y="1250098"/>
            <a:ext cx="4093976" cy="384727"/>
          </a:xfrm>
          <a:prstGeom prst="straightConnector1">
            <a:avLst/>
          </a:prstGeom>
          <a:noFill/>
          <a:ln w="9525" cap="flat" cmpd="sng">
            <a:solidFill>
              <a:schemeClr val="accent1"/>
            </a:solidFill>
            <a:prstDash val="solid"/>
            <a:miter lim="800000"/>
            <a:headEnd type="none" w="sm" len="sm"/>
            <a:tailEnd type="none" w="sm" len="sm"/>
          </a:ln>
        </p:spPr>
      </p:cxnSp>
      <p:cxnSp>
        <p:nvCxnSpPr>
          <p:cNvPr id="659" name="Google Shape;659;p61"/>
          <p:cNvCxnSpPr/>
          <p:nvPr/>
        </p:nvCxnSpPr>
        <p:spPr>
          <a:xfrm>
            <a:off x="6962096" y="1235787"/>
            <a:ext cx="4560339" cy="304800"/>
          </a:xfrm>
          <a:prstGeom prst="straightConnector1">
            <a:avLst/>
          </a:prstGeom>
          <a:noFill/>
          <a:ln w="9525" cap="flat" cmpd="sng">
            <a:solidFill>
              <a:schemeClr val="accent1"/>
            </a:solidFill>
            <a:prstDash val="solid"/>
            <a:miter lim="800000"/>
            <a:headEnd type="none" w="sm" len="sm"/>
            <a:tailEnd type="none" w="sm" len="sm"/>
          </a:ln>
        </p:spPr>
      </p:cxnSp>
      <p:cxnSp>
        <p:nvCxnSpPr>
          <p:cNvPr id="660" name="Google Shape;660;p61"/>
          <p:cNvCxnSpPr/>
          <p:nvPr/>
        </p:nvCxnSpPr>
        <p:spPr>
          <a:xfrm>
            <a:off x="7135316" y="1250098"/>
            <a:ext cx="4620299" cy="383805"/>
          </a:xfrm>
          <a:prstGeom prst="straightConnector1">
            <a:avLst/>
          </a:prstGeom>
          <a:noFill/>
          <a:ln w="28575" cap="flat" cmpd="sng">
            <a:solidFill>
              <a:schemeClr val="accent1"/>
            </a:solidFill>
            <a:prstDash val="solid"/>
            <a:miter lim="800000"/>
            <a:headEnd type="none" w="sm" len="sm"/>
            <a:tailEnd type="none" w="sm" len="sm"/>
          </a:ln>
        </p:spPr>
      </p:cxnSp>
      <p:sp>
        <p:nvSpPr>
          <p:cNvPr id="661" name="Google Shape;661;p61"/>
          <p:cNvSpPr txBox="1"/>
          <p:nvPr/>
        </p:nvSpPr>
        <p:spPr>
          <a:xfrm>
            <a:off x="7401809" y="5500546"/>
            <a:ext cx="4229963" cy="52322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3733" dirty="0">
                <a:solidFill>
                  <a:schemeClr val="dk1"/>
                </a:solidFill>
                <a:latin typeface="Calibri"/>
                <a:ea typeface="Calibri"/>
                <a:cs typeface="Calibri"/>
                <a:sym typeface="Calibri"/>
              </a:rPr>
              <a:t>Que vaut le coup </a:t>
            </a:r>
            <a:r>
              <a:rPr lang="en" sz="3733" dirty="0">
                <a:solidFill>
                  <a:srgbClr val="FF0000"/>
                </a:solidFill>
                <a:latin typeface="Calibri"/>
                <a:ea typeface="Calibri"/>
                <a:cs typeface="Calibri"/>
                <a:sym typeface="Calibri"/>
              </a:rPr>
              <a:t>o</a:t>
            </a:r>
            <a:r>
              <a:rPr lang="en" sz="3733" dirty="0">
                <a:solidFill>
                  <a:schemeClr val="dk1"/>
                </a:solidFill>
                <a:latin typeface="Calibri"/>
                <a:ea typeface="Calibri"/>
                <a:cs typeface="Calibri"/>
                <a:sym typeface="Calibri"/>
              </a:rPr>
              <a:t> ?</a:t>
            </a:r>
            <a:endParaRPr sz="3733" dirty="0">
              <a:solidFill>
                <a:schemeClr val="dk1"/>
              </a:solidFill>
              <a:latin typeface="Calibri"/>
              <a:ea typeface="Calibri"/>
              <a:cs typeface="Calibri"/>
              <a:sym typeface="Calibri"/>
            </a:endParaRPr>
          </a:p>
        </p:txBody>
      </p:sp>
      <p:cxnSp>
        <p:nvCxnSpPr>
          <p:cNvPr id="662" name="Google Shape;662;p61"/>
          <p:cNvCxnSpPr/>
          <p:nvPr/>
        </p:nvCxnSpPr>
        <p:spPr>
          <a:xfrm rot="10800000">
            <a:off x="9277239" y="2595909"/>
            <a:ext cx="756173" cy="120504"/>
          </a:xfrm>
          <a:prstGeom prst="straightConnector1">
            <a:avLst/>
          </a:prstGeom>
          <a:noFill/>
          <a:ln w="28575" cap="flat" cmpd="sng">
            <a:solidFill>
              <a:schemeClr val="accent1"/>
            </a:solidFill>
            <a:prstDash val="solid"/>
            <a:miter lim="800000"/>
            <a:headEnd type="none" w="sm" len="sm"/>
            <a:tailEnd type="none" w="sm" len="sm"/>
          </a:ln>
        </p:spPr>
      </p:cxnSp>
      <p:cxnSp>
        <p:nvCxnSpPr>
          <p:cNvPr id="663" name="Google Shape;663;p61"/>
          <p:cNvCxnSpPr/>
          <p:nvPr/>
        </p:nvCxnSpPr>
        <p:spPr>
          <a:xfrm rot="10800000" flipH="1">
            <a:off x="8987431" y="2577602"/>
            <a:ext cx="254836" cy="93543"/>
          </a:xfrm>
          <a:prstGeom prst="straightConnector1">
            <a:avLst/>
          </a:prstGeom>
          <a:noFill/>
          <a:ln w="28575" cap="flat" cmpd="sng">
            <a:solidFill>
              <a:schemeClr val="accent1"/>
            </a:solidFill>
            <a:prstDash val="solid"/>
            <a:miter lim="800000"/>
            <a:headEnd type="none" w="sm" len="sm"/>
            <a:tailEnd type="none" w="sm" len="sm"/>
          </a:ln>
        </p:spPr>
      </p:cxnSp>
      <p:cxnSp>
        <p:nvCxnSpPr>
          <p:cNvPr id="664" name="Google Shape;664;p61"/>
          <p:cNvCxnSpPr/>
          <p:nvPr/>
        </p:nvCxnSpPr>
        <p:spPr>
          <a:xfrm rot="10800000" flipH="1">
            <a:off x="6630649" y="2577603"/>
            <a:ext cx="2611617" cy="187597"/>
          </a:xfrm>
          <a:prstGeom prst="straightConnector1">
            <a:avLst/>
          </a:prstGeom>
          <a:noFill/>
          <a:ln w="2857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1786838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62"/>
          <p:cNvSpPr txBox="1">
            <a:spLocks noGrp="1"/>
          </p:cNvSpPr>
          <p:nvPr>
            <p:ph type="title"/>
          </p:nvPr>
        </p:nvSpPr>
        <p:spPr>
          <a:xfrm>
            <a:off x="1497724" y="365127"/>
            <a:ext cx="9856076" cy="1325563"/>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 sz="4000" dirty="0">
                <a:solidFill>
                  <a:schemeClr val="accent1"/>
                </a:solidFill>
              </a:rPr>
              <a:t>Arbre de jeu</a:t>
            </a:r>
            <a:endParaRPr sz="4000" dirty="0">
              <a:solidFill>
                <a:schemeClr val="accent1"/>
              </a:solidFill>
            </a:endParaRPr>
          </a:p>
        </p:txBody>
      </p:sp>
      <p:pic>
        <p:nvPicPr>
          <p:cNvPr id="671" name="Google Shape;671;p62"/>
          <p:cNvPicPr preferRelativeResize="0"/>
          <p:nvPr/>
        </p:nvPicPr>
        <p:blipFill rotWithShape="1">
          <a:blip r:embed="rId3">
            <a:alphaModFix/>
          </a:blip>
          <a:srcRect/>
          <a:stretch/>
        </p:blipFill>
        <p:spPr>
          <a:xfrm>
            <a:off x="2033285" y="1581567"/>
            <a:ext cx="5732763" cy="3814893"/>
          </a:xfrm>
          <a:prstGeom prst="rect">
            <a:avLst/>
          </a:prstGeom>
          <a:noFill/>
          <a:ln>
            <a:noFill/>
          </a:ln>
        </p:spPr>
      </p:pic>
    </p:spTree>
    <p:extLst>
      <p:ext uri="{BB962C8B-B14F-4D97-AF65-F5344CB8AC3E}">
        <p14:creationId xmlns:p14="http://schemas.microsoft.com/office/powerpoint/2010/main" val="237547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63"/>
          <p:cNvSpPr txBox="1">
            <a:spLocks noGrp="1"/>
          </p:cNvSpPr>
          <p:nvPr>
            <p:ph type="title"/>
          </p:nvPr>
        </p:nvSpPr>
        <p:spPr>
          <a:xfrm>
            <a:off x="1970690" y="365127"/>
            <a:ext cx="9383110" cy="1325563"/>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 sz="4000" dirty="0">
                <a:solidFill>
                  <a:schemeClr val="accent1"/>
                </a:solidFill>
              </a:rPr>
              <a:t>Tic Tac Toe</a:t>
            </a:r>
            <a:endParaRPr sz="4000" dirty="0">
              <a:solidFill>
                <a:schemeClr val="accent1"/>
              </a:solidFill>
            </a:endParaRPr>
          </a:p>
        </p:txBody>
      </p:sp>
      <p:sp>
        <p:nvSpPr>
          <p:cNvPr id="678" name="Google Shape;678;p63"/>
          <p:cNvSpPr txBox="1">
            <a:spLocks noGrp="1"/>
          </p:cNvSpPr>
          <p:nvPr>
            <p:ph type="body" idx="1"/>
          </p:nvPr>
        </p:nvSpPr>
        <p:spPr>
          <a:xfrm>
            <a:off x="838200" y="1825625"/>
            <a:ext cx="10515600" cy="435133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304792" algn="l" rtl="0">
              <a:lnSpc>
                <a:spcPct val="90000"/>
              </a:lnSpc>
              <a:spcBef>
                <a:spcPts val="0"/>
              </a:spcBef>
              <a:spcAft>
                <a:spcPts val="0"/>
              </a:spcAft>
              <a:buClr>
                <a:schemeClr val="dk1"/>
              </a:buClr>
              <a:buSzPts val="2800"/>
              <a:buChar char="•"/>
            </a:pPr>
            <a:r>
              <a:rPr lang="en" sz="2400" dirty="0"/>
              <a:t>Taille de l’arbre. 9!=362880 sommets terminaux</a:t>
            </a:r>
            <a:endParaRPr sz="2400" dirty="0"/>
          </a:p>
          <a:p>
            <a:pPr marL="304792" lvl="0" indent="-67732" algn="l" rtl="0">
              <a:lnSpc>
                <a:spcPct val="90000"/>
              </a:lnSpc>
              <a:spcBef>
                <a:spcPts val="1333"/>
              </a:spcBef>
              <a:spcAft>
                <a:spcPts val="0"/>
              </a:spcAft>
              <a:buClr>
                <a:schemeClr val="dk1"/>
              </a:buClr>
              <a:buSzPts val="2800"/>
              <a:buNone/>
            </a:pPr>
            <a:endParaRPr dirty="0"/>
          </a:p>
        </p:txBody>
      </p:sp>
      <p:pic>
        <p:nvPicPr>
          <p:cNvPr id="680" name="Google Shape;680;p63"/>
          <p:cNvPicPr preferRelativeResize="0"/>
          <p:nvPr/>
        </p:nvPicPr>
        <p:blipFill rotWithShape="1">
          <a:blip r:embed="rId3">
            <a:alphaModFix/>
          </a:blip>
          <a:srcRect/>
          <a:stretch/>
        </p:blipFill>
        <p:spPr>
          <a:xfrm>
            <a:off x="5376334" y="2711669"/>
            <a:ext cx="5281156" cy="3465294"/>
          </a:xfrm>
          <a:prstGeom prst="rect">
            <a:avLst/>
          </a:prstGeom>
          <a:noFill/>
          <a:ln>
            <a:noFill/>
          </a:ln>
        </p:spPr>
      </p:pic>
    </p:spTree>
    <p:extLst>
      <p:ext uri="{BB962C8B-B14F-4D97-AF65-F5344CB8AC3E}">
        <p14:creationId xmlns:p14="http://schemas.microsoft.com/office/powerpoint/2010/main" val="379294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208ABB-89C8-4167-8E92-5C125AE38CAA}"/>
              </a:ext>
            </a:extLst>
          </p:cNvPr>
          <p:cNvSpPr>
            <a:spLocks noGrp="1"/>
          </p:cNvSpPr>
          <p:nvPr>
            <p:ph type="ctrTitle"/>
          </p:nvPr>
        </p:nvSpPr>
        <p:spPr/>
        <p:txBody>
          <a:bodyPr>
            <a:normAutofit fontScale="90000"/>
          </a:bodyPr>
          <a:lstStyle/>
          <a:p>
            <a:r>
              <a:rPr lang="fr-FR" dirty="0"/>
              <a:t>I</a:t>
            </a:r>
            <a:r>
              <a:rPr lang="fr-FR" sz="6000" dirty="0">
                <a:solidFill>
                  <a:schemeClr val="accent1">
                    <a:lumMod val="75000"/>
                  </a:schemeClr>
                </a:solidFill>
              </a:rPr>
              <a:t>ntelligence artificielle</a:t>
            </a:r>
            <a:br>
              <a:rPr lang="fr-FR" sz="6000" dirty="0">
                <a:solidFill>
                  <a:schemeClr val="accent1">
                    <a:lumMod val="75000"/>
                  </a:schemeClr>
                </a:solidFill>
              </a:rPr>
            </a:br>
            <a:r>
              <a:rPr lang="fr-FR" sz="6000" dirty="0">
                <a:solidFill>
                  <a:schemeClr val="accent1">
                    <a:lumMod val="75000"/>
                  </a:schemeClr>
                </a:solidFill>
              </a:rPr>
              <a:t>et </a:t>
            </a:r>
            <a:br>
              <a:rPr lang="fr-FR" sz="6000" dirty="0">
                <a:solidFill>
                  <a:schemeClr val="accent1">
                    <a:lumMod val="75000"/>
                  </a:schemeClr>
                </a:solidFill>
              </a:rPr>
            </a:br>
            <a:r>
              <a:rPr lang="fr-FR" sz="6000" dirty="0">
                <a:solidFill>
                  <a:schemeClr val="accent1">
                    <a:lumMod val="75000"/>
                  </a:schemeClr>
                </a:solidFill>
              </a:rPr>
              <a:t>Machine Learning</a:t>
            </a:r>
            <a:endParaRPr lang="fr-FR" dirty="0"/>
          </a:p>
        </p:txBody>
      </p:sp>
      <p:sp>
        <p:nvSpPr>
          <p:cNvPr id="4" name="Espace réservé du numéro de diapositive 3">
            <a:extLst>
              <a:ext uri="{FF2B5EF4-FFF2-40B4-BE49-F238E27FC236}">
                <a16:creationId xmlns:a16="http://schemas.microsoft.com/office/drawing/2014/main" id="{F7361990-0681-4DD2-AE0C-568282E64720}"/>
              </a:ext>
            </a:extLst>
          </p:cNvPr>
          <p:cNvSpPr>
            <a:spLocks noGrp="1"/>
          </p:cNvSpPr>
          <p:nvPr>
            <p:ph type="sldNum" sz="quarter" idx="12"/>
          </p:nvPr>
        </p:nvSpPr>
        <p:spPr/>
        <p:txBody>
          <a:bodyPr/>
          <a:lstStyle/>
          <a:p>
            <a:pPr rtl="0"/>
            <a:fld id="{71B7BAC7-FE87-40F6-AA24-4F4685D1B022}" type="slidenum">
              <a:rPr lang="fr-FR" smtClean="0"/>
              <a:t>3</a:t>
            </a:fld>
            <a:endParaRPr lang="fr-FR" dirty="0"/>
          </a:p>
        </p:txBody>
      </p:sp>
    </p:spTree>
    <p:extLst>
      <p:ext uri="{BB962C8B-B14F-4D97-AF65-F5344CB8AC3E}">
        <p14:creationId xmlns:p14="http://schemas.microsoft.com/office/powerpoint/2010/main" val="153056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64"/>
          <p:cNvSpPr txBox="1">
            <a:spLocks noGrp="1"/>
          </p:cNvSpPr>
          <p:nvPr>
            <p:ph type="title"/>
          </p:nvPr>
        </p:nvSpPr>
        <p:spPr>
          <a:xfrm>
            <a:off x="2324100" y="365125"/>
            <a:ext cx="9029700" cy="1325563"/>
          </a:xfrm>
        </p:spPr>
        <p:txBody>
          <a:bodyPr spcFirstLastPara="1"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rtl="0">
              <a:spcBef>
                <a:spcPts val="0"/>
              </a:spcBef>
              <a:spcAft>
                <a:spcPts val="0"/>
              </a:spcAft>
              <a:buClr>
                <a:schemeClr val="dk1"/>
              </a:buClr>
              <a:buSzPts val="4400"/>
              <a:buFont typeface="Calibri"/>
              <a:buNone/>
            </a:pPr>
            <a:r>
              <a:rPr lang="fr-FR" sz="4400">
                <a:solidFill>
                  <a:schemeClr val="accent1">
                    <a:lumMod val="75000"/>
                  </a:schemeClr>
                </a:solidFill>
              </a:rPr>
              <a:t>Les échecs</a:t>
            </a:r>
          </a:p>
        </p:txBody>
      </p:sp>
      <p:sp>
        <p:nvSpPr>
          <p:cNvPr id="688" name="Google Shape;688;p64"/>
          <p:cNvSpPr txBox="1">
            <a:spLocks noGrp="1"/>
          </p:cNvSpPr>
          <p:nvPr>
            <p:ph sz="half" idx="1"/>
          </p:nvPr>
        </p:nvSpPr>
        <p:spPr>
          <a:xfrm>
            <a:off x="1569700" y="1825625"/>
            <a:ext cx="9998186" cy="4351338"/>
          </a:xfrm>
        </p:spPr>
        <p:txBody>
          <a:bodyPr spcFirstLastPara="1" lIns="121900" tIns="60933" rIns="121900" bIns="60933"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304792" rtl="0">
              <a:lnSpc>
                <a:spcPct val="90000"/>
              </a:lnSpc>
              <a:spcBef>
                <a:spcPts val="0"/>
              </a:spcBef>
              <a:spcAft>
                <a:spcPts val="0"/>
              </a:spcAft>
              <a:buClr>
                <a:schemeClr val="dk1"/>
              </a:buClr>
              <a:buSzPts val="2800"/>
              <a:buChar char="•"/>
            </a:pPr>
            <a:r>
              <a:rPr lang="fr-FR" sz="2400" dirty="0">
                <a:solidFill>
                  <a:schemeClr val="tx1"/>
                </a:solidFill>
              </a:rPr>
              <a:t>L’espace de recherche a 10</a:t>
            </a:r>
            <a:r>
              <a:rPr lang="fr-FR" sz="2400" baseline="30000" dirty="0">
                <a:solidFill>
                  <a:schemeClr val="tx1"/>
                </a:solidFill>
              </a:rPr>
              <a:t>40</a:t>
            </a:r>
            <a:r>
              <a:rPr lang="fr-FR" sz="2400" dirty="0">
                <a:solidFill>
                  <a:schemeClr val="tx1"/>
                </a:solidFill>
              </a:rPr>
              <a:t> configurations</a:t>
            </a:r>
          </a:p>
          <a:p>
            <a:pPr marL="304792" lvl="0" indent="-304792" rtl="0">
              <a:lnSpc>
                <a:spcPct val="90000"/>
              </a:lnSpc>
              <a:spcBef>
                <a:spcPts val="0"/>
              </a:spcBef>
              <a:spcAft>
                <a:spcPts val="0"/>
              </a:spcAft>
              <a:buClr>
                <a:schemeClr val="dk1"/>
              </a:buClr>
              <a:buSzPts val="2800"/>
              <a:buChar char="•"/>
            </a:pPr>
            <a:endParaRPr lang="fr-FR" sz="2400" dirty="0">
              <a:solidFill>
                <a:schemeClr val="tx1"/>
              </a:solidFill>
            </a:endParaRPr>
          </a:p>
          <a:p>
            <a:pPr marL="304792" lvl="0" indent="-304792" rtl="0">
              <a:lnSpc>
                <a:spcPct val="90000"/>
              </a:lnSpc>
              <a:spcBef>
                <a:spcPts val="0"/>
              </a:spcBef>
              <a:spcAft>
                <a:spcPts val="0"/>
              </a:spcAft>
              <a:buClr>
                <a:schemeClr val="dk1"/>
              </a:buClr>
              <a:buSzPts val="2800"/>
              <a:buChar char="•"/>
            </a:pPr>
            <a:r>
              <a:rPr lang="fr-FR" sz="2400" dirty="0">
                <a:solidFill>
                  <a:schemeClr val="tx1"/>
                </a:solidFill>
              </a:rPr>
              <a:t>Facteur de branchement moyen 35</a:t>
            </a:r>
          </a:p>
          <a:p>
            <a:pPr marL="304792" lvl="0" indent="-304792" rtl="0">
              <a:lnSpc>
                <a:spcPct val="90000"/>
              </a:lnSpc>
              <a:spcBef>
                <a:spcPts val="0"/>
              </a:spcBef>
              <a:spcAft>
                <a:spcPts val="0"/>
              </a:spcAft>
              <a:buClr>
                <a:schemeClr val="dk1"/>
              </a:buClr>
              <a:buSzPts val="2800"/>
              <a:buChar char="•"/>
            </a:pPr>
            <a:endParaRPr lang="fr-FR" sz="2400" dirty="0">
              <a:solidFill>
                <a:schemeClr val="tx1"/>
              </a:solidFill>
            </a:endParaRPr>
          </a:p>
          <a:p>
            <a:pPr marL="304792" lvl="0" indent="-304792" rtl="0">
              <a:lnSpc>
                <a:spcPct val="90000"/>
              </a:lnSpc>
              <a:spcBef>
                <a:spcPts val="0"/>
              </a:spcBef>
              <a:spcAft>
                <a:spcPts val="0"/>
              </a:spcAft>
              <a:buClr>
                <a:schemeClr val="dk1"/>
              </a:buClr>
              <a:buSzPts val="2800"/>
              <a:buChar char="•"/>
            </a:pPr>
            <a:r>
              <a:rPr lang="fr-FR" sz="2400" dirty="0">
                <a:solidFill>
                  <a:schemeClr val="tx1"/>
                </a:solidFill>
              </a:rPr>
              <a:t>Longueur typique d’une partie 50 coups, donc un arbre global de 35</a:t>
            </a:r>
            <a:r>
              <a:rPr lang="fr-FR" sz="2400" baseline="30000" dirty="0">
                <a:solidFill>
                  <a:schemeClr val="tx1"/>
                </a:solidFill>
              </a:rPr>
              <a:t>100</a:t>
            </a:r>
            <a:r>
              <a:rPr lang="fr-FR" sz="2400" dirty="0">
                <a:solidFill>
                  <a:schemeClr val="tx1"/>
                </a:solidFill>
              </a:rPr>
              <a:t> c’est-à-dire environ 10</a:t>
            </a:r>
            <a:r>
              <a:rPr lang="fr-FR" sz="2400" baseline="30000" dirty="0">
                <a:solidFill>
                  <a:schemeClr val="tx1"/>
                </a:solidFill>
              </a:rPr>
              <a:t>154</a:t>
            </a:r>
            <a:r>
              <a:rPr lang="fr-FR" sz="2400" dirty="0">
                <a:solidFill>
                  <a:schemeClr val="tx1"/>
                </a:solidFill>
              </a:rPr>
              <a:t> sommets.</a:t>
            </a:r>
          </a:p>
          <a:p>
            <a:pPr marL="304792" lvl="0" indent="-67732" rtl="0">
              <a:lnSpc>
                <a:spcPct val="90000"/>
              </a:lnSpc>
              <a:spcBef>
                <a:spcPts val="1333"/>
              </a:spcBef>
              <a:spcAft>
                <a:spcPts val="0"/>
              </a:spcAft>
              <a:buClr>
                <a:schemeClr val="dk1"/>
              </a:buClr>
              <a:buSzPts val="2800"/>
              <a:buNone/>
            </a:pPr>
            <a:endParaRPr lang="fr-FR" sz="2400" dirty="0">
              <a:solidFill>
                <a:schemeClr val="tx1"/>
              </a:solidFill>
            </a:endParaRPr>
          </a:p>
          <a:p>
            <a:pPr marL="0" lvl="0" indent="0" rtl="0">
              <a:lnSpc>
                <a:spcPct val="90000"/>
              </a:lnSpc>
              <a:spcBef>
                <a:spcPts val="1333"/>
              </a:spcBef>
              <a:spcAft>
                <a:spcPts val="0"/>
              </a:spcAft>
              <a:buNone/>
            </a:pPr>
            <a:r>
              <a:rPr lang="fr-FR" sz="1800" dirty="0">
                <a:solidFill>
                  <a:schemeClr val="tx1"/>
                </a:solidFill>
              </a:rPr>
              <a:t>Remarque: Longueur de la voie lactée : 10</a:t>
            </a:r>
            <a:r>
              <a:rPr lang="fr-FR" sz="1800" baseline="30000" dirty="0">
                <a:solidFill>
                  <a:schemeClr val="tx1"/>
                </a:solidFill>
              </a:rPr>
              <a:t>23</a:t>
            </a:r>
            <a:r>
              <a:rPr lang="fr-FR" sz="1800" dirty="0">
                <a:solidFill>
                  <a:schemeClr val="tx1"/>
                </a:solidFill>
              </a:rPr>
              <a:t> m.</a:t>
            </a:r>
          </a:p>
        </p:txBody>
      </p:sp>
      <p:sp>
        <p:nvSpPr>
          <p:cNvPr id="689" name="Google Shape;689;p64" hidden="1"/>
          <p:cNvSpPr txBox="1">
            <a:spLocks noGrp="1"/>
          </p:cNvSpPr>
          <p:nvPr>
            <p:ph type="sldNum" idx="12"/>
          </p:nvPr>
        </p:nvSpPr>
        <p:spPr>
          <a:xfrm>
            <a:off x="8610600" y="6356351"/>
            <a:ext cx="2743200" cy="365125"/>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30</a:t>
            </a:fld>
            <a:endParaRPr lang="fr-FR"/>
          </a:p>
        </p:txBody>
      </p:sp>
    </p:spTree>
    <p:extLst>
      <p:ext uri="{BB962C8B-B14F-4D97-AF65-F5344CB8AC3E}">
        <p14:creationId xmlns:p14="http://schemas.microsoft.com/office/powerpoint/2010/main" val="1133188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5"/>
          <p:cNvSpPr txBox="1">
            <a:spLocks noGrp="1"/>
          </p:cNvSpPr>
          <p:nvPr>
            <p:ph type="title"/>
          </p:nvPr>
        </p:nvSpPr>
        <p:spPr>
          <a:xfrm>
            <a:off x="838200" y="365127"/>
            <a:ext cx="10515600" cy="1325563"/>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 sz="4000" dirty="0">
                <a:solidFill>
                  <a:schemeClr val="accent1"/>
                </a:solidFill>
              </a:rPr>
              <a:t>Quelle est la taille d’un arbre ?</a:t>
            </a:r>
            <a:endParaRPr sz="4000" dirty="0">
              <a:solidFill>
                <a:schemeClr val="accent1"/>
              </a:solidFill>
            </a:endParaRPr>
          </a:p>
        </p:txBody>
      </p:sp>
      <p:sp>
        <p:nvSpPr>
          <p:cNvPr id="695" name="Google Shape;695;p65"/>
          <p:cNvSpPr txBox="1">
            <a:spLocks noGrp="1"/>
          </p:cNvSpPr>
          <p:nvPr>
            <p:ph type="body" idx="1"/>
          </p:nvPr>
        </p:nvSpPr>
        <p:spPr>
          <a:xfrm>
            <a:off x="838200" y="1825625"/>
            <a:ext cx="10515600" cy="435133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304792" algn="l" rtl="0">
              <a:lnSpc>
                <a:spcPct val="90000"/>
              </a:lnSpc>
              <a:spcBef>
                <a:spcPts val="0"/>
              </a:spcBef>
              <a:spcAft>
                <a:spcPts val="0"/>
              </a:spcAft>
              <a:buClr>
                <a:schemeClr val="dk1"/>
              </a:buClr>
              <a:buSzPts val="3200"/>
              <a:buChar char="•"/>
            </a:pPr>
            <a:r>
              <a:rPr lang="en" sz="2400" dirty="0"/>
              <a:t>de facteur de branchement 2 et de profondeur 10 ?</a:t>
            </a:r>
            <a:endParaRPr sz="2400" dirty="0"/>
          </a:p>
          <a:p>
            <a:pPr marL="761992" lvl="1" indent="-304792">
              <a:lnSpc>
                <a:spcPct val="90000"/>
              </a:lnSpc>
              <a:spcBef>
                <a:spcPts val="1333"/>
              </a:spcBef>
              <a:buClr>
                <a:schemeClr val="dk1"/>
              </a:buClr>
              <a:buSzPts val="3200"/>
            </a:pPr>
            <a:r>
              <a:rPr lang="en" sz="2400" dirty="0"/>
              <a:t>2</a:t>
            </a:r>
            <a:r>
              <a:rPr lang="en" sz="2400" baseline="30000" dirty="0"/>
              <a:t>11</a:t>
            </a:r>
            <a:r>
              <a:rPr lang="en" sz="2400" dirty="0"/>
              <a:t>-1=2047</a:t>
            </a:r>
            <a:endParaRPr sz="2400" dirty="0"/>
          </a:p>
          <a:p>
            <a:pPr marL="304792" lvl="0" indent="-304792" algn="l" rtl="0">
              <a:lnSpc>
                <a:spcPct val="90000"/>
              </a:lnSpc>
              <a:spcBef>
                <a:spcPts val="1333"/>
              </a:spcBef>
              <a:spcAft>
                <a:spcPts val="0"/>
              </a:spcAft>
              <a:buClr>
                <a:schemeClr val="dk1"/>
              </a:buClr>
              <a:buSzPts val="3200"/>
              <a:buChar char="•"/>
            </a:pPr>
            <a:r>
              <a:rPr lang="en" sz="2400" dirty="0"/>
              <a:t>de facteur de branchement n et de profondeur k</a:t>
            </a:r>
            <a:endParaRPr sz="2400" dirty="0"/>
          </a:p>
          <a:p>
            <a:pPr marL="761992" lvl="1" indent="-304792">
              <a:lnSpc>
                <a:spcPct val="90000"/>
              </a:lnSpc>
              <a:spcBef>
                <a:spcPts val="1333"/>
              </a:spcBef>
              <a:buClr>
                <a:schemeClr val="dk1"/>
              </a:buClr>
              <a:buSzPts val="3200"/>
            </a:pPr>
            <a:r>
              <a:rPr lang="en" sz="2400" dirty="0"/>
              <a:t>n</a:t>
            </a:r>
            <a:r>
              <a:rPr lang="en" sz="2400" baseline="30000" dirty="0"/>
              <a:t>k+1</a:t>
            </a:r>
            <a:r>
              <a:rPr lang="en" sz="2400" dirty="0"/>
              <a:t>-1</a:t>
            </a:r>
            <a:endParaRPr sz="2400" baseline="30000" dirty="0"/>
          </a:p>
        </p:txBody>
      </p:sp>
      <p:sp>
        <p:nvSpPr>
          <p:cNvPr id="696" name="Google Shape;696;p65"/>
          <p:cNvSpPr/>
          <p:nvPr/>
        </p:nvSpPr>
        <p:spPr>
          <a:xfrm>
            <a:off x="6948971" y="4001296"/>
            <a:ext cx="319789" cy="254833"/>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697" name="Google Shape;697;p65"/>
          <p:cNvSpPr/>
          <p:nvPr/>
        </p:nvSpPr>
        <p:spPr>
          <a:xfrm>
            <a:off x="8360336" y="4606977"/>
            <a:ext cx="319789" cy="254833"/>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698" name="Google Shape;698;p65"/>
          <p:cNvSpPr/>
          <p:nvPr/>
        </p:nvSpPr>
        <p:spPr>
          <a:xfrm>
            <a:off x="5366872" y="4606977"/>
            <a:ext cx="319789" cy="254833"/>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cxnSp>
        <p:nvCxnSpPr>
          <p:cNvPr id="699" name="Google Shape;699;p65"/>
          <p:cNvCxnSpPr>
            <a:stCxn id="698" idx="0"/>
            <a:endCxn id="696" idx="3"/>
          </p:cNvCxnSpPr>
          <p:nvPr/>
        </p:nvCxnSpPr>
        <p:spPr>
          <a:xfrm rot="10800000" flipH="1">
            <a:off x="5526767" y="4218976"/>
            <a:ext cx="1469200" cy="388000"/>
          </a:xfrm>
          <a:prstGeom prst="straightConnector1">
            <a:avLst/>
          </a:prstGeom>
          <a:noFill/>
          <a:ln w="9525" cap="flat" cmpd="sng">
            <a:solidFill>
              <a:schemeClr val="accent1"/>
            </a:solidFill>
            <a:prstDash val="solid"/>
            <a:miter lim="800000"/>
            <a:headEnd type="none" w="sm" len="sm"/>
            <a:tailEnd type="none" w="sm" len="sm"/>
          </a:ln>
        </p:spPr>
      </p:cxnSp>
      <p:cxnSp>
        <p:nvCxnSpPr>
          <p:cNvPr id="700" name="Google Shape;700;p65"/>
          <p:cNvCxnSpPr>
            <a:stCxn id="697" idx="0"/>
            <a:endCxn id="696" idx="5"/>
          </p:cNvCxnSpPr>
          <p:nvPr/>
        </p:nvCxnSpPr>
        <p:spPr>
          <a:xfrm rot="10800000">
            <a:off x="7221831" y="4218976"/>
            <a:ext cx="1298400" cy="388000"/>
          </a:xfrm>
          <a:prstGeom prst="straightConnector1">
            <a:avLst/>
          </a:prstGeom>
          <a:noFill/>
          <a:ln w="9525" cap="flat" cmpd="sng">
            <a:solidFill>
              <a:schemeClr val="accent1"/>
            </a:solidFill>
            <a:prstDash val="solid"/>
            <a:miter lim="800000"/>
            <a:headEnd type="none" w="sm" len="sm"/>
            <a:tailEnd type="none" w="sm" len="sm"/>
          </a:ln>
        </p:spPr>
      </p:cxnSp>
      <p:sp>
        <p:nvSpPr>
          <p:cNvPr id="701" name="Google Shape;701;p65"/>
          <p:cNvSpPr/>
          <p:nvPr/>
        </p:nvSpPr>
        <p:spPr>
          <a:xfrm>
            <a:off x="6043194" y="5357318"/>
            <a:ext cx="319789" cy="254833"/>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02" name="Google Shape;702;p65"/>
          <p:cNvSpPr/>
          <p:nvPr/>
        </p:nvSpPr>
        <p:spPr>
          <a:xfrm>
            <a:off x="4580624" y="5394660"/>
            <a:ext cx="319789" cy="254833"/>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cxnSp>
        <p:nvCxnSpPr>
          <p:cNvPr id="703" name="Google Shape;703;p65"/>
          <p:cNvCxnSpPr>
            <a:stCxn id="702" idx="0"/>
            <a:endCxn id="698" idx="3"/>
          </p:cNvCxnSpPr>
          <p:nvPr/>
        </p:nvCxnSpPr>
        <p:spPr>
          <a:xfrm rot="10800000" flipH="1">
            <a:off x="4740519" y="4824659"/>
            <a:ext cx="673200" cy="570000"/>
          </a:xfrm>
          <a:prstGeom prst="straightConnector1">
            <a:avLst/>
          </a:prstGeom>
          <a:noFill/>
          <a:ln w="9525" cap="flat" cmpd="sng">
            <a:solidFill>
              <a:schemeClr val="accent1"/>
            </a:solidFill>
            <a:prstDash val="solid"/>
            <a:miter lim="800000"/>
            <a:headEnd type="none" w="sm" len="sm"/>
            <a:tailEnd type="none" w="sm" len="sm"/>
          </a:ln>
        </p:spPr>
      </p:cxnSp>
      <p:cxnSp>
        <p:nvCxnSpPr>
          <p:cNvPr id="704" name="Google Shape;704;p65"/>
          <p:cNvCxnSpPr>
            <a:stCxn id="701" idx="0"/>
            <a:endCxn id="698" idx="5"/>
          </p:cNvCxnSpPr>
          <p:nvPr/>
        </p:nvCxnSpPr>
        <p:spPr>
          <a:xfrm rot="10800000">
            <a:off x="5639888" y="4824517"/>
            <a:ext cx="563200" cy="532800"/>
          </a:xfrm>
          <a:prstGeom prst="straightConnector1">
            <a:avLst/>
          </a:prstGeom>
          <a:noFill/>
          <a:ln w="9525" cap="flat" cmpd="sng">
            <a:solidFill>
              <a:schemeClr val="accent1"/>
            </a:solidFill>
            <a:prstDash val="solid"/>
            <a:miter lim="800000"/>
            <a:headEnd type="none" w="sm" len="sm"/>
            <a:tailEnd type="none" w="sm" len="sm"/>
          </a:ln>
        </p:spPr>
      </p:cxnSp>
      <p:sp>
        <p:nvSpPr>
          <p:cNvPr id="705" name="Google Shape;705;p65"/>
          <p:cNvSpPr/>
          <p:nvPr/>
        </p:nvSpPr>
        <p:spPr>
          <a:xfrm>
            <a:off x="9187892" y="5381312"/>
            <a:ext cx="319789" cy="254833"/>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06" name="Google Shape;706;p65"/>
          <p:cNvSpPr/>
          <p:nvPr/>
        </p:nvSpPr>
        <p:spPr>
          <a:xfrm>
            <a:off x="7629112" y="5381312"/>
            <a:ext cx="319789" cy="254833"/>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cxnSp>
        <p:nvCxnSpPr>
          <p:cNvPr id="707" name="Google Shape;707;p65"/>
          <p:cNvCxnSpPr>
            <a:stCxn id="706" idx="0"/>
            <a:endCxn id="697" idx="3"/>
          </p:cNvCxnSpPr>
          <p:nvPr/>
        </p:nvCxnSpPr>
        <p:spPr>
          <a:xfrm rot="10800000" flipH="1">
            <a:off x="7789007" y="4824511"/>
            <a:ext cx="618000" cy="556800"/>
          </a:xfrm>
          <a:prstGeom prst="straightConnector1">
            <a:avLst/>
          </a:prstGeom>
          <a:noFill/>
          <a:ln w="9525" cap="flat" cmpd="sng">
            <a:solidFill>
              <a:schemeClr val="accent1"/>
            </a:solidFill>
            <a:prstDash val="solid"/>
            <a:miter lim="800000"/>
            <a:headEnd type="none" w="sm" len="sm"/>
            <a:tailEnd type="none" w="sm" len="sm"/>
          </a:ln>
        </p:spPr>
      </p:cxnSp>
      <p:cxnSp>
        <p:nvCxnSpPr>
          <p:cNvPr id="708" name="Google Shape;708;p65"/>
          <p:cNvCxnSpPr>
            <a:stCxn id="705" idx="0"/>
            <a:endCxn id="697" idx="5"/>
          </p:cNvCxnSpPr>
          <p:nvPr/>
        </p:nvCxnSpPr>
        <p:spPr>
          <a:xfrm rot="10800000">
            <a:off x="8633387" y="4824511"/>
            <a:ext cx="714400" cy="556800"/>
          </a:xfrm>
          <a:prstGeom prst="straightConnector1">
            <a:avLst/>
          </a:prstGeom>
          <a:noFill/>
          <a:ln w="9525" cap="flat" cmpd="sng">
            <a:solidFill>
              <a:schemeClr val="accent1"/>
            </a:solidFill>
            <a:prstDash val="solid"/>
            <a:miter lim="800000"/>
            <a:headEnd type="none" w="sm" len="sm"/>
            <a:tailEnd type="none" w="sm" len="sm"/>
          </a:ln>
        </p:spPr>
      </p:cxnSp>
      <p:sp>
        <p:nvSpPr>
          <p:cNvPr id="709" name="Google Shape;709;p65"/>
          <p:cNvSpPr/>
          <p:nvPr/>
        </p:nvSpPr>
        <p:spPr>
          <a:xfrm>
            <a:off x="5047083" y="6006760"/>
            <a:ext cx="319789" cy="254833"/>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10" name="Google Shape;710;p65"/>
          <p:cNvSpPr/>
          <p:nvPr/>
        </p:nvSpPr>
        <p:spPr>
          <a:xfrm>
            <a:off x="4064395" y="6006761"/>
            <a:ext cx="319789" cy="254833"/>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cxnSp>
        <p:nvCxnSpPr>
          <p:cNvPr id="711" name="Google Shape;711;p65"/>
          <p:cNvCxnSpPr>
            <a:stCxn id="710" idx="0"/>
            <a:endCxn id="702" idx="3"/>
          </p:cNvCxnSpPr>
          <p:nvPr/>
        </p:nvCxnSpPr>
        <p:spPr>
          <a:xfrm rot="10800000" flipH="1">
            <a:off x="4224289" y="5612360"/>
            <a:ext cx="403200" cy="394400"/>
          </a:xfrm>
          <a:prstGeom prst="straightConnector1">
            <a:avLst/>
          </a:prstGeom>
          <a:noFill/>
          <a:ln w="9525" cap="flat" cmpd="sng">
            <a:solidFill>
              <a:schemeClr val="accent1"/>
            </a:solidFill>
            <a:prstDash val="solid"/>
            <a:miter lim="800000"/>
            <a:headEnd type="none" w="sm" len="sm"/>
            <a:tailEnd type="none" w="sm" len="sm"/>
          </a:ln>
        </p:spPr>
      </p:cxnSp>
      <p:cxnSp>
        <p:nvCxnSpPr>
          <p:cNvPr id="712" name="Google Shape;712;p65"/>
          <p:cNvCxnSpPr>
            <a:stCxn id="709" idx="0"/>
            <a:endCxn id="702" idx="5"/>
          </p:cNvCxnSpPr>
          <p:nvPr/>
        </p:nvCxnSpPr>
        <p:spPr>
          <a:xfrm rot="10800000">
            <a:off x="4853777" y="5612359"/>
            <a:ext cx="353200" cy="394400"/>
          </a:xfrm>
          <a:prstGeom prst="straightConnector1">
            <a:avLst/>
          </a:prstGeom>
          <a:noFill/>
          <a:ln w="9525" cap="flat" cmpd="sng">
            <a:solidFill>
              <a:schemeClr val="accent1"/>
            </a:solidFill>
            <a:prstDash val="solid"/>
            <a:miter lim="800000"/>
            <a:headEnd type="none" w="sm" len="sm"/>
            <a:tailEnd type="none" w="sm" len="sm"/>
          </a:ln>
        </p:spPr>
      </p:cxnSp>
      <p:sp>
        <p:nvSpPr>
          <p:cNvPr id="713" name="Google Shape;713;p65"/>
          <p:cNvSpPr/>
          <p:nvPr/>
        </p:nvSpPr>
        <p:spPr>
          <a:xfrm>
            <a:off x="6532774" y="6006760"/>
            <a:ext cx="319789" cy="254833"/>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14" name="Google Shape;714;p65"/>
          <p:cNvSpPr/>
          <p:nvPr/>
        </p:nvSpPr>
        <p:spPr>
          <a:xfrm>
            <a:off x="5550086" y="6006761"/>
            <a:ext cx="319789" cy="254833"/>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cxnSp>
        <p:nvCxnSpPr>
          <p:cNvPr id="715" name="Google Shape;715;p65"/>
          <p:cNvCxnSpPr>
            <a:stCxn id="714" idx="0"/>
            <a:endCxn id="701" idx="3"/>
          </p:cNvCxnSpPr>
          <p:nvPr/>
        </p:nvCxnSpPr>
        <p:spPr>
          <a:xfrm rot="10800000" flipH="1">
            <a:off x="5709980" y="5574760"/>
            <a:ext cx="380000" cy="432000"/>
          </a:xfrm>
          <a:prstGeom prst="straightConnector1">
            <a:avLst/>
          </a:prstGeom>
          <a:noFill/>
          <a:ln w="9525" cap="flat" cmpd="sng">
            <a:solidFill>
              <a:schemeClr val="accent1"/>
            </a:solidFill>
            <a:prstDash val="solid"/>
            <a:miter lim="800000"/>
            <a:headEnd type="none" w="sm" len="sm"/>
            <a:tailEnd type="none" w="sm" len="sm"/>
          </a:ln>
        </p:spPr>
      </p:cxnSp>
      <p:cxnSp>
        <p:nvCxnSpPr>
          <p:cNvPr id="716" name="Google Shape;716;p65"/>
          <p:cNvCxnSpPr>
            <a:stCxn id="713" idx="0"/>
            <a:endCxn id="701" idx="5"/>
          </p:cNvCxnSpPr>
          <p:nvPr/>
        </p:nvCxnSpPr>
        <p:spPr>
          <a:xfrm rot="10800000">
            <a:off x="6316268" y="5574759"/>
            <a:ext cx="376400" cy="432000"/>
          </a:xfrm>
          <a:prstGeom prst="straightConnector1">
            <a:avLst/>
          </a:prstGeom>
          <a:noFill/>
          <a:ln w="9525" cap="flat" cmpd="sng">
            <a:solidFill>
              <a:schemeClr val="accent1"/>
            </a:solidFill>
            <a:prstDash val="solid"/>
            <a:miter lim="800000"/>
            <a:headEnd type="none" w="sm" len="sm"/>
            <a:tailEnd type="none" w="sm" len="sm"/>
          </a:ln>
        </p:spPr>
      </p:cxnSp>
      <p:sp>
        <p:nvSpPr>
          <p:cNvPr id="717" name="Google Shape;717;p65"/>
          <p:cNvSpPr/>
          <p:nvPr/>
        </p:nvSpPr>
        <p:spPr>
          <a:xfrm>
            <a:off x="8091554" y="6006758"/>
            <a:ext cx="319789" cy="254833"/>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18" name="Google Shape;718;p65"/>
          <p:cNvSpPr/>
          <p:nvPr/>
        </p:nvSpPr>
        <p:spPr>
          <a:xfrm>
            <a:off x="7108866" y="6006760"/>
            <a:ext cx="319789" cy="254833"/>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cxnSp>
        <p:nvCxnSpPr>
          <p:cNvPr id="719" name="Google Shape;719;p65"/>
          <p:cNvCxnSpPr>
            <a:stCxn id="718" idx="0"/>
            <a:endCxn id="706" idx="3"/>
          </p:cNvCxnSpPr>
          <p:nvPr/>
        </p:nvCxnSpPr>
        <p:spPr>
          <a:xfrm rot="10800000" flipH="1">
            <a:off x="7268760" y="5598759"/>
            <a:ext cx="407200" cy="408000"/>
          </a:xfrm>
          <a:prstGeom prst="straightConnector1">
            <a:avLst/>
          </a:prstGeom>
          <a:noFill/>
          <a:ln w="9525" cap="flat" cmpd="sng">
            <a:solidFill>
              <a:schemeClr val="accent1"/>
            </a:solidFill>
            <a:prstDash val="solid"/>
            <a:miter lim="800000"/>
            <a:headEnd type="none" w="sm" len="sm"/>
            <a:tailEnd type="none" w="sm" len="sm"/>
          </a:ln>
        </p:spPr>
      </p:cxnSp>
      <p:cxnSp>
        <p:nvCxnSpPr>
          <p:cNvPr id="720" name="Google Shape;720;p65"/>
          <p:cNvCxnSpPr>
            <a:stCxn id="717" idx="0"/>
          </p:cNvCxnSpPr>
          <p:nvPr/>
        </p:nvCxnSpPr>
        <p:spPr>
          <a:xfrm rot="10800000">
            <a:off x="7901448" y="5619957"/>
            <a:ext cx="350000" cy="386800"/>
          </a:xfrm>
          <a:prstGeom prst="straightConnector1">
            <a:avLst/>
          </a:prstGeom>
          <a:noFill/>
          <a:ln w="9525" cap="flat" cmpd="sng">
            <a:solidFill>
              <a:schemeClr val="accent1"/>
            </a:solidFill>
            <a:prstDash val="solid"/>
            <a:miter lim="800000"/>
            <a:headEnd type="none" w="sm" len="sm"/>
            <a:tailEnd type="none" w="sm" len="sm"/>
          </a:ln>
        </p:spPr>
      </p:cxnSp>
      <p:sp>
        <p:nvSpPr>
          <p:cNvPr id="721" name="Google Shape;721;p65"/>
          <p:cNvSpPr/>
          <p:nvPr/>
        </p:nvSpPr>
        <p:spPr>
          <a:xfrm>
            <a:off x="9683842" y="6009764"/>
            <a:ext cx="319789" cy="254833"/>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22" name="Google Shape;722;p65"/>
          <p:cNvSpPr/>
          <p:nvPr/>
        </p:nvSpPr>
        <p:spPr>
          <a:xfrm>
            <a:off x="8701154" y="6009765"/>
            <a:ext cx="319789" cy="254833"/>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cxnSp>
        <p:nvCxnSpPr>
          <p:cNvPr id="723" name="Google Shape;723;p65"/>
          <p:cNvCxnSpPr>
            <a:stCxn id="722" idx="0"/>
            <a:endCxn id="705" idx="3"/>
          </p:cNvCxnSpPr>
          <p:nvPr/>
        </p:nvCxnSpPr>
        <p:spPr>
          <a:xfrm rot="10800000" flipH="1">
            <a:off x="8861048" y="5598964"/>
            <a:ext cx="373600" cy="410800"/>
          </a:xfrm>
          <a:prstGeom prst="straightConnector1">
            <a:avLst/>
          </a:prstGeom>
          <a:noFill/>
          <a:ln w="9525" cap="flat" cmpd="sng">
            <a:solidFill>
              <a:schemeClr val="accent1"/>
            </a:solidFill>
            <a:prstDash val="solid"/>
            <a:miter lim="800000"/>
            <a:headEnd type="none" w="sm" len="sm"/>
            <a:tailEnd type="none" w="sm" len="sm"/>
          </a:ln>
        </p:spPr>
      </p:cxnSp>
      <p:cxnSp>
        <p:nvCxnSpPr>
          <p:cNvPr id="724" name="Google Shape;724;p65"/>
          <p:cNvCxnSpPr>
            <a:stCxn id="721" idx="0"/>
            <a:endCxn id="705" idx="5"/>
          </p:cNvCxnSpPr>
          <p:nvPr/>
        </p:nvCxnSpPr>
        <p:spPr>
          <a:xfrm rot="10800000">
            <a:off x="9460936" y="5598963"/>
            <a:ext cx="382800" cy="410800"/>
          </a:xfrm>
          <a:prstGeom prst="straightConnector1">
            <a:avLst/>
          </a:prstGeom>
          <a:noFill/>
          <a:ln w="952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79649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66"/>
          <p:cNvSpPr txBox="1">
            <a:spLocks noGrp="1"/>
          </p:cNvSpPr>
          <p:nvPr>
            <p:ph type="title"/>
          </p:nvPr>
        </p:nvSpPr>
        <p:spPr>
          <a:xfrm>
            <a:off x="2324100" y="365125"/>
            <a:ext cx="9029700" cy="1325563"/>
          </a:xfrm>
        </p:spPr>
        <p:txBody>
          <a:bodyPr spcFirstLastPara="1"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rtl="0">
              <a:spcBef>
                <a:spcPts val="0"/>
              </a:spcBef>
              <a:spcAft>
                <a:spcPts val="0"/>
              </a:spcAft>
              <a:buClr>
                <a:schemeClr val="dk1"/>
              </a:buClr>
              <a:buSzPts val="4400"/>
              <a:buFont typeface="Calibri"/>
              <a:buNone/>
            </a:pPr>
            <a:r>
              <a:rPr lang="fr-FR" sz="4400">
                <a:solidFill>
                  <a:schemeClr val="accent1">
                    <a:lumMod val="75000"/>
                  </a:schemeClr>
                </a:solidFill>
              </a:rPr>
              <a:t>Question subsidiaire</a:t>
            </a:r>
          </a:p>
        </p:txBody>
      </p:sp>
      <p:sp>
        <p:nvSpPr>
          <p:cNvPr id="731" name="Google Shape;731;p66"/>
          <p:cNvSpPr txBox="1">
            <a:spLocks noGrp="1"/>
          </p:cNvSpPr>
          <p:nvPr>
            <p:ph sz="half" idx="1"/>
          </p:nvPr>
        </p:nvSpPr>
        <p:spPr>
          <a:xfrm>
            <a:off x="1569699" y="1825625"/>
            <a:ext cx="9029699" cy="4351338"/>
          </a:xfrm>
        </p:spPr>
        <p:txBody>
          <a:bodyPr spcFirstLastPara="1" lIns="121900" tIns="60933" rIns="121900" bIns="60933"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304792" rtl="0">
              <a:spcBef>
                <a:spcPts val="0"/>
              </a:spcBef>
              <a:spcAft>
                <a:spcPts val="600"/>
              </a:spcAft>
              <a:buClr>
                <a:schemeClr val="dk1"/>
              </a:buClr>
              <a:buSzPts val="2800"/>
              <a:buChar char="•"/>
            </a:pPr>
            <a:r>
              <a:rPr lang="fr-FR" sz="2800" dirty="0">
                <a:solidFill>
                  <a:schemeClr val="tx1"/>
                </a:solidFill>
              </a:rPr>
              <a:t>Pourquoi l’arbre de jeu est-il beaucoup plus grand que l’espace de recherche ?</a:t>
            </a:r>
          </a:p>
        </p:txBody>
      </p:sp>
      <p:sp>
        <p:nvSpPr>
          <p:cNvPr id="732" name="Google Shape;732;p66" hidden="1"/>
          <p:cNvSpPr txBox="1">
            <a:spLocks noGrp="1"/>
          </p:cNvSpPr>
          <p:nvPr>
            <p:ph type="sldNum" idx="12"/>
          </p:nvPr>
        </p:nvSpPr>
        <p:spPr>
          <a:xfrm>
            <a:off x="8610600" y="6356351"/>
            <a:ext cx="2743200" cy="365125"/>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32</a:t>
            </a:fld>
            <a:endParaRPr lang="fr-FR"/>
          </a:p>
        </p:txBody>
      </p:sp>
    </p:spTree>
    <p:extLst>
      <p:ext uri="{BB962C8B-B14F-4D97-AF65-F5344CB8AC3E}">
        <p14:creationId xmlns:p14="http://schemas.microsoft.com/office/powerpoint/2010/main" val="1943620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67"/>
          <p:cNvSpPr txBox="1">
            <a:spLocks noGrp="1"/>
          </p:cNvSpPr>
          <p:nvPr>
            <p:ph type="title"/>
          </p:nvPr>
        </p:nvSpPr>
        <p:spPr>
          <a:xfrm>
            <a:off x="2090056" y="365127"/>
            <a:ext cx="9263743" cy="1325563"/>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 sz="4000" dirty="0">
                <a:solidFill>
                  <a:schemeClr val="accent1"/>
                </a:solidFill>
              </a:rPr>
              <a:t>Savoir compter</a:t>
            </a:r>
            <a:endParaRPr sz="4000" dirty="0">
              <a:solidFill>
                <a:schemeClr val="accent1"/>
              </a:solidFill>
            </a:endParaRPr>
          </a:p>
        </p:txBody>
      </p:sp>
      <p:sp>
        <p:nvSpPr>
          <p:cNvPr id="738" name="Google Shape;738;p67"/>
          <p:cNvSpPr txBox="1">
            <a:spLocks noGrp="1"/>
          </p:cNvSpPr>
          <p:nvPr>
            <p:ph type="body" idx="1"/>
          </p:nvPr>
        </p:nvSpPr>
        <p:spPr>
          <a:xfrm>
            <a:off x="838200" y="1825625"/>
            <a:ext cx="10515600" cy="435133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304792" algn="l" rtl="0">
              <a:lnSpc>
                <a:spcPct val="90000"/>
              </a:lnSpc>
              <a:spcBef>
                <a:spcPts val="0"/>
              </a:spcBef>
              <a:spcAft>
                <a:spcPts val="0"/>
              </a:spcAft>
              <a:buClr>
                <a:schemeClr val="dk1"/>
              </a:buClr>
              <a:buSzPts val="2800"/>
              <a:buChar char="•"/>
            </a:pPr>
            <a:r>
              <a:rPr lang="en" sz="2400" dirty="0"/>
              <a:t>Relève de la combinatoire</a:t>
            </a:r>
            <a:br>
              <a:rPr lang="en" sz="2400" dirty="0"/>
            </a:br>
            <a:endParaRPr sz="2400" dirty="0"/>
          </a:p>
          <a:p>
            <a:pPr marL="304792" lvl="0" indent="-304792" algn="l" rtl="0">
              <a:lnSpc>
                <a:spcPct val="90000"/>
              </a:lnSpc>
              <a:spcBef>
                <a:spcPts val="1333"/>
              </a:spcBef>
              <a:spcAft>
                <a:spcPts val="0"/>
              </a:spcAft>
              <a:buClr>
                <a:schemeClr val="dk1"/>
              </a:buClr>
              <a:buSzPts val="2800"/>
              <a:buChar char="•"/>
            </a:pPr>
            <a:r>
              <a:rPr lang="en" sz="2400" dirty="0"/>
              <a:t>Nécessaire pour évaluer la complexité d’un problème, la « vitesse » d’un algorithme</a:t>
            </a:r>
            <a:br>
              <a:rPr lang="en" sz="2400" dirty="0"/>
            </a:br>
            <a:endParaRPr sz="2400" dirty="0"/>
          </a:p>
          <a:p>
            <a:pPr marL="304792" lvl="0" indent="-304792" algn="l" rtl="0">
              <a:lnSpc>
                <a:spcPct val="90000"/>
              </a:lnSpc>
              <a:spcBef>
                <a:spcPts val="1333"/>
              </a:spcBef>
              <a:spcAft>
                <a:spcPts val="0"/>
              </a:spcAft>
              <a:buClr>
                <a:schemeClr val="dk1"/>
              </a:buClr>
              <a:buSzPts val="2800"/>
              <a:buChar char="•"/>
            </a:pPr>
            <a:r>
              <a:rPr lang="en" sz="2400" dirty="0"/>
              <a:t>Exemple : si le nombre de candidats est petit, un bon algorithme peut être </a:t>
            </a:r>
            <a:r>
              <a:rPr lang="en" sz="2400" dirty="0">
                <a:solidFill>
                  <a:srgbClr val="FF0000"/>
                </a:solidFill>
              </a:rPr>
              <a:t>générer et tester</a:t>
            </a:r>
            <a:endParaRPr sz="2400" dirty="0">
              <a:solidFill>
                <a:srgbClr val="FF0000"/>
              </a:solidFill>
            </a:endParaRPr>
          </a:p>
        </p:txBody>
      </p:sp>
    </p:spTree>
    <p:extLst>
      <p:ext uri="{BB962C8B-B14F-4D97-AF65-F5344CB8AC3E}">
        <p14:creationId xmlns:p14="http://schemas.microsoft.com/office/powerpoint/2010/main" val="4121346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68"/>
          <p:cNvSpPr txBox="1">
            <a:spLocks noGrp="1"/>
          </p:cNvSpPr>
          <p:nvPr>
            <p:ph type="title"/>
          </p:nvPr>
        </p:nvSpPr>
        <p:spPr>
          <a:xfrm>
            <a:off x="838200" y="365127"/>
            <a:ext cx="10515600" cy="1325563"/>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 sz="4000" dirty="0">
                <a:solidFill>
                  <a:schemeClr val="accent1"/>
                </a:solidFill>
              </a:rPr>
              <a:t>Idées pour gérer les très grandes tailles (1)</a:t>
            </a:r>
            <a:endParaRPr sz="4000" dirty="0">
              <a:solidFill>
                <a:schemeClr val="accent1"/>
              </a:solidFill>
            </a:endParaRPr>
          </a:p>
        </p:txBody>
      </p:sp>
      <p:sp>
        <p:nvSpPr>
          <p:cNvPr id="745" name="Google Shape;745;p68"/>
          <p:cNvSpPr txBox="1">
            <a:spLocks noGrp="1"/>
          </p:cNvSpPr>
          <p:nvPr>
            <p:ph type="body" idx="1"/>
          </p:nvPr>
        </p:nvSpPr>
        <p:spPr>
          <a:xfrm>
            <a:off x="838200" y="2335292"/>
            <a:ext cx="10515600" cy="435133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304792" algn="l" rtl="0">
              <a:lnSpc>
                <a:spcPct val="90000"/>
              </a:lnSpc>
              <a:spcBef>
                <a:spcPts val="0"/>
              </a:spcBef>
              <a:spcAft>
                <a:spcPts val="0"/>
              </a:spcAft>
              <a:buClr>
                <a:schemeClr val="dk1"/>
              </a:buClr>
              <a:buSzPts val="2800"/>
              <a:buChar char="•"/>
            </a:pPr>
            <a:r>
              <a:rPr lang="en" sz="2400" dirty="0"/>
              <a:t>Limiter en hauteur la taille de l’arbre : n’explorer que les </a:t>
            </a:r>
            <a:r>
              <a:rPr lang="en" sz="2400" i="1" dirty="0">
                <a:solidFill>
                  <a:srgbClr val="FF0000"/>
                </a:solidFill>
              </a:rPr>
              <a:t>k</a:t>
            </a:r>
            <a:r>
              <a:rPr lang="en" sz="2400" dirty="0"/>
              <a:t> prochains coups</a:t>
            </a:r>
            <a:br>
              <a:rPr lang="en" sz="2400" dirty="0"/>
            </a:br>
            <a:endParaRPr sz="2400" dirty="0"/>
          </a:p>
          <a:p>
            <a:pPr marL="304792" lvl="0" indent="-304792" algn="l" rtl="0">
              <a:lnSpc>
                <a:spcPct val="90000"/>
              </a:lnSpc>
              <a:spcBef>
                <a:spcPts val="1333"/>
              </a:spcBef>
              <a:spcAft>
                <a:spcPts val="0"/>
              </a:spcAft>
              <a:buClr>
                <a:schemeClr val="dk1"/>
              </a:buClr>
              <a:buSzPts val="2800"/>
              <a:buChar char="•"/>
            </a:pPr>
            <a:r>
              <a:rPr lang="en" sz="2400" dirty="0"/>
              <a:t>Donc il faut </a:t>
            </a:r>
            <a:r>
              <a:rPr lang="en" sz="2400" dirty="0">
                <a:solidFill>
                  <a:srgbClr val="FF0000"/>
                </a:solidFill>
              </a:rPr>
              <a:t>évaluer</a:t>
            </a:r>
            <a:r>
              <a:rPr lang="en" sz="2400" dirty="0"/>
              <a:t> la situation après k coups.</a:t>
            </a:r>
            <a:endParaRPr sz="2400" dirty="0"/>
          </a:p>
          <a:p>
            <a:pPr marL="0" lvl="0" indent="0" algn="just" rtl="0">
              <a:lnSpc>
                <a:spcPct val="90000"/>
              </a:lnSpc>
              <a:spcBef>
                <a:spcPts val="1333"/>
              </a:spcBef>
              <a:spcAft>
                <a:spcPts val="0"/>
              </a:spcAft>
              <a:buClr>
                <a:schemeClr val="dk1"/>
              </a:buClr>
              <a:buSzPts val="2800"/>
              <a:buNone/>
            </a:pPr>
            <a:r>
              <a:rPr lang="en" sz="2400" dirty="0"/>
              <a:t>Par exemple, aux échecs, on évaluera une position en additionnant les points : 1 par pion, 3 pour les cavaliers et fous, 5 pour chaque tour et 9 pour la dame et on comptera la différence de points entre blancs et noirs</a:t>
            </a:r>
            <a:endParaRPr sz="2400" dirty="0"/>
          </a:p>
        </p:txBody>
      </p:sp>
    </p:spTree>
    <p:extLst>
      <p:ext uri="{BB962C8B-B14F-4D97-AF65-F5344CB8AC3E}">
        <p14:creationId xmlns:p14="http://schemas.microsoft.com/office/powerpoint/2010/main" val="2717936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69"/>
          <p:cNvSpPr txBox="1">
            <a:spLocks noGrp="1"/>
          </p:cNvSpPr>
          <p:nvPr>
            <p:ph type="title"/>
          </p:nvPr>
        </p:nvSpPr>
        <p:spPr>
          <a:xfrm>
            <a:off x="838200" y="365127"/>
            <a:ext cx="10515600" cy="1325563"/>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 sz="4000" dirty="0">
                <a:solidFill>
                  <a:schemeClr val="accent1"/>
                </a:solidFill>
              </a:rPr>
              <a:t>Idées pour gérer les très grandes tailles (2)</a:t>
            </a:r>
            <a:endParaRPr sz="4000" dirty="0">
              <a:solidFill>
                <a:schemeClr val="accent1"/>
              </a:solidFill>
            </a:endParaRPr>
          </a:p>
        </p:txBody>
      </p:sp>
      <p:sp>
        <p:nvSpPr>
          <p:cNvPr id="752" name="Google Shape;752;p69"/>
          <p:cNvSpPr txBox="1">
            <a:spLocks noGrp="1"/>
          </p:cNvSpPr>
          <p:nvPr>
            <p:ph type="body" idx="1"/>
          </p:nvPr>
        </p:nvSpPr>
        <p:spPr>
          <a:xfrm>
            <a:off x="838200" y="1825625"/>
            <a:ext cx="10515600" cy="435133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304792" algn="l" rtl="0">
              <a:lnSpc>
                <a:spcPct val="90000"/>
              </a:lnSpc>
              <a:spcBef>
                <a:spcPts val="0"/>
              </a:spcBef>
              <a:spcAft>
                <a:spcPts val="0"/>
              </a:spcAft>
              <a:buClr>
                <a:schemeClr val="dk1"/>
              </a:buClr>
              <a:buSzPts val="2800"/>
              <a:buChar char="•"/>
            </a:pPr>
            <a:r>
              <a:rPr lang="en" b="1"/>
              <a:t>L’élagage alpha-beta</a:t>
            </a:r>
            <a:endParaRPr b="1"/>
          </a:p>
        </p:txBody>
      </p:sp>
      <p:cxnSp>
        <p:nvCxnSpPr>
          <p:cNvPr id="753" name="Google Shape;753;p69"/>
          <p:cNvCxnSpPr>
            <a:stCxn id="754" idx="3"/>
            <a:endCxn id="755" idx="0"/>
          </p:cNvCxnSpPr>
          <p:nvPr/>
        </p:nvCxnSpPr>
        <p:spPr>
          <a:xfrm flipH="1">
            <a:off x="2369801" y="2808340"/>
            <a:ext cx="601200" cy="471600"/>
          </a:xfrm>
          <a:prstGeom prst="straightConnector1">
            <a:avLst/>
          </a:prstGeom>
          <a:noFill/>
          <a:ln w="28575" cap="flat" cmpd="sng">
            <a:solidFill>
              <a:schemeClr val="accent1"/>
            </a:solidFill>
            <a:prstDash val="solid"/>
            <a:miter lim="800000"/>
            <a:headEnd type="none" w="sm" len="sm"/>
            <a:tailEnd type="none" w="sm" len="sm"/>
          </a:ln>
        </p:spPr>
      </p:cxnSp>
      <p:sp>
        <p:nvSpPr>
          <p:cNvPr id="756" name="Google Shape;756;p69"/>
          <p:cNvSpPr/>
          <p:nvPr/>
        </p:nvSpPr>
        <p:spPr>
          <a:xfrm>
            <a:off x="3724482" y="3272583"/>
            <a:ext cx="882757" cy="389744"/>
          </a:xfrm>
          <a:prstGeom prst="ellipse">
            <a:avLst/>
          </a:prstGeom>
          <a:solidFill>
            <a:srgbClr val="FFC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B</a:t>
            </a:r>
            <a:endParaRPr sz="2400" b="1">
              <a:solidFill>
                <a:schemeClr val="dk1"/>
              </a:solidFill>
              <a:latin typeface="Calibri"/>
              <a:ea typeface="Calibri"/>
              <a:cs typeface="Calibri"/>
              <a:sym typeface="Calibri"/>
            </a:endParaRPr>
          </a:p>
        </p:txBody>
      </p:sp>
      <p:sp>
        <p:nvSpPr>
          <p:cNvPr id="754" name="Google Shape;754;p69"/>
          <p:cNvSpPr/>
          <p:nvPr/>
        </p:nvSpPr>
        <p:spPr>
          <a:xfrm>
            <a:off x="2841724" y="2475673"/>
            <a:ext cx="882757" cy="389744"/>
          </a:xfrm>
          <a:prstGeom prst="ellipse">
            <a:avLst/>
          </a:prstGeom>
          <a:solidFill>
            <a:srgbClr val="9CC2E5"/>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A</a:t>
            </a:r>
            <a:endParaRPr sz="2400" b="1">
              <a:solidFill>
                <a:schemeClr val="dk1"/>
              </a:solidFill>
              <a:latin typeface="Calibri"/>
              <a:ea typeface="Calibri"/>
              <a:cs typeface="Calibri"/>
              <a:sym typeface="Calibri"/>
            </a:endParaRPr>
          </a:p>
        </p:txBody>
      </p:sp>
      <p:cxnSp>
        <p:nvCxnSpPr>
          <p:cNvPr id="757" name="Google Shape;757;p69"/>
          <p:cNvCxnSpPr>
            <a:stCxn id="754" idx="5"/>
            <a:endCxn id="756" idx="0"/>
          </p:cNvCxnSpPr>
          <p:nvPr/>
        </p:nvCxnSpPr>
        <p:spPr>
          <a:xfrm>
            <a:off x="3595204" y="2808340"/>
            <a:ext cx="570800" cy="464400"/>
          </a:xfrm>
          <a:prstGeom prst="straightConnector1">
            <a:avLst/>
          </a:prstGeom>
          <a:noFill/>
          <a:ln w="28575" cap="flat" cmpd="sng">
            <a:solidFill>
              <a:schemeClr val="accent1"/>
            </a:solidFill>
            <a:prstDash val="solid"/>
            <a:miter lim="800000"/>
            <a:headEnd type="none" w="sm" len="sm"/>
            <a:tailEnd type="none" w="sm" len="sm"/>
          </a:ln>
        </p:spPr>
      </p:cxnSp>
      <p:sp>
        <p:nvSpPr>
          <p:cNvPr id="755" name="Google Shape;755;p69"/>
          <p:cNvSpPr/>
          <p:nvPr/>
        </p:nvSpPr>
        <p:spPr>
          <a:xfrm>
            <a:off x="1928499" y="3279743"/>
            <a:ext cx="882757" cy="389744"/>
          </a:xfrm>
          <a:prstGeom prst="ellipse">
            <a:avLst/>
          </a:prstGeom>
          <a:solidFill>
            <a:srgbClr val="FFC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89"/>
          </a:p>
        </p:txBody>
      </p:sp>
      <p:sp>
        <p:nvSpPr>
          <p:cNvPr id="758" name="Google Shape;758;p69"/>
          <p:cNvSpPr/>
          <p:nvPr/>
        </p:nvSpPr>
        <p:spPr>
          <a:xfrm>
            <a:off x="2796914" y="4248777"/>
            <a:ext cx="882757" cy="389744"/>
          </a:xfrm>
          <a:prstGeom prst="ellipse">
            <a:avLst/>
          </a:prstGeom>
          <a:solidFill>
            <a:srgbClr val="9CC2E5"/>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4</a:t>
            </a:r>
            <a:endParaRPr sz="2489"/>
          </a:p>
        </p:txBody>
      </p:sp>
      <p:cxnSp>
        <p:nvCxnSpPr>
          <p:cNvPr id="759" name="Google Shape;759;p69"/>
          <p:cNvCxnSpPr>
            <a:stCxn id="758" idx="0"/>
            <a:endCxn id="756" idx="3"/>
          </p:cNvCxnSpPr>
          <p:nvPr/>
        </p:nvCxnSpPr>
        <p:spPr>
          <a:xfrm rot="10800000" flipH="1">
            <a:off x="3238292" y="3605177"/>
            <a:ext cx="615600" cy="643600"/>
          </a:xfrm>
          <a:prstGeom prst="straightConnector1">
            <a:avLst/>
          </a:prstGeom>
          <a:noFill/>
          <a:ln w="28575" cap="flat" cmpd="sng">
            <a:solidFill>
              <a:schemeClr val="accent1"/>
            </a:solidFill>
            <a:prstDash val="solid"/>
            <a:miter lim="800000"/>
            <a:headEnd type="none" w="sm" len="sm"/>
            <a:tailEnd type="none" w="sm" len="sm"/>
          </a:ln>
        </p:spPr>
      </p:cxnSp>
      <p:cxnSp>
        <p:nvCxnSpPr>
          <p:cNvPr id="760" name="Google Shape;760;p69"/>
          <p:cNvCxnSpPr>
            <a:stCxn id="756" idx="5"/>
          </p:cNvCxnSpPr>
          <p:nvPr/>
        </p:nvCxnSpPr>
        <p:spPr>
          <a:xfrm>
            <a:off x="4477961" y="3605251"/>
            <a:ext cx="827200" cy="838400"/>
          </a:xfrm>
          <a:prstGeom prst="straightConnector1">
            <a:avLst/>
          </a:prstGeom>
          <a:noFill/>
          <a:ln w="28575" cap="flat" cmpd="sng">
            <a:solidFill>
              <a:schemeClr val="accent1"/>
            </a:solidFill>
            <a:prstDash val="dash"/>
            <a:miter lim="800000"/>
            <a:headEnd type="none" w="sm" len="sm"/>
            <a:tailEnd type="none" w="sm" len="sm"/>
          </a:ln>
        </p:spPr>
      </p:cxnSp>
      <p:cxnSp>
        <p:nvCxnSpPr>
          <p:cNvPr id="761" name="Google Shape;761;p69"/>
          <p:cNvCxnSpPr>
            <a:stCxn id="762" idx="3"/>
            <a:endCxn id="763" idx="0"/>
          </p:cNvCxnSpPr>
          <p:nvPr/>
        </p:nvCxnSpPr>
        <p:spPr>
          <a:xfrm flipH="1">
            <a:off x="6658765" y="2813067"/>
            <a:ext cx="601200" cy="471600"/>
          </a:xfrm>
          <a:prstGeom prst="straightConnector1">
            <a:avLst/>
          </a:prstGeom>
          <a:noFill/>
          <a:ln w="28575" cap="flat" cmpd="sng">
            <a:solidFill>
              <a:schemeClr val="accent1"/>
            </a:solidFill>
            <a:prstDash val="solid"/>
            <a:miter lim="800000"/>
            <a:headEnd type="none" w="sm" len="sm"/>
            <a:tailEnd type="none" w="sm" len="sm"/>
          </a:ln>
        </p:spPr>
      </p:cxnSp>
      <p:sp>
        <p:nvSpPr>
          <p:cNvPr id="764" name="Google Shape;764;p69"/>
          <p:cNvSpPr/>
          <p:nvPr/>
        </p:nvSpPr>
        <p:spPr>
          <a:xfrm>
            <a:off x="8013446" y="3277311"/>
            <a:ext cx="882757" cy="389744"/>
          </a:xfrm>
          <a:prstGeom prst="ellipse">
            <a:avLst/>
          </a:prstGeom>
          <a:solidFill>
            <a:srgbClr val="9CC2E5"/>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B</a:t>
            </a:r>
            <a:endParaRPr sz="2400" b="1">
              <a:solidFill>
                <a:schemeClr val="dk1"/>
              </a:solidFill>
              <a:latin typeface="Calibri"/>
              <a:ea typeface="Calibri"/>
              <a:cs typeface="Calibri"/>
              <a:sym typeface="Calibri"/>
            </a:endParaRPr>
          </a:p>
        </p:txBody>
      </p:sp>
      <p:sp>
        <p:nvSpPr>
          <p:cNvPr id="762" name="Google Shape;762;p69"/>
          <p:cNvSpPr/>
          <p:nvPr/>
        </p:nvSpPr>
        <p:spPr>
          <a:xfrm>
            <a:off x="7130688" y="2480400"/>
            <a:ext cx="882757" cy="389744"/>
          </a:xfrm>
          <a:prstGeom prst="ellipse">
            <a:avLst/>
          </a:prstGeom>
          <a:solidFill>
            <a:srgbClr val="FFC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A</a:t>
            </a:r>
            <a:endParaRPr sz="2400" b="1">
              <a:solidFill>
                <a:schemeClr val="dk1"/>
              </a:solidFill>
              <a:latin typeface="Calibri"/>
              <a:ea typeface="Calibri"/>
              <a:cs typeface="Calibri"/>
              <a:sym typeface="Calibri"/>
            </a:endParaRPr>
          </a:p>
        </p:txBody>
      </p:sp>
      <p:cxnSp>
        <p:nvCxnSpPr>
          <p:cNvPr id="765" name="Google Shape;765;p69"/>
          <p:cNvCxnSpPr>
            <a:stCxn id="762" idx="5"/>
            <a:endCxn id="764" idx="0"/>
          </p:cNvCxnSpPr>
          <p:nvPr/>
        </p:nvCxnSpPr>
        <p:spPr>
          <a:xfrm>
            <a:off x="7884168" y="2813067"/>
            <a:ext cx="570800" cy="464400"/>
          </a:xfrm>
          <a:prstGeom prst="straightConnector1">
            <a:avLst/>
          </a:prstGeom>
          <a:noFill/>
          <a:ln w="28575" cap="flat" cmpd="sng">
            <a:solidFill>
              <a:schemeClr val="accent1"/>
            </a:solidFill>
            <a:prstDash val="solid"/>
            <a:miter lim="800000"/>
            <a:headEnd type="none" w="sm" len="sm"/>
            <a:tailEnd type="none" w="sm" len="sm"/>
          </a:ln>
        </p:spPr>
      </p:cxnSp>
      <p:sp>
        <p:nvSpPr>
          <p:cNvPr id="763" name="Google Shape;763;p69"/>
          <p:cNvSpPr/>
          <p:nvPr/>
        </p:nvSpPr>
        <p:spPr>
          <a:xfrm>
            <a:off x="6217463" y="3284469"/>
            <a:ext cx="882757" cy="389744"/>
          </a:xfrm>
          <a:prstGeom prst="ellipse">
            <a:avLst/>
          </a:prstGeom>
          <a:solidFill>
            <a:srgbClr val="9CC2E5"/>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5</a:t>
            </a:r>
            <a:endParaRPr sz="2489"/>
          </a:p>
        </p:txBody>
      </p:sp>
      <p:sp>
        <p:nvSpPr>
          <p:cNvPr id="766" name="Google Shape;766;p69"/>
          <p:cNvSpPr/>
          <p:nvPr/>
        </p:nvSpPr>
        <p:spPr>
          <a:xfrm>
            <a:off x="7085878" y="4253504"/>
            <a:ext cx="882757" cy="389744"/>
          </a:xfrm>
          <a:prstGeom prst="ellipse">
            <a:avLst/>
          </a:prstGeom>
          <a:solidFill>
            <a:srgbClr val="FFC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6</a:t>
            </a:r>
            <a:endParaRPr sz="2400" b="1">
              <a:solidFill>
                <a:schemeClr val="dk1"/>
              </a:solidFill>
              <a:latin typeface="Calibri"/>
              <a:ea typeface="Calibri"/>
              <a:cs typeface="Calibri"/>
              <a:sym typeface="Calibri"/>
            </a:endParaRPr>
          </a:p>
        </p:txBody>
      </p:sp>
      <p:cxnSp>
        <p:nvCxnSpPr>
          <p:cNvPr id="767" name="Google Shape;767;p69"/>
          <p:cNvCxnSpPr>
            <a:stCxn id="766" idx="0"/>
            <a:endCxn id="764" idx="3"/>
          </p:cNvCxnSpPr>
          <p:nvPr/>
        </p:nvCxnSpPr>
        <p:spPr>
          <a:xfrm rot="10800000" flipH="1">
            <a:off x="7527256" y="3609904"/>
            <a:ext cx="615600" cy="643600"/>
          </a:xfrm>
          <a:prstGeom prst="straightConnector1">
            <a:avLst/>
          </a:prstGeom>
          <a:noFill/>
          <a:ln w="28575" cap="flat" cmpd="sng">
            <a:solidFill>
              <a:schemeClr val="accent1"/>
            </a:solidFill>
            <a:prstDash val="solid"/>
            <a:miter lim="800000"/>
            <a:headEnd type="none" w="sm" len="sm"/>
            <a:tailEnd type="none" w="sm" len="sm"/>
          </a:ln>
        </p:spPr>
      </p:cxnSp>
      <p:cxnSp>
        <p:nvCxnSpPr>
          <p:cNvPr id="768" name="Google Shape;768;p69"/>
          <p:cNvCxnSpPr>
            <a:stCxn id="764" idx="5"/>
          </p:cNvCxnSpPr>
          <p:nvPr/>
        </p:nvCxnSpPr>
        <p:spPr>
          <a:xfrm>
            <a:off x="8766925" y="3609977"/>
            <a:ext cx="827200" cy="838400"/>
          </a:xfrm>
          <a:prstGeom prst="straightConnector1">
            <a:avLst/>
          </a:prstGeom>
          <a:noFill/>
          <a:ln w="28575" cap="flat" cmpd="sng">
            <a:solidFill>
              <a:schemeClr val="accent1"/>
            </a:solidFill>
            <a:prstDash val="dash"/>
            <a:miter lim="800000"/>
            <a:headEnd type="none" w="sm" len="sm"/>
            <a:tailEnd type="none" w="sm" len="sm"/>
          </a:ln>
        </p:spPr>
      </p:cxnSp>
      <p:sp>
        <p:nvSpPr>
          <p:cNvPr id="769" name="Google Shape;769;p69"/>
          <p:cNvSpPr txBox="1"/>
          <p:nvPr/>
        </p:nvSpPr>
        <p:spPr>
          <a:xfrm>
            <a:off x="1928499" y="4935346"/>
            <a:ext cx="3086828" cy="52322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3733">
                <a:solidFill>
                  <a:schemeClr val="dk1"/>
                </a:solidFill>
                <a:latin typeface="Calibri"/>
                <a:ea typeface="Calibri"/>
                <a:cs typeface="Calibri"/>
                <a:sym typeface="Calibri"/>
              </a:rPr>
              <a:t>Coupure alpha</a:t>
            </a:r>
            <a:endParaRPr sz="3733">
              <a:solidFill>
                <a:schemeClr val="dk1"/>
              </a:solidFill>
              <a:latin typeface="Calibri"/>
              <a:ea typeface="Calibri"/>
              <a:cs typeface="Calibri"/>
              <a:sym typeface="Calibri"/>
            </a:endParaRPr>
          </a:p>
        </p:txBody>
      </p:sp>
      <p:sp>
        <p:nvSpPr>
          <p:cNvPr id="770" name="Google Shape;770;p69"/>
          <p:cNvSpPr txBox="1"/>
          <p:nvPr/>
        </p:nvSpPr>
        <p:spPr>
          <a:xfrm>
            <a:off x="6903029" y="4935346"/>
            <a:ext cx="2886089" cy="52322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3733">
                <a:solidFill>
                  <a:schemeClr val="dk1"/>
                </a:solidFill>
                <a:latin typeface="Calibri"/>
                <a:ea typeface="Calibri"/>
                <a:cs typeface="Calibri"/>
                <a:sym typeface="Calibri"/>
              </a:rPr>
              <a:t>Coupure beta</a:t>
            </a:r>
            <a:endParaRPr sz="3733">
              <a:solidFill>
                <a:schemeClr val="dk1"/>
              </a:solidFill>
              <a:latin typeface="Calibri"/>
              <a:ea typeface="Calibri"/>
              <a:cs typeface="Calibri"/>
              <a:sym typeface="Calibri"/>
            </a:endParaRPr>
          </a:p>
        </p:txBody>
      </p:sp>
      <p:sp>
        <p:nvSpPr>
          <p:cNvPr id="772" name="Google Shape;772;p69"/>
          <p:cNvSpPr/>
          <p:nvPr/>
        </p:nvSpPr>
        <p:spPr>
          <a:xfrm>
            <a:off x="4896929" y="5812667"/>
            <a:ext cx="882757" cy="389744"/>
          </a:xfrm>
          <a:prstGeom prst="ellipse">
            <a:avLst/>
          </a:prstGeom>
          <a:solidFill>
            <a:srgbClr val="9CC2E5"/>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400" b="1">
              <a:solidFill>
                <a:schemeClr val="dk1"/>
              </a:solidFill>
              <a:latin typeface="Calibri"/>
              <a:ea typeface="Calibri"/>
              <a:cs typeface="Calibri"/>
              <a:sym typeface="Calibri"/>
            </a:endParaRPr>
          </a:p>
        </p:txBody>
      </p:sp>
      <p:sp>
        <p:nvSpPr>
          <p:cNvPr id="773" name="Google Shape;773;p69"/>
          <p:cNvSpPr txBox="1"/>
          <p:nvPr/>
        </p:nvSpPr>
        <p:spPr>
          <a:xfrm>
            <a:off x="5881891" y="6410456"/>
            <a:ext cx="1845463" cy="369332"/>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2400">
                <a:solidFill>
                  <a:schemeClr val="dk1"/>
                </a:solidFill>
                <a:latin typeface="Calibri"/>
                <a:ea typeface="Calibri"/>
                <a:cs typeface="Calibri"/>
                <a:sym typeface="Calibri"/>
              </a:rPr>
              <a:t>Sommet min</a:t>
            </a:r>
            <a:endParaRPr sz="2400">
              <a:solidFill>
                <a:schemeClr val="dk1"/>
              </a:solidFill>
              <a:latin typeface="Calibri"/>
              <a:ea typeface="Calibri"/>
              <a:cs typeface="Calibri"/>
              <a:sym typeface="Calibri"/>
            </a:endParaRPr>
          </a:p>
        </p:txBody>
      </p:sp>
      <p:sp>
        <p:nvSpPr>
          <p:cNvPr id="774" name="Google Shape;774;p69"/>
          <p:cNvSpPr/>
          <p:nvPr/>
        </p:nvSpPr>
        <p:spPr>
          <a:xfrm>
            <a:off x="4896929" y="6402362"/>
            <a:ext cx="882757" cy="389744"/>
          </a:xfrm>
          <a:prstGeom prst="ellipse">
            <a:avLst/>
          </a:prstGeom>
          <a:solidFill>
            <a:srgbClr val="FFC000"/>
          </a:solidFill>
          <a:ln w="12700" cap="flat" cmpd="sng">
            <a:solidFill>
              <a:srgbClr val="42719B"/>
            </a:solidFill>
            <a:prstDash val="solid"/>
            <a:miter lim="800000"/>
            <a:headEnd type="none" w="sm" len="sm"/>
            <a:tailEnd type="none" w="sm" len="sm"/>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400" b="1">
              <a:solidFill>
                <a:schemeClr val="dk1"/>
              </a:solidFill>
              <a:latin typeface="Calibri"/>
              <a:ea typeface="Calibri"/>
              <a:cs typeface="Calibri"/>
              <a:sym typeface="Calibri"/>
            </a:endParaRPr>
          </a:p>
        </p:txBody>
      </p:sp>
      <p:sp>
        <p:nvSpPr>
          <p:cNvPr id="775" name="Google Shape;775;p69"/>
          <p:cNvSpPr txBox="1"/>
          <p:nvPr/>
        </p:nvSpPr>
        <p:spPr>
          <a:xfrm>
            <a:off x="5881891" y="5843285"/>
            <a:ext cx="1889663" cy="369332"/>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2400">
                <a:solidFill>
                  <a:schemeClr val="dk1"/>
                </a:solidFill>
                <a:latin typeface="Calibri"/>
                <a:ea typeface="Calibri"/>
                <a:cs typeface="Calibri"/>
                <a:sym typeface="Calibri"/>
              </a:rPr>
              <a:t>Sommet max</a:t>
            </a:r>
            <a:endParaRPr sz="2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607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71"/>
          <p:cNvSpPr txBox="1">
            <a:spLocks noGrp="1"/>
          </p:cNvSpPr>
          <p:nvPr>
            <p:ph type="title"/>
          </p:nvPr>
        </p:nvSpPr>
        <p:spPr>
          <a:xfrm>
            <a:off x="2324100" y="365125"/>
            <a:ext cx="9029700" cy="1325563"/>
          </a:xfrm>
        </p:spPr>
        <p:txBody>
          <a:bodyPr spcFirstLastPara="1"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rtl="0">
              <a:spcBef>
                <a:spcPts val="0"/>
              </a:spcBef>
              <a:spcAft>
                <a:spcPts val="0"/>
              </a:spcAft>
              <a:buClr>
                <a:schemeClr val="dk1"/>
              </a:buClr>
              <a:buSzPts val="6000"/>
              <a:buFont typeface="Calibri"/>
              <a:buNone/>
            </a:pPr>
            <a:r>
              <a:rPr lang="fr-FR" sz="4400">
                <a:solidFill>
                  <a:schemeClr val="accent1">
                    <a:lumMod val="75000"/>
                  </a:schemeClr>
                </a:solidFill>
              </a:rPr>
              <a:t>Le Go</a:t>
            </a:r>
          </a:p>
        </p:txBody>
      </p:sp>
      <p:pic>
        <p:nvPicPr>
          <p:cNvPr id="792" name="Google Shape;792;p71"/>
          <p:cNvPicPr preferRelativeResize="0"/>
          <p:nvPr/>
        </p:nvPicPr>
        <p:blipFill rotWithShape="1">
          <a:blip r:embed="rId3"/>
          <a:stretch/>
        </p:blipFill>
        <p:spPr>
          <a:xfrm>
            <a:off x="3389699" y="1825625"/>
            <a:ext cx="6136502" cy="4351338"/>
          </a:xfrm>
          <a:prstGeom prst="rect">
            <a:avLst/>
          </a:prstGeom>
          <a:noFill/>
          <a:ln>
            <a:noFill/>
          </a:ln>
        </p:spPr>
      </p:pic>
      <p:sp>
        <p:nvSpPr>
          <p:cNvPr id="791" name="Google Shape;791;p71" hidden="1"/>
          <p:cNvSpPr txBox="1">
            <a:spLocks noGrp="1"/>
          </p:cNvSpPr>
          <p:nvPr>
            <p:ph type="sldNum" sz="quarter" idx="12"/>
          </p:nvPr>
        </p:nvSpPr>
        <p:spPr>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36</a:t>
            </a:fld>
            <a:endParaRPr lang="fr-FR"/>
          </a:p>
        </p:txBody>
      </p:sp>
    </p:spTree>
    <p:extLst>
      <p:ext uri="{BB962C8B-B14F-4D97-AF65-F5344CB8AC3E}">
        <p14:creationId xmlns:p14="http://schemas.microsoft.com/office/powerpoint/2010/main" val="3144777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72"/>
          <p:cNvSpPr txBox="1">
            <a:spLocks noGrp="1"/>
          </p:cNvSpPr>
          <p:nvPr>
            <p:ph type="title"/>
          </p:nvPr>
        </p:nvSpPr>
        <p:spPr>
          <a:xfrm>
            <a:off x="2144110" y="365127"/>
            <a:ext cx="9209690" cy="1325563"/>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 sz="4000" dirty="0">
                <a:solidFill>
                  <a:schemeClr val="accent1"/>
                </a:solidFill>
              </a:rPr>
              <a:t>Les faits</a:t>
            </a:r>
            <a:endParaRPr sz="4000" dirty="0">
              <a:solidFill>
                <a:schemeClr val="accent1"/>
              </a:solidFill>
            </a:endParaRPr>
          </a:p>
        </p:txBody>
      </p:sp>
      <p:sp>
        <p:nvSpPr>
          <p:cNvPr id="798" name="Google Shape;798;p72"/>
          <p:cNvSpPr txBox="1">
            <a:spLocks noGrp="1"/>
          </p:cNvSpPr>
          <p:nvPr>
            <p:ph type="body" idx="1"/>
          </p:nvPr>
        </p:nvSpPr>
        <p:spPr>
          <a:xfrm>
            <a:off x="838200" y="1825625"/>
            <a:ext cx="10515600" cy="435133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304792" algn="l" rtl="0">
              <a:lnSpc>
                <a:spcPct val="90000"/>
              </a:lnSpc>
              <a:spcBef>
                <a:spcPts val="0"/>
              </a:spcBef>
              <a:spcAft>
                <a:spcPts val="0"/>
              </a:spcAft>
              <a:buClr>
                <a:schemeClr val="dk1"/>
              </a:buClr>
              <a:buSzPts val="2800"/>
              <a:buChar char="•"/>
            </a:pPr>
            <a:r>
              <a:rPr lang="en" sz="2400" dirty="0"/>
              <a:t>En 2016, Lee Sedol est battu par AlphaGo, développé par Deepmind (Google)</a:t>
            </a:r>
            <a:endParaRPr sz="2400" dirty="0"/>
          </a:p>
          <a:p>
            <a:pPr marL="304792" lvl="0" indent="-304792" algn="l" rtl="0">
              <a:lnSpc>
                <a:spcPct val="90000"/>
              </a:lnSpc>
              <a:spcBef>
                <a:spcPts val="1333"/>
              </a:spcBef>
              <a:spcAft>
                <a:spcPts val="0"/>
              </a:spcAft>
              <a:buClr>
                <a:schemeClr val="dk1"/>
              </a:buClr>
              <a:buSzPts val="2800"/>
              <a:buChar char="•"/>
            </a:pPr>
            <a:r>
              <a:rPr lang="en" sz="2400" dirty="0"/>
              <a:t>Match en 5 parties qu'il a perdu par 1 à 4. </a:t>
            </a:r>
            <a:endParaRPr sz="2400" dirty="0"/>
          </a:p>
        </p:txBody>
      </p:sp>
      <p:pic>
        <p:nvPicPr>
          <p:cNvPr id="799" name="Google Shape;799;p72"/>
          <p:cNvPicPr preferRelativeResize="0"/>
          <p:nvPr/>
        </p:nvPicPr>
        <p:blipFill rotWithShape="1">
          <a:blip r:embed="rId3">
            <a:alphaModFix/>
          </a:blip>
          <a:srcRect/>
          <a:stretch/>
        </p:blipFill>
        <p:spPr>
          <a:xfrm>
            <a:off x="7044147" y="4698207"/>
            <a:ext cx="4181475" cy="1095375"/>
          </a:xfrm>
          <a:prstGeom prst="rect">
            <a:avLst/>
          </a:prstGeom>
          <a:noFill/>
          <a:ln>
            <a:noFill/>
          </a:ln>
        </p:spPr>
      </p:pic>
      <p:pic>
        <p:nvPicPr>
          <p:cNvPr id="6" name="Google Shape;790;p71">
            <a:extLst>
              <a:ext uri="{FF2B5EF4-FFF2-40B4-BE49-F238E27FC236}">
                <a16:creationId xmlns:a16="http://schemas.microsoft.com/office/drawing/2014/main" id="{6870A674-CFDD-4D77-AC06-8473A4BF045E}"/>
              </a:ext>
            </a:extLst>
          </p:cNvPr>
          <p:cNvPicPr preferRelativeResize="0"/>
          <p:nvPr/>
        </p:nvPicPr>
        <p:blipFill rotWithShape="1">
          <a:blip r:embed="rId4">
            <a:alphaModFix/>
          </a:blip>
          <a:srcRect/>
          <a:stretch/>
        </p:blipFill>
        <p:spPr>
          <a:xfrm>
            <a:off x="2290354" y="3645694"/>
            <a:ext cx="2857500" cy="1600200"/>
          </a:xfrm>
          <a:prstGeom prst="rect">
            <a:avLst/>
          </a:prstGeom>
          <a:noFill/>
          <a:ln>
            <a:noFill/>
          </a:ln>
        </p:spPr>
      </p:pic>
    </p:spTree>
    <p:extLst>
      <p:ext uri="{BB962C8B-B14F-4D97-AF65-F5344CB8AC3E}">
        <p14:creationId xmlns:p14="http://schemas.microsoft.com/office/powerpoint/2010/main" val="1087554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73"/>
          <p:cNvSpPr txBox="1">
            <a:spLocks noGrp="1"/>
          </p:cNvSpPr>
          <p:nvPr>
            <p:ph type="title"/>
          </p:nvPr>
        </p:nvSpPr>
        <p:spPr>
          <a:xfrm>
            <a:off x="1529254" y="365127"/>
            <a:ext cx="9824545" cy="1325563"/>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 sz="4000" dirty="0">
                <a:solidFill>
                  <a:schemeClr val="accent1"/>
                </a:solidFill>
              </a:rPr>
              <a:t>Pourquoi 20 ans entre le succès de DeepBlue et celui d’AlphaGo?</a:t>
            </a:r>
            <a:endParaRPr sz="4000" dirty="0">
              <a:solidFill>
                <a:schemeClr val="accent1"/>
              </a:solidFill>
            </a:endParaRPr>
          </a:p>
        </p:txBody>
      </p:sp>
      <p:sp>
        <p:nvSpPr>
          <p:cNvPr id="806" name="Google Shape;806;p73"/>
          <p:cNvSpPr txBox="1">
            <a:spLocks noGrp="1"/>
          </p:cNvSpPr>
          <p:nvPr>
            <p:ph type="body" idx="1"/>
          </p:nvPr>
        </p:nvSpPr>
        <p:spPr>
          <a:xfrm>
            <a:off x="838199" y="2370137"/>
            <a:ext cx="10515600" cy="435133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304792" algn="l" rtl="0">
              <a:lnSpc>
                <a:spcPct val="90000"/>
              </a:lnSpc>
              <a:spcBef>
                <a:spcPts val="0"/>
              </a:spcBef>
              <a:spcAft>
                <a:spcPts val="0"/>
              </a:spcAft>
              <a:buClr>
                <a:schemeClr val="dk1"/>
              </a:buClr>
              <a:buSzPts val="2800"/>
              <a:buChar char="•"/>
            </a:pPr>
            <a:r>
              <a:rPr lang="en" sz="2400" dirty="0"/>
              <a:t>Nombre de configurations possibles : 10</a:t>
            </a:r>
            <a:r>
              <a:rPr lang="en" sz="2400" baseline="30000" dirty="0"/>
              <a:t>170</a:t>
            </a:r>
            <a:r>
              <a:rPr lang="en" sz="2400" dirty="0"/>
              <a:t> soit plus que le nombre d’atomes dans l’univers (connu) </a:t>
            </a:r>
            <a:endParaRPr sz="2400" dirty="0"/>
          </a:p>
          <a:p>
            <a:pPr marL="304792" lvl="0" indent="-304792" algn="l" rtl="0">
              <a:lnSpc>
                <a:spcPct val="90000"/>
              </a:lnSpc>
              <a:spcBef>
                <a:spcPts val="1333"/>
              </a:spcBef>
              <a:spcAft>
                <a:spcPts val="0"/>
              </a:spcAft>
              <a:buClr>
                <a:schemeClr val="dk1"/>
              </a:buClr>
              <a:buSzPts val="2800"/>
              <a:buChar char="•"/>
            </a:pPr>
            <a:r>
              <a:rPr lang="en" sz="2400" dirty="0"/>
              <a:t>L’arbre de recherche est beaucoup plus grand (b≈250, d≈150) contre (b≈35, d≈80) pour les échecs</a:t>
            </a:r>
            <a:endParaRPr sz="2400" dirty="0"/>
          </a:p>
          <a:p>
            <a:pPr marL="0" lvl="0" indent="0" algn="l" rtl="0">
              <a:lnSpc>
                <a:spcPct val="90000"/>
              </a:lnSpc>
              <a:spcBef>
                <a:spcPts val="1333"/>
              </a:spcBef>
              <a:spcAft>
                <a:spcPts val="0"/>
              </a:spcAft>
              <a:buClr>
                <a:schemeClr val="dk1"/>
              </a:buClr>
              <a:buSzPts val="2800"/>
              <a:buNone/>
            </a:pPr>
            <a:endParaRPr sz="2400" dirty="0"/>
          </a:p>
          <a:p>
            <a:pPr marL="304792" lvl="0" indent="-304792" algn="l" rtl="0">
              <a:lnSpc>
                <a:spcPct val="90000"/>
              </a:lnSpc>
              <a:spcBef>
                <a:spcPts val="1333"/>
              </a:spcBef>
              <a:spcAft>
                <a:spcPts val="0"/>
              </a:spcAft>
              <a:buClr>
                <a:schemeClr val="dk1"/>
              </a:buClr>
              <a:buSzPts val="2800"/>
              <a:buChar char="•"/>
            </a:pPr>
            <a:r>
              <a:rPr lang="en" sz="2400" dirty="0"/>
              <a:t>Bien plus difficile de faire une fonction d’évaluation en milieu de partie</a:t>
            </a:r>
            <a:endParaRPr sz="2400" dirty="0"/>
          </a:p>
        </p:txBody>
      </p:sp>
    </p:spTree>
    <p:extLst>
      <p:ext uri="{BB962C8B-B14F-4D97-AF65-F5344CB8AC3E}">
        <p14:creationId xmlns:p14="http://schemas.microsoft.com/office/powerpoint/2010/main" val="1259251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74"/>
          <p:cNvSpPr txBox="1">
            <a:spLocks noGrp="1"/>
          </p:cNvSpPr>
          <p:nvPr>
            <p:ph type="title"/>
          </p:nvPr>
        </p:nvSpPr>
        <p:spPr>
          <a:xfrm>
            <a:off x="2324100" y="365125"/>
            <a:ext cx="9029700" cy="1325563"/>
          </a:xfrm>
        </p:spPr>
        <p:txBody>
          <a:bodyPr spcFirstLastPara="1"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rtl="0">
              <a:spcBef>
                <a:spcPts val="0"/>
              </a:spcBef>
              <a:spcAft>
                <a:spcPts val="0"/>
              </a:spcAft>
              <a:buClr>
                <a:schemeClr val="dk1"/>
              </a:buClr>
              <a:buSzPts val="4400"/>
              <a:buFont typeface="Calibri"/>
              <a:buNone/>
            </a:pPr>
            <a:r>
              <a:rPr lang="fr-FR" sz="4400" dirty="0">
                <a:solidFill>
                  <a:schemeClr val="accent1">
                    <a:lumMod val="75000"/>
                  </a:schemeClr>
                </a:solidFill>
              </a:rPr>
              <a:t>La solution </a:t>
            </a:r>
            <a:r>
              <a:rPr lang="fr-FR" sz="4400" dirty="0" err="1">
                <a:solidFill>
                  <a:schemeClr val="accent1">
                    <a:lumMod val="75000"/>
                  </a:schemeClr>
                </a:solidFill>
              </a:rPr>
              <a:t>Alphago</a:t>
            </a:r>
            <a:endParaRPr lang="fr-FR" sz="4400" dirty="0">
              <a:solidFill>
                <a:schemeClr val="accent1">
                  <a:lumMod val="75000"/>
                </a:schemeClr>
              </a:solidFill>
            </a:endParaRPr>
          </a:p>
        </p:txBody>
      </p:sp>
      <p:sp>
        <p:nvSpPr>
          <p:cNvPr id="813" name="Google Shape;813;p74"/>
          <p:cNvSpPr txBox="1">
            <a:spLocks noGrp="1"/>
          </p:cNvSpPr>
          <p:nvPr>
            <p:ph sz="half" idx="1"/>
          </p:nvPr>
        </p:nvSpPr>
        <p:spPr>
          <a:xfrm>
            <a:off x="1569699" y="1825625"/>
            <a:ext cx="6717958" cy="4351338"/>
          </a:xfrm>
        </p:spPr>
        <p:txBody>
          <a:bodyPr spcFirstLastPara="1" lIns="121900" tIns="60933" rIns="121900" bIns="60933" anchorCtr="0">
            <a:normAutofit fontScale="5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304792" rtl="0">
              <a:spcBef>
                <a:spcPts val="0"/>
              </a:spcBef>
              <a:spcAft>
                <a:spcPts val="0"/>
              </a:spcAft>
              <a:buClr>
                <a:schemeClr val="dk1"/>
              </a:buClr>
              <a:buSzPts val="2800"/>
              <a:buChar char="•"/>
            </a:pPr>
            <a:r>
              <a:rPr lang="fr-FR" sz="3400" dirty="0">
                <a:solidFill>
                  <a:schemeClr val="accent1"/>
                </a:solidFill>
              </a:rPr>
              <a:t>De l’apprentissage machine pour le go</a:t>
            </a:r>
            <a:br>
              <a:rPr lang="fr-FR" sz="3400" dirty="0">
                <a:solidFill>
                  <a:schemeClr val="tx1"/>
                </a:solidFill>
              </a:rPr>
            </a:br>
            <a:endParaRPr lang="fr-FR" sz="3400" dirty="0">
              <a:solidFill>
                <a:schemeClr val="tx1"/>
              </a:solidFill>
            </a:endParaRPr>
          </a:p>
          <a:p>
            <a:pPr marL="761992" lvl="1" indent="-304792">
              <a:spcBef>
                <a:spcPts val="1333"/>
              </a:spcBef>
              <a:buClr>
                <a:schemeClr val="dk1"/>
              </a:buClr>
              <a:buSzPts val="2800"/>
            </a:pPr>
            <a:r>
              <a:rPr lang="fr-FR" sz="3400" dirty="0">
                <a:solidFill>
                  <a:schemeClr val="tx1"/>
                </a:solidFill>
              </a:rPr>
              <a:t>Des réseaux de neurones profonds </a:t>
            </a:r>
            <a:br>
              <a:rPr lang="fr-FR" sz="3400" dirty="0">
                <a:solidFill>
                  <a:schemeClr val="tx1"/>
                </a:solidFill>
              </a:rPr>
            </a:br>
            <a:endParaRPr lang="fr-FR" sz="3400" dirty="0">
              <a:solidFill>
                <a:schemeClr val="tx1"/>
              </a:solidFill>
            </a:endParaRPr>
          </a:p>
          <a:p>
            <a:pPr marL="761992" lvl="1" indent="-304792">
              <a:spcBef>
                <a:spcPts val="1333"/>
              </a:spcBef>
              <a:buClr>
                <a:schemeClr val="dk1"/>
              </a:buClr>
              <a:buSzPts val="2800"/>
            </a:pPr>
            <a:r>
              <a:rPr lang="fr-FR" sz="3400" dirty="0">
                <a:solidFill>
                  <a:schemeClr val="tx1"/>
                </a:solidFill>
              </a:rPr>
              <a:t>De l’apprentissage par renforcement</a:t>
            </a:r>
          </a:p>
          <a:p>
            <a:pPr marL="304792" lvl="0" indent="-304792" rtl="0">
              <a:spcBef>
                <a:spcPts val="1333"/>
              </a:spcBef>
              <a:spcAft>
                <a:spcPts val="0"/>
              </a:spcAft>
              <a:buClr>
                <a:schemeClr val="dk1"/>
              </a:buClr>
              <a:buSzPts val="2800"/>
              <a:buChar char="•"/>
            </a:pPr>
            <a:endParaRPr lang="fr-FR" sz="3400" dirty="0">
              <a:solidFill>
                <a:schemeClr val="tx1"/>
              </a:solidFill>
            </a:endParaRPr>
          </a:p>
          <a:p>
            <a:pPr marL="304792" lvl="0" indent="-304792" rtl="0">
              <a:spcBef>
                <a:spcPts val="0"/>
              </a:spcBef>
              <a:spcAft>
                <a:spcPts val="0"/>
              </a:spcAft>
              <a:buClr>
                <a:schemeClr val="dk1"/>
              </a:buClr>
              <a:buSzPts val="2800"/>
              <a:buChar char="•"/>
            </a:pPr>
            <a:r>
              <a:rPr lang="fr-FR" sz="3400" dirty="0">
                <a:solidFill>
                  <a:schemeClr val="accent1"/>
                </a:solidFill>
              </a:rPr>
              <a:t>Pour apprendre</a:t>
            </a:r>
          </a:p>
          <a:p>
            <a:pPr marL="304792" lvl="0" indent="-304792" rtl="0">
              <a:spcBef>
                <a:spcPts val="0"/>
              </a:spcBef>
              <a:spcAft>
                <a:spcPts val="0"/>
              </a:spcAft>
              <a:buClr>
                <a:schemeClr val="dk1"/>
              </a:buClr>
              <a:buSzPts val="2800"/>
              <a:buChar char="•"/>
            </a:pPr>
            <a:endParaRPr lang="fr-FR" sz="3400" dirty="0">
              <a:solidFill>
                <a:schemeClr val="tx1"/>
              </a:solidFill>
            </a:endParaRPr>
          </a:p>
          <a:p>
            <a:pPr marL="761992" lvl="1" indent="-304792">
              <a:buClr>
                <a:schemeClr val="dk1"/>
              </a:buClr>
              <a:buSzPts val="2800"/>
            </a:pPr>
            <a:r>
              <a:rPr lang="fr-FR" sz="3400" dirty="0">
                <a:solidFill>
                  <a:schemeClr val="tx1"/>
                </a:solidFill>
              </a:rPr>
              <a:t>La fonction d’évaluation</a:t>
            </a:r>
            <a:br>
              <a:rPr lang="fr-FR" sz="3400" dirty="0">
                <a:solidFill>
                  <a:schemeClr val="tx1"/>
                </a:solidFill>
              </a:rPr>
            </a:br>
            <a:endParaRPr lang="fr-FR" sz="3400" dirty="0">
              <a:solidFill>
                <a:schemeClr val="tx1"/>
              </a:solidFill>
            </a:endParaRPr>
          </a:p>
          <a:p>
            <a:pPr marL="761992" lvl="1" indent="-304792">
              <a:spcBef>
                <a:spcPts val="1333"/>
              </a:spcBef>
              <a:buClr>
                <a:schemeClr val="dk1"/>
              </a:buClr>
              <a:buSzPts val="2800"/>
            </a:pPr>
            <a:r>
              <a:rPr lang="fr-FR" sz="3400" dirty="0">
                <a:solidFill>
                  <a:schemeClr val="tx1"/>
                </a:solidFill>
              </a:rPr>
              <a:t>La politique / stratégie (quels coups évaluer ?)</a:t>
            </a:r>
          </a:p>
          <a:p>
            <a:pPr marL="304792" lvl="0" indent="-304792" rtl="0">
              <a:spcBef>
                <a:spcPts val="1333"/>
              </a:spcBef>
              <a:spcAft>
                <a:spcPts val="0"/>
              </a:spcAft>
              <a:buClr>
                <a:schemeClr val="dk1"/>
              </a:buClr>
              <a:buSzPts val="2800"/>
              <a:buChar char="•"/>
            </a:pPr>
            <a:endParaRPr lang="fr-FR" sz="3400" dirty="0">
              <a:solidFill>
                <a:schemeClr val="tx1"/>
              </a:solidFill>
            </a:endParaRPr>
          </a:p>
          <a:p>
            <a:pPr marL="0" lvl="0" indent="0" rtl="0">
              <a:spcBef>
                <a:spcPts val="1333"/>
              </a:spcBef>
              <a:spcAft>
                <a:spcPts val="0"/>
              </a:spcAft>
              <a:buClr>
                <a:schemeClr val="dk1"/>
              </a:buClr>
              <a:buSzPts val="2800"/>
              <a:buNone/>
            </a:pPr>
            <a:br>
              <a:rPr lang="fr-FR" sz="2800" dirty="0">
                <a:solidFill>
                  <a:schemeClr val="tx1"/>
                </a:solidFill>
              </a:rPr>
            </a:br>
            <a:endParaRPr lang="fr-FR" sz="2800" dirty="0">
              <a:solidFill>
                <a:schemeClr val="tx1"/>
              </a:solidFill>
            </a:endParaRPr>
          </a:p>
        </p:txBody>
      </p:sp>
      <p:pic>
        <p:nvPicPr>
          <p:cNvPr id="814" name="Google Shape;814;p74"/>
          <p:cNvPicPr preferRelativeResize="0"/>
          <p:nvPr/>
        </p:nvPicPr>
        <p:blipFill rotWithShape="1">
          <a:blip r:embed="rId3"/>
          <a:stretch/>
        </p:blipFill>
        <p:spPr>
          <a:xfrm>
            <a:off x="8612361" y="1883690"/>
            <a:ext cx="2999066" cy="2804429"/>
          </a:xfrm>
          <a:prstGeom prst="rect">
            <a:avLst/>
          </a:prstGeom>
          <a:noFill/>
          <a:ln>
            <a:noFill/>
          </a:ln>
        </p:spPr>
      </p:pic>
      <p:sp>
        <p:nvSpPr>
          <p:cNvPr id="815" name="Google Shape;815;p74" hidden="1"/>
          <p:cNvSpPr txBox="1">
            <a:spLocks noGrp="1"/>
          </p:cNvSpPr>
          <p:nvPr>
            <p:ph type="sldNum" sz="quarter" idx="12"/>
          </p:nvPr>
        </p:nvSpPr>
        <p:spPr>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39</a:t>
            </a:fld>
            <a:endParaRPr lang="fr-FR"/>
          </a:p>
        </p:txBody>
      </p:sp>
    </p:spTree>
    <p:extLst>
      <p:ext uri="{BB962C8B-B14F-4D97-AF65-F5344CB8AC3E}">
        <p14:creationId xmlns:p14="http://schemas.microsoft.com/office/powerpoint/2010/main" val="637376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E2328A-D836-4850-B054-1B18E2856BB2}"/>
              </a:ext>
            </a:extLst>
          </p:cNvPr>
          <p:cNvSpPr>
            <a:spLocks noGrp="1"/>
          </p:cNvSpPr>
          <p:nvPr>
            <p:ph type="title"/>
          </p:nvPr>
        </p:nvSpPr>
        <p:spPr/>
        <p:txBody>
          <a:bodyPr/>
          <a:lstStyle/>
          <a:p>
            <a:r>
              <a:rPr lang="fr-FR" dirty="0"/>
              <a:t>Plan de cet exposé</a:t>
            </a:r>
          </a:p>
        </p:txBody>
      </p:sp>
      <p:sp>
        <p:nvSpPr>
          <p:cNvPr id="3" name="Espace réservé du contenu 2">
            <a:extLst>
              <a:ext uri="{FF2B5EF4-FFF2-40B4-BE49-F238E27FC236}">
                <a16:creationId xmlns:a16="http://schemas.microsoft.com/office/drawing/2014/main" id="{2FFF5B51-A569-409D-90BB-EF83EA9B1207}"/>
              </a:ext>
            </a:extLst>
          </p:cNvPr>
          <p:cNvSpPr>
            <a:spLocks noGrp="1"/>
          </p:cNvSpPr>
          <p:nvPr>
            <p:ph idx="1"/>
          </p:nvPr>
        </p:nvSpPr>
        <p:spPr/>
        <p:txBody>
          <a:bodyPr/>
          <a:lstStyle/>
          <a:p>
            <a:pPr marL="514350" indent="-514350">
              <a:buFont typeface="+mj-lt"/>
              <a:buAutoNum type="arabicPeriod"/>
            </a:pPr>
            <a:r>
              <a:rPr lang="fr-FR" dirty="0"/>
              <a:t>Un peu d’histoire et de définitions</a:t>
            </a:r>
          </a:p>
          <a:p>
            <a:pPr marL="514350" indent="-514350">
              <a:buFont typeface="+mj-lt"/>
              <a:buAutoNum type="arabicPeriod"/>
            </a:pPr>
            <a:r>
              <a:rPr lang="fr-FR" dirty="0"/>
              <a:t>Les jeux</a:t>
            </a:r>
          </a:p>
          <a:p>
            <a:pPr marL="514350" indent="-514350">
              <a:buFont typeface="+mj-lt"/>
              <a:buAutoNum type="arabicPeriod"/>
            </a:pPr>
            <a:r>
              <a:rPr lang="fr-FR" dirty="0"/>
              <a:t>Apprentissage automatique</a:t>
            </a:r>
          </a:p>
          <a:p>
            <a:pPr marL="514350" indent="-514350">
              <a:buFont typeface="+mj-lt"/>
              <a:buAutoNum type="arabicPeriod"/>
            </a:pPr>
            <a:r>
              <a:rPr lang="fr-FR" dirty="0"/>
              <a:t>Focus sur l’apprentissage supervisé</a:t>
            </a:r>
          </a:p>
          <a:p>
            <a:pPr marL="457200" lvl="1" indent="0">
              <a:buNone/>
            </a:pPr>
            <a:r>
              <a:rPr lang="fr-FR" dirty="0"/>
              <a:t>	Méthodologie</a:t>
            </a:r>
          </a:p>
          <a:p>
            <a:pPr marL="514350" indent="-514350">
              <a:buFont typeface="+mj-lt"/>
              <a:buAutoNum type="arabicPeriod"/>
            </a:pPr>
            <a:r>
              <a:rPr lang="fr-FR" dirty="0"/>
              <a:t>Conclusion</a:t>
            </a:r>
          </a:p>
        </p:txBody>
      </p:sp>
    </p:spTree>
    <p:extLst>
      <p:ext uri="{BB962C8B-B14F-4D97-AF65-F5344CB8AC3E}">
        <p14:creationId xmlns:p14="http://schemas.microsoft.com/office/powerpoint/2010/main" val="258496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79"/>
          <p:cNvSpPr txBox="1">
            <a:spLocks noGrp="1"/>
          </p:cNvSpPr>
          <p:nvPr>
            <p:ph type="title"/>
          </p:nvPr>
        </p:nvSpPr>
        <p:spPr>
          <a:xfrm>
            <a:off x="838200" y="365127"/>
            <a:ext cx="10515600" cy="1325563"/>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 sz="4000" dirty="0">
                <a:solidFill>
                  <a:schemeClr val="accent1"/>
                </a:solidFill>
              </a:rPr>
              <a:t>Différences entre DeepBlue et AlphaGo</a:t>
            </a:r>
            <a:endParaRPr sz="4000" dirty="0">
              <a:solidFill>
                <a:schemeClr val="accent1"/>
              </a:solidFill>
            </a:endParaRPr>
          </a:p>
        </p:txBody>
      </p:sp>
      <p:sp>
        <p:nvSpPr>
          <p:cNvPr id="868" name="Google Shape;868;p79"/>
          <p:cNvSpPr txBox="1">
            <a:spLocks noGrp="1"/>
          </p:cNvSpPr>
          <p:nvPr>
            <p:ph type="body" idx="1"/>
          </p:nvPr>
        </p:nvSpPr>
        <p:spPr>
          <a:xfrm>
            <a:off x="838200" y="1825625"/>
            <a:ext cx="10515600" cy="435133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90000"/>
              </a:lnSpc>
              <a:buClr>
                <a:schemeClr val="dk1"/>
              </a:buClr>
              <a:buSzPts val="2800"/>
            </a:pPr>
            <a:r>
              <a:rPr lang="en" sz="2000" dirty="0"/>
              <a:t>AlphaGo utilise un réseau de neurones appris pour évaluer les positions. DeepBlue se base sur des fonctions écrites par des humains</a:t>
            </a:r>
            <a:endParaRPr sz="2000" dirty="0"/>
          </a:p>
          <a:p>
            <a:pPr>
              <a:lnSpc>
                <a:spcPct val="90000"/>
              </a:lnSpc>
              <a:spcBef>
                <a:spcPts val="1333"/>
              </a:spcBef>
              <a:buClr>
                <a:schemeClr val="dk1"/>
              </a:buClr>
              <a:buSzPts val="2800"/>
            </a:pPr>
            <a:r>
              <a:rPr lang="en" sz="2000" dirty="0"/>
              <a:t>AlphaGo utilise une politique (apprise) pour sélectionner les coups les plus prometteurs en vue d’une évaluation.</a:t>
            </a:r>
            <a:endParaRPr sz="2000" dirty="0"/>
          </a:p>
          <a:p>
            <a:pPr>
              <a:lnSpc>
                <a:spcPct val="90000"/>
              </a:lnSpc>
              <a:spcBef>
                <a:spcPts val="1333"/>
              </a:spcBef>
              <a:buClr>
                <a:schemeClr val="dk1"/>
              </a:buClr>
              <a:buSzPts val="2800"/>
            </a:pPr>
            <a:r>
              <a:rPr lang="en" sz="2000" dirty="0"/>
              <a:t>AlphaGo utilize Monte-Carlo Tree Search pour n’explorer qu’une partie de l’arbre</a:t>
            </a:r>
            <a:endParaRPr sz="2000" dirty="0"/>
          </a:p>
          <a:p>
            <a:pPr marL="304792" lvl="0" indent="-304792" algn="l" rtl="0">
              <a:lnSpc>
                <a:spcPct val="90000"/>
              </a:lnSpc>
              <a:spcBef>
                <a:spcPts val="1333"/>
              </a:spcBef>
              <a:spcAft>
                <a:spcPts val="0"/>
              </a:spcAft>
              <a:buClr>
                <a:schemeClr val="dk1"/>
              </a:buClr>
              <a:buSzPts val="2800"/>
              <a:buChar char="•"/>
            </a:pPr>
            <a:endParaRPr lang="en" sz="2000" dirty="0"/>
          </a:p>
          <a:p>
            <a:pPr marL="304792" lvl="0" indent="-304792" algn="l" rtl="0">
              <a:lnSpc>
                <a:spcPct val="90000"/>
              </a:lnSpc>
              <a:spcBef>
                <a:spcPts val="1333"/>
              </a:spcBef>
              <a:spcAft>
                <a:spcPts val="0"/>
              </a:spcAft>
              <a:buClr>
                <a:schemeClr val="dk1"/>
              </a:buClr>
              <a:buSzPts val="2800"/>
              <a:buChar char="•"/>
            </a:pPr>
            <a:endParaRPr lang="en" sz="2000" dirty="0"/>
          </a:p>
          <a:p>
            <a:pPr marL="304792" lvl="0" indent="-67732" algn="l" rtl="0">
              <a:lnSpc>
                <a:spcPct val="90000"/>
              </a:lnSpc>
              <a:spcBef>
                <a:spcPts val="1333"/>
              </a:spcBef>
              <a:spcAft>
                <a:spcPts val="0"/>
              </a:spcAft>
              <a:buClr>
                <a:schemeClr val="dk1"/>
              </a:buClr>
              <a:buSzPts val="2800"/>
              <a:buNone/>
            </a:pPr>
            <a:endParaRPr dirty="0"/>
          </a:p>
        </p:txBody>
      </p:sp>
      <p:sp>
        <p:nvSpPr>
          <p:cNvPr id="869" name="Google Shape;869;p79"/>
          <p:cNvSpPr txBox="1">
            <a:spLocks noGrp="1"/>
          </p:cNvSpPr>
          <p:nvPr>
            <p:ph type="sldNum" idx="12"/>
          </p:nvPr>
        </p:nvSpPr>
        <p:spPr>
          <a:xfrm>
            <a:off x="8610600" y="6356351"/>
            <a:ext cx="2743200" cy="365125"/>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40</a:t>
            </a:fld>
            <a:endParaRPr/>
          </a:p>
        </p:txBody>
      </p:sp>
    </p:spTree>
    <p:extLst>
      <p:ext uri="{BB962C8B-B14F-4D97-AF65-F5344CB8AC3E}">
        <p14:creationId xmlns:p14="http://schemas.microsoft.com/office/powerpoint/2010/main" val="897510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85"/>
          <p:cNvSpPr txBox="1">
            <a:spLocks noGrp="1"/>
          </p:cNvSpPr>
          <p:nvPr>
            <p:ph type="title"/>
          </p:nvPr>
        </p:nvSpPr>
        <p:spPr>
          <a:xfrm>
            <a:off x="838200" y="365127"/>
            <a:ext cx="10515600" cy="1325563"/>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 sz="4000" dirty="0">
                <a:solidFill>
                  <a:schemeClr val="accent1"/>
                </a:solidFill>
              </a:rPr>
              <a:t>Octobre 2017: AlphaGo Zéro</a:t>
            </a:r>
            <a:endParaRPr sz="4000" dirty="0">
              <a:solidFill>
                <a:schemeClr val="accent1"/>
              </a:solidFill>
            </a:endParaRPr>
          </a:p>
        </p:txBody>
      </p:sp>
      <p:sp>
        <p:nvSpPr>
          <p:cNvPr id="912" name="Google Shape;912;p85"/>
          <p:cNvSpPr txBox="1">
            <a:spLocks noGrp="1"/>
          </p:cNvSpPr>
          <p:nvPr>
            <p:ph type="body" idx="1"/>
          </p:nvPr>
        </p:nvSpPr>
        <p:spPr>
          <a:xfrm>
            <a:off x="838200" y="1825625"/>
            <a:ext cx="10515600" cy="435133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304792" algn="l" rtl="0">
              <a:lnSpc>
                <a:spcPct val="90000"/>
              </a:lnSpc>
              <a:spcBef>
                <a:spcPts val="0"/>
              </a:spcBef>
              <a:spcAft>
                <a:spcPts val="0"/>
              </a:spcAft>
              <a:buClr>
                <a:schemeClr val="dk1"/>
              </a:buClr>
              <a:buSzPts val="2400"/>
              <a:buChar char="•"/>
            </a:pPr>
            <a:r>
              <a:rPr lang="en" sz="2000" dirty="0"/>
              <a:t>Alphago-Zéro bat Alphago 100-0</a:t>
            </a:r>
          </a:p>
          <a:p>
            <a:pPr marL="0" lvl="0" indent="0" algn="l" rtl="0">
              <a:lnSpc>
                <a:spcPct val="90000"/>
              </a:lnSpc>
              <a:spcBef>
                <a:spcPts val="0"/>
              </a:spcBef>
              <a:spcAft>
                <a:spcPts val="0"/>
              </a:spcAft>
              <a:buClr>
                <a:schemeClr val="dk1"/>
              </a:buClr>
              <a:buSzPts val="2400"/>
              <a:buNone/>
            </a:pPr>
            <a:endParaRPr lang="en" sz="2000" dirty="0"/>
          </a:p>
          <a:p>
            <a:pPr marL="304792" lvl="0" indent="-304792" algn="l" rtl="0">
              <a:lnSpc>
                <a:spcPct val="90000"/>
              </a:lnSpc>
              <a:spcBef>
                <a:spcPts val="0"/>
              </a:spcBef>
              <a:spcAft>
                <a:spcPts val="0"/>
              </a:spcAft>
              <a:buClr>
                <a:schemeClr val="dk1"/>
              </a:buClr>
              <a:buSzPts val="2400"/>
              <a:buChar char="•"/>
            </a:pPr>
            <a:r>
              <a:rPr lang="en" sz="2000" dirty="0">
                <a:solidFill>
                  <a:srgbClr val="FF0000"/>
                </a:solidFill>
              </a:rPr>
              <a:t>Sans les connaissances humaines; </a:t>
            </a:r>
            <a:r>
              <a:rPr lang="en" sz="2000" dirty="0"/>
              <a:t>Alphago-Zéro connaît seulement les règles du jeu et joue contre lui-même</a:t>
            </a:r>
          </a:p>
          <a:p>
            <a:pPr marL="304792" lvl="0" indent="-304792" algn="l" rtl="0">
              <a:lnSpc>
                <a:spcPct val="90000"/>
              </a:lnSpc>
              <a:spcBef>
                <a:spcPts val="0"/>
              </a:spcBef>
              <a:spcAft>
                <a:spcPts val="0"/>
              </a:spcAft>
              <a:buClr>
                <a:schemeClr val="dk1"/>
              </a:buClr>
              <a:buSzPts val="2400"/>
              <a:buChar char="•"/>
            </a:pPr>
            <a:endParaRPr lang="en" sz="2000" dirty="0"/>
          </a:p>
          <a:p>
            <a:pPr marL="304792" lvl="0" indent="-304792" algn="l" rtl="0">
              <a:lnSpc>
                <a:spcPct val="90000"/>
              </a:lnSpc>
              <a:spcBef>
                <a:spcPts val="0"/>
              </a:spcBef>
              <a:spcAft>
                <a:spcPts val="0"/>
              </a:spcAft>
              <a:buClr>
                <a:schemeClr val="dk1"/>
              </a:buClr>
              <a:buSzPts val="2400"/>
              <a:buChar char="•"/>
            </a:pPr>
            <a:r>
              <a:rPr lang="en" sz="2000" dirty="0"/>
              <a:t>Apprentissage par renforcement</a:t>
            </a:r>
            <a:endParaRPr sz="2000" dirty="0"/>
          </a:p>
          <a:p>
            <a:pPr marL="304792" lvl="0" indent="-304792" algn="l" rtl="0">
              <a:lnSpc>
                <a:spcPct val="90000"/>
              </a:lnSpc>
              <a:spcBef>
                <a:spcPts val="1333"/>
              </a:spcBef>
              <a:spcAft>
                <a:spcPts val="0"/>
              </a:spcAft>
              <a:buClr>
                <a:schemeClr val="dk1"/>
              </a:buClr>
              <a:buSzPts val="2400"/>
              <a:buChar char="•"/>
            </a:pPr>
            <a:endParaRPr lang="en" sz="2000" dirty="0"/>
          </a:p>
          <a:p>
            <a:pPr marL="304792" lvl="0" indent="-304792" algn="l" rtl="0">
              <a:lnSpc>
                <a:spcPct val="90000"/>
              </a:lnSpc>
              <a:spcBef>
                <a:spcPts val="1333"/>
              </a:spcBef>
              <a:spcAft>
                <a:spcPts val="0"/>
              </a:spcAft>
              <a:buClr>
                <a:schemeClr val="dk1"/>
              </a:buClr>
              <a:buSzPts val="2400"/>
              <a:buChar char="•"/>
            </a:pPr>
            <a:r>
              <a:rPr lang="en" sz="2000" dirty="0"/>
              <a:t>Durée de l’apprentissage : 3 jours. (4,9 millions de parties)</a:t>
            </a:r>
            <a:endParaRPr sz="2000" dirty="0"/>
          </a:p>
        </p:txBody>
      </p:sp>
      <p:sp>
        <p:nvSpPr>
          <p:cNvPr id="913" name="Google Shape;913;p85"/>
          <p:cNvSpPr txBox="1">
            <a:spLocks noGrp="1"/>
          </p:cNvSpPr>
          <p:nvPr>
            <p:ph type="sldNum" idx="12"/>
          </p:nvPr>
        </p:nvSpPr>
        <p:spPr>
          <a:xfrm>
            <a:off x="4038600" y="6356351"/>
            <a:ext cx="4114800" cy="365125"/>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fld id="{00000000-1234-1234-1234-123412341234}" type="slidenum">
              <a:rPr lang="en" sz="1600">
                <a:solidFill>
                  <a:srgbClr val="888888"/>
                </a:solidFill>
                <a:latin typeface="Calibri"/>
                <a:ea typeface="Calibri"/>
                <a:cs typeface="Calibri"/>
                <a:sym typeface="Calibri"/>
              </a:rPr>
              <a:pPr marL="0" marR="0" lvl="0" indent="0" algn="ctr" rtl="0">
                <a:spcBef>
                  <a:spcPts val="0"/>
                </a:spcBef>
                <a:spcAft>
                  <a:spcPts val="0"/>
                </a:spcAft>
                <a:buNone/>
              </a:pPr>
              <a:t>41</a:t>
            </a:fld>
            <a:endParaRPr sz="16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66939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86"/>
          <p:cNvSpPr txBox="1">
            <a:spLocks noGrp="1"/>
          </p:cNvSpPr>
          <p:nvPr>
            <p:ph type="title"/>
          </p:nvPr>
        </p:nvSpPr>
        <p:spPr>
          <a:xfrm>
            <a:off x="838200" y="365127"/>
            <a:ext cx="10515600" cy="1325563"/>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 sz="4000" dirty="0">
                <a:solidFill>
                  <a:schemeClr val="accent1"/>
                </a:solidFill>
              </a:rPr>
              <a:t>Décembre 2017: Alpha Zéro</a:t>
            </a:r>
            <a:endParaRPr sz="4000" dirty="0">
              <a:solidFill>
                <a:schemeClr val="accent1"/>
              </a:solidFill>
            </a:endParaRPr>
          </a:p>
        </p:txBody>
      </p:sp>
      <p:sp>
        <p:nvSpPr>
          <p:cNvPr id="920" name="Google Shape;920;p86"/>
          <p:cNvSpPr txBox="1">
            <a:spLocks noGrp="1"/>
          </p:cNvSpPr>
          <p:nvPr>
            <p:ph type="body" idx="1"/>
          </p:nvPr>
        </p:nvSpPr>
        <p:spPr>
          <a:xfrm>
            <a:off x="838200" y="1825625"/>
            <a:ext cx="10515600" cy="435133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304792" algn="l" rtl="0">
              <a:lnSpc>
                <a:spcPct val="90000"/>
              </a:lnSpc>
              <a:spcBef>
                <a:spcPts val="0"/>
              </a:spcBef>
              <a:spcAft>
                <a:spcPts val="0"/>
              </a:spcAft>
              <a:buClr>
                <a:schemeClr val="dk1"/>
              </a:buClr>
              <a:buSzPts val="2400"/>
              <a:buChar char="•"/>
            </a:pPr>
            <a:r>
              <a:rPr lang="en" sz="2000" dirty="0"/>
              <a:t>Alpha Zéro bat le meilleur programme d’échecs </a:t>
            </a:r>
            <a:endParaRPr sz="2000" dirty="0"/>
          </a:p>
          <a:p>
            <a:pPr marL="304792" lvl="0" indent="-304792" algn="l" rtl="0">
              <a:lnSpc>
                <a:spcPct val="90000"/>
              </a:lnSpc>
              <a:spcBef>
                <a:spcPts val="1333"/>
              </a:spcBef>
              <a:spcAft>
                <a:spcPts val="0"/>
              </a:spcAft>
              <a:buClr>
                <a:schemeClr val="dk1"/>
              </a:buClr>
              <a:buSzPts val="2400"/>
              <a:buChar char="•"/>
            </a:pPr>
            <a:r>
              <a:rPr lang="en" sz="2000" dirty="0"/>
              <a:t>En 8 heures, Alpha-zero avait appris à partir de l’énoncé des règles</a:t>
            </a:r>
            <a:endParaRPr sz="2000" dirty="0"/>
          </a:p>
          <a:p>
            <a:pPr marL="304792" lvl="0" indent="-304792" algn="l" rtl="0">
              <a:lnSpc>
                <a:spcPct val="90000"/>
              </a:lnSpc>
              <a:spcBef>
                <a:spcPts val="1333"/>
              </a:spcBef>
              <a:spcAft>
                <a:spcPts val="0"/>
              </a:spcAft>
              <a:buClr>
                <a:schemeClr val="dk1"/>
              </a:buClr>
              <a:buSzPts val="2400"/>
              <a:buChar char="•"/>
            </a:pPr>
            <a:r>
              <a:rPr lang="en" sz="2000" dirty="0"/>
              <a:t>Alpha Zéro a ensuite battu AlphaGo Zéro au go</a:t>
            </a:r>
            <a:endParaRPr sz="2000" dirty="0"/>
          </a:p>
          <a:p>
            <a:pPr marL="304792" lvl="0" indent="-304792" algn="l" rtl="0">
              <a:lnSpc>
                <a:spcPct val="90000"/>
              </a:lnSpc>
              <a:spcBef>
                <a:spcPts val="1333"/>
              </a:spcBef>
              <a:spcAft>
                <a:spcPts val="0"/>
              </a:spcAft>
              <a:buClr>
                <a:schemeClr val="dk1"/>
              </a:buClr>
              <a:buSzPts val="2400"/>
              <a:buChar char="•"/>
            </a:pPr>
            <a:r>
              <a:rPr lang="en" sz="2000" dirty="0"/>
              <a:t>(autres jeux)…</a:t>
            </a:r>
            <a:endParaRPr sz="2000" dirty="0"/>
          </a:p>
        </p:txBody>
      </p:sp>
      <p:sp>
        <p:nvSpPr>
          <p:cNvPr id="921" name="Google Shape;921;p86"/>
          <p:cNvSpPr txBox="1">
            <a:spLocks noGrp="1"/>
          </p:cNvSpPr>
          <p:nvPr>
            <p:ph type="sldNum" idx="12"/>
          </p:nvPr>
        </p:nvSpPr>
        <p:spPr>
          <a:xfrm>
            <a:off x="4038600" y="6356351"/>
            <a:ext cx="4114800" cy="365125"/>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fld id="{00000000-1234-1234-1234-123412341234}" type="slidenum">
              <a:rPr lang="en" sz="1600">
                <a:solidFill>
                  <a:srgbClr val="888888"/>
                </a:solidFill>
                <a:latin typeface="Calibri"/>
                <a:ea typeface="Calibri"/>
                <a:cs typeface="Calibri"/>
                <a:sym typeface="Calibri"/>
              </a:rPr>
              <a:pPr marL="0" marR="0" lvl="0" indent="0" algn="ctr" rtl="0">
                <a:spcBef>
                  <a:spcPts val="0"/>
                </a:spcBef>
                <a:spcAft>
                  <a:spcPts val="0"/>
                </a:spcAft>
                <a:buNone/>
              </a:pPr>
              <a:t>42</a:t>
            </a:fld>
            <a:endParaRPr sz="1600">
              <a:solidFill>
                <a:srgbClr val="888888"/>
              </a:solidFill>
              <a:latin typeface="Calibri"/>
              <a:ea typeface="Calibri"/>
              <a:cs typeface="Calibri"/>
              <a:sym typeface="Calibri"/>
            </a:endParaRPr>
          </a:p>
        </p:txBody>
      </p:sp>
      <p:pic>
        <p:nvPicPr>
          <p:cNvPr id="922" name="Google Shape;922;p86"/>
          <p:cNvPicPr preferRelativeResize="0"/>
          <p:nvPr/>
        </p:nvPicPr>
        <p:blipFill rotWithShape="1">
          <a:blip r:embed="rId3">
            <a:alphaModFix/>
          </a:blip>
          <a:srcRect/>
          <a:stretch/>
        </p:blipFill>
        <p:spPr>
          <a:xfrm>
            <a:off x="4640586" y="4173721"/>
            <a:ext cx="1981057" cy="1047527"/>
          </a:xfrm>
          <a:prstGeom prst="rect">
            <a:avLst/>
          </a:prstGeom>
          <a:noFill/>
          <a:ln>
            <a:noFill/>
          </a:ln>
        </p:spPr>
      </p:pic>
    </p:spTree>
    <p:extLst>
      <p:ext uri="{BB962C8B-B14F-4D97-AF65-F5344CB8AC3E}">
        <p14:creationId xmlns:p14="http://schemas.microsoft.com/office/powerpoint/2010/main" val="2313112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985E2B-29F2-4547-85DA-82671C19B3A4}"/>
              </a:ext>
            </a:extLst>
          </p:cNvPr>
          <p:cNvSpPr>
            <a:spLocks noGrp="1"/>
          </p:cNvSpPr>
          <p:nvPr>
            <p:ph type="title"/>
          </p:nvPr>
        </p:nvSpPr>
        <p:spPr/>
        <p:txBody>
          <a:bodyPr/>
          <a:lstStyle/>
          <a:p>
            <a:r>
              <a:rPr lang="fr-FR" dirty="0"/>
              <a:t>Machine Learning</a:t>
            </a:r>
            <a:br>
              <a:rPr lang="fr-FR" dirty="0"/>
            </a:br>
            <a:br>
              <a:rPr lang="fr-FR" dirty="0"/>
            </a:br>
            <a:r>
              <a:rPr lang="fr-FR" dirty="0"/>
              <a:t>Apprentissage artificiel</a:t>
            </a:r>
          </a:p>
        </p:txBody>
      </p:sp>
      <p:sp>
        <p:nvSpPr>
          <p:cNvPr id="4" name="Espace réservé du numéro de diapositive 3">
            <a:extLst>
              <a:ext uri="{FF2B5EF4-FFF2-40B4-BE49-F238E27FC236}">
                <a16:creationId xmlns:a16="http://schemas.microsoft.com/office/drawing/2014/main" id="{AB656FE7-01D4-45A0-8813-4E4362D89C2D}"/>
              </a:ext>
            </a:extLst>
          </p:cNvPr>
          <p:cNvSpPr>
            <a:spLocks noGrp="1"/>
          </p:cNvSpPr>
          <p:nvPr>
            <p:ph type="sldNum" sz="quarter" idx="12"/>
          </p:nvPr>
        </p:nvSpPr>
        <p:spPr/>
        <p:txBody>
          <a:bodyPr/>
          <a:lstStyle/>
          <a:p>
            <a:pPr rtl="0"/>
            <a:fld id="{71B7BAC7-FE87-40F6-AA24-4F4685D1B022}" type="slidenum">
              <a:rPr lang="fr-FR" smtClean="0"/>
              <a:t>43</a:t>
            </a:fld>
            <a:endParaRPr lang="fr-FR" dirty="0"/>
          </a:p>
        </p:txBody>
      </p:sp>
    </p:spTree>
    <p:extLst>
      <p:ext uri="{BB962C8B-B14F-4D97-AF65-F5344CB8AC3E}">
        <p14:creationId xmlns:p14="http://schemas.microsoft.com/office/powerpoint/2010/main" val="213170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5" name="Espace réservé du numéro de diapositive 3">
            <a:extLst>
              <a:ext uri="{FF2B5EF4-FFF2-40B4-BE49-F238E27FC236}">
                <a16:creationId xmlns:a16="http://schemas.microsoft.com/office/drawing/2014/main" id="{D5046EBF-9ED4-44F7-B962-AC21028EE3C1}"/>
              </a:ext>
            </a:extLst>
          </p:cNvPr>
          <p:cNvSpPr>
            <a:spLocks noGrp="1"/>
          </p:cNvSpPr>
          <p:nvPr>
            <p:ph type="sldNum" sz="quarter" idx="12"/>
          </p:nvPr>
        </p:nvSpPr>
        <p:spPr/>
        <p:txBody>
          <a:bodyPr/>
          <a:lstStyle/>
          <a:p>
            <a:pPr lvl="0"/>
            <a:fld id="{6E90E74B-30A7-40CA-9D10-FD154E5820E9}" type="slidenum">
              <a:t>44</a:t>
            </a:fld>
            <a:endParaRPr lang="fr-FR"/>
          </a:p>
        </p:txBody>
      </p:sp>
      <p:sp>
        <p:nvSpPr>
          <p:cNvPr id="2" name="Titre 1">
            <a:extLst>
              <a:ext uri="{FF2B5EF4-FFF2-40B4-BE49-F238E27FC236}">
                <a16:creationId xmlns:a16="http://schemas.microsoft.com/office/drawing/2014/main" id="{D5184146-6A27-4067-A53B-94EE83FB47B7}"/>
              </a:ext>
            </a:extLst>
          </p:cNvPr>
          <p:cNvSpPr txBox="1">
            <a:spLocks noGrp="1"/>
          </p:cNvSpPr>
          <p:nvPr>
            <p:ph type="title" idx="4294967295"/>
          </p:nvPr>
        </p:nvSpPr>
        <p:spPr/>
        <p:txBody>
          <a:bodyPr vert="horz">
            <a:spAutoFit/>
          </a:bodyPr>
          <a:lstStyle/>
          <a:p>
            <a:pPr lvl="0"/>
            <a:r>
              <a:rPr lang="fr-FR"/>
              <a:t>Apprentissage artificiel</a:t>
            </a:r>
          </a:p>
        </p:txBody>
      </p:sp>
      <p:sp>
        <p:nvSpPr>
          <p:cNvPr id="3" name="Espace réservé du texte 2">
            <a:extLst>
              <a:ext uri="{FF2B5EF4-FFF2-40B4-BE49-F238E27FC236}">
                <a16:creationId xmlns:a16="http://schemas.microsoft.com/office/drawing/2014/main" id="{B34FD272-AF16-4587-A5E5-7365C7E70800}"/>
              </a:ext>
            </a:extLst>
          </p:cNvPr>
          <p:cNvSpPr txBox="1">
            <a:spLocks noGrp="1"/>
          </p:cNvSpPr>
          <p:nvPr>
            <p:ph type="body" idx="4294967295"/>
          </p:nvPr>
        </p:nvSpPr>
        <p:spPr>
          <a:xfrm>
            <a:off x="1980738" y="1599616"/>
            <a:ext cx="9638448" cy="4533170"/>
          </a:xfrm>
        </p:spPr>
        <p:txBody>
          <a:bodyPr vert="horz">
            <a:normAutofit lnSpcReduction="10000"/>
          </a:bodyPr>
          <a:lstStyle/>
          <a:p>
            <a:pPr marL="0" lvl="0" indent="0">
              <a:buClr>
                <a:srgbClr val="330066"/>
              </a:buClr>
              <a:buSzPct val="70000"/>
              <a:buNone/>
            </a:pPr>
            <a:endParaRPr lang="fr-FR" dirty="0"/>
          </a:p>
          <a:p>
            <a:pPr lvl="0">
              <a:buClr>
                <a:srgbClr val="330066"/>
              </a:buClr>
              <a:buSzPct val="70000"/>
              <a:buFont typeface="Wingdings" pitchFamily="2"/>
              <a:buChar char=""/>
            </a:pPr>
            <a:r>
              <a:rPr lang="fr-FR" dirty="0"/>
              <a:t>Ensemble de théories et méthodes qui permettent de construire des programmes qui à partir d'un ensemble d'exemples ou d'observations</a:t>
            </a:r>
          </a:p>
          <a:p>
            <a:pPr marL="0" lvl="0" indent="0">
              <a:buClr>
                <a:srgbClr val="330066"/>
              </a:buClr>
              <a:buSzPct val="70000"/>
              <a:buNone/>
            </a:pPr>
            <a:endParaRPr lang="fr-FR" dirty="0"/>
          </a:p>
          <a:p>
            <a:pPr marL="0" lvl="1" indent="0" hangingPunct="0">
              <a:lnSpc>
                <a:spcPct val="100000"/>
              </a:lnSpc>
              <a:spcBef>
                <a:spcPts val="823"/>
              </a:spcBef>
              <a:buClr>
                <a:srgbClr val="669999"/>
              </a:buClr>
              <a:buSzPct val="70000"/>
              <a:buFont typeface="Wingdings" pitchFamily="2"/>
              <a:buChar char=""/>
              <a:tabLst>
                <a:tab pos="518302" algn="l"/>
                <a:tab pos="1347844" algn="l"/>
                <a:tab pos="2177388" algn="l"/>
                <a:tab pos="3006932" algn="l"/>
                <a:tab pos="3836475" algn="l"/>
                <a:tab pos="4666020" algn="l"/>
                <a:tab pos="5495564" algn="l"/>
                <a:tab pos="6325107" algn="l"/>
                <a:tab pos="7154651" algn="l"/>
                <a:tab pos="7984195" algn="l"/>
                <a:tab pos="8813738" algn="l"/>
              </a:tabLst>
            </a:pPr>
            <a:r>
              <a:rPr lang="fr-FR" sz="2540" dirty="0">
                <a:solidFill>
                  <a:srgbClr val="333399"/>
                </a:solidFill>
                <a:latin typeface="Arial" pitchFamily="2"/>
              </a:rPr>
              <a:t> Élaborent de nouvelles connaissances</a:t>
            </a:r>
          </a:p>
          <a:p>
            <a:pPr marL="0" lvl="1" indent="0" hangingPunct="0">
              <a:lnSpc>
                <a:spcPct val="100000"/>
              </a:lnSpc>
              <a:spcBef>
                <a:spcPts val="823"/>
              </a:spcBef>
              <a:buClr>
                <a:srgbClr val="669999"/>
              </a:buClr>
              <a:buSzPct val="70000"/>
              <a:buFont typeface="Wingdings" pitchFamily="2"/>
              <a:buChar char=""/>
              <a:tabLst>
                <a:tab pos="518302" algn="l"/>
                <a:tab pos="1347844" algn="l"/>
                <a:tab pos="2177388" algn="l"/>
                <a:tab pos="3006932" algn="l"/>
                <a:tab pos="3836475" algn="l"/>
                <a:tab pos="4666020" algn="l"/>
                <a:tab pos="5495564" algn="l"/>
                <a:tab pos="6325107" algn="l"/>
                <a:tab pos="7154651" algn="l"/>
                <a:tab pos="7984195" algn="l"/>
                <a:tab pos="8813738" algn="l"/>
              </a:tabLst>
            </a:pPr>
            <a:r>
              <a:rPr lang="fr-FR" sz="2540" dirty="0">
                <a:solidFill>
                  <a:srgbClr val="333399"/>
                </a:solidFill>
                <a:latin typeface="Arial" pitchFamily="2"/>
              </a:rPr>
              <a:t> Sont capables de discriminer, classer des objets</a:t>
            </a:r>
          </a:p>
          <a:p>
            <a:pPr marL="0" lvl="1" indent="0" hangingPunct="0">
              <a:lnSpc>
                <a:spcPct val="100000"/>
              </a:lnSpc>
              <a:spcBef>
                <a:spcPts val="823"/>
              </a:spcBef>
              <a:buClr>
                <a:srgbClr val="669999"/>
              </a:buClr>
              <a:buSzPct val="70000"/>
              <a:buFont typeface="Wingdings" pitchFamily="2"/>
              <a:buChar char=""/>
              <a:tabLst>
                <a:tab pos="518302" algn="l"/>
                <a:tab pos="1347844" algn="l"/>
                <a:tab pos="2177388" algn="l"/>
                <a:tab pos="3006932" algn="l"/>
                <a:tab pos="3836475" algn="l"/>
                <a:tab pos="4666020" algn="l"/>
                <a:tab pos="5495564" algn="l"/>
                <a:tab pos="6325107" algn="l"/>
                <a:tab pos="7154651" algn="l"/>
                <a:tab pos="7984195" algn="l"/>
                <a:tab pos="8813738" algn="l"/>
              </a:tabLst>
            </a:pPr>
            <a:r>
              <a:rPr lang="fr-FR" sz="2540" dirty="0">
                <a:solidFill>
                  <a:srgbClr val="333399"/>
                </a:solidFill>
                <a:latin typeface="Arial" pitchFamily="2"/>
              </a:rPr>
              <a:t> Sont capables d'améliorer leur fonctionnement, leurs performances</a:t>
            </a:r>
          </a:p>
          <a:p>
            <a:pPr marL="0" lvl="1" indent="0" hangingPunct="0">
              <a:lnSpc>
                <a:spcPct val="100000"/>
              </a:lnSpc>
              <a:spcBef>
                <a:spcPts val="823"/>
              </a:spcBef>
              <a:buClr>
                <a:srgbClr val="669999"/>
              </a:buClr>
              <a:buSzPct val="70000"/>
              <a:buFont typeface="Wingdings" pitchFamily="2"/>
              <a:buChar char=""/>
              <a:tabLst>
                <a:tab pos="518302" algn="l"/>
                <a:tab pos="1347844" algn="l"/>
                <a:tab pos="2177388" algn="l"/>
                <a:tab pos="3006932" algn="l"/>
                <a:tab pos="3836475" algn="l"/>
                <a:tab pos="4666020" algn="l"/>
                <a:tab pos="5495564" algn="l"/>
                <a:tab pos="6325107" algn="l"/>
                <a:tab pos="7154651" algn="l"/>
                <a:tab pos="7984195" algn="l"/>
                <a:tab pos="8813738" algn="l"/>
              </a:tabLst>
            </a:pPr>
            <a:r>
              <a:rPr lang="fr-FR" sz="2540" dirty="0">
                <a:solidFill>
                  <a:srgbClr val="333399"/>
                </a:solidFill>
                <a:latin typeface="Arial" pitchFamily="2"/>
              </a:rPr>
              <a:t> ...</a:t>
            </a:r>
          </a:p>
        </p:txBody>
      </p:sp>
    </p:spTree>
    <p:extLst>
      <p:ext uri="{BB962C8B-B14F-4D97-AF65-F5344CB8AC3E}">
        <p14:creationId xmlns:p14="http://schemas.microsoft.com/office/powerpoint/2010/main" val="1863900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5" name="Espace réservé du numéro de diapositive 3">
            <a:extLst>
              <a:ext uri="{FF2B5EF4-FFF2-40B4-BE49-F238E27FC236}">
                <a16:creationId xmlns:a16="http://schemas.microsoft.com/office/drawing/2014/main" id="{9C927647-9202-4478-A0FF-3354A71B5F13}"/>
              </a:ext>
            </a:extLst>
          </p:cNvPr>
          <p:cNvSpPr>
            <a:spLocks noGrp="1"/>
          </p:cNvSpPr>
          <p:nvPr>
            <p:ph type="sldNum" sz="quarter" idx="12"/>
          </p:nvPr>
        </p:nvSpPr>
        <p:spPr/>
        <p:txBody>
          <a:bodyPr/>
          <a:lstStyle/>
          <a:p>
            <a:pPr lvl="0"/>
            <a:fld id="{0AA0A13F-E4A8-47DA-86E6-33A0B2D16E70}" type="slidenum">
              <a:t>45</a:t>
            </a:fld>
            <a:endParaRPr lang="fr-FR"/>
          </a:p>
        </p:txBody>
      </p:sp>
      <p:sp>
        <p:nvSpPr>
          <p:cNvPr id="2" name="Titre 1">
            <a:extLst>
              <a:ext uri="{FF2B5EF4-FFF2-40B4-BE49-F238E27FC236}">
                <a16:creationId xmlns:a16="http://schemas.microsoft.com/office/drawing/2014/main" id="{171823BA-E493-4804-812A-9C940382B417}"/>
              </a:ext>
            </a:extLst>
          </p:cNvPr>
          <p:cNvSpPr txBox="1">
            <a:spLocks noGrp="1"/>
          </p:cNvSpPr>
          <p:nvPr>
            <p:ph type="title" idx="4294967295"/>
          </p:nvPr>
        </p:nvSpPr>
        <p:spPr/>
        <p:txBody>
          <a:bodyPr vert="horz">
            <a:normAutofit/>
          </a:bodyPr>
          <a:lstStyle/>
          <a:p>
            <a:pPr lvl="0"/>
            <a:r>
              <a:rPr lang="fr-FR" dirty="0"/>
              <a:t>Pour quoi faire ?</a:t>
            </a:r>
          </a:p>
        </p:txBody>
      </p:sp>
      <p:sp>
        <p:nvSpPr>
          <p:cNvPr id="3" name="Espace réservé du texte 2">
            <a:extLst>
              <a:ext uri="{FF2B5EF4-FFF2-40B4-BE49-F238E27FC236}">
                <a16:creationId xmlns:a16="http://schemas.microsoft.com/office/drawing/2014/main" id="{A53A980F-C87F-4060-8A29-DFFA8358AC26}"/>
              </a:ext>
            </a:extLst>
          </p:cNvPr>
          <p:cNvSpPr txBox="1">
            <a:spLocks noGrp="1"/>
          </p:cNvSpPr>
          <p:nvPr>
            <p:ph type="body" idx="4294967295"/>
          </p:nvPr>
        </p:nvSpPr>
        <p:spPr>
          <a:xfrm>
            <a:off x="1981022" y="2034777"/>
            <a:ext cx="9372777" cy="3977484"/>
          </a:xfrm>
        </p:spPr>
        <p:txBody>
          <a:bodyPr vert="horz">
            <a:normAutofit lnSpcReduction="10000"/>
          </a:bodyPr>
          <a:lstStyle/>
          <a:p>
            <a:pPr lvl="0">
              <a:buClr>
                <a:srgbClr val="330066"/>
              </a:buClr>
              <a:buSzPct val="70000"/>
              <a:buFont typeface="Wingdings" pitchFamily="2"/>
              <a:buChar char=""/>
            </a:pPr>
            <a:r>
              <a:rPr lang="fr-FR" dirty="0"/>
              <a:t>Découverte, élaboration de connaissances</a:t>
            </a:r>
          </a:p>
          <a:p>
            <a:pPr marL="0" lvl="1" indent="0" hangingPunct="0">
              <a:lnSpc>
                <a:spcPct val="100000"/>
              </a:lnSpc>
              <a:spcBef>
                <a:spcPts val="823"/>
              </a:spcBef>
              <a:buClr>
                <a:srgbClr val="669999"/>
              </a:buClr>
              <a:buSzPct val="70000"/>
              <a:buFont typeface="Wingdings" pitchFamily="2"/>
              <a:buChar char=""/>
              <a:tabLst>
                <a:tab pos="518302" algn="l"/>
                <a:tab pos="1347844" algn="l"/>
                <a:tab pos="2177388" algn="l"/>
                <a:tab pos="3006932" algn="l"/>
                <a:tab pos="3836475" algn="l"/>
                <a:tab pos="4666020" algn="l"/>
                <a:tab pos="5495564" algn="l"/>
                <a:tab pos="6325107" algn="l"/>
                <a:tab pos="7154651" algn="l"/>
                <a:tab pos="7984195" algn="l"/>
                <a:tab pos="8813738" algn="l"/>
              </a:tabLst>
            </a:pPr>
            <a:r>
              <a:rPr lang="fr-FR" sz="2540" dirty="0">
                <a:solidFill>
                  <a:srgbClr val="333399"/>
                </a:solidFill>
                <a:latin typeface="Arial" pitchFamily="2"/>
              </a:rPr>
              <a:t> en biochimie, découvrir quelles caractéristiques font qu'une molécule de gaz d'échappement est cancérigène</a:t>
            </a:r>
          </a:p>
          <a:p>
            <a:pPr marL="0" lvl="1" indent="0" hangingPunct="0">
              <a:lnSpc>
                <a:spcPct val="100000"/>
              </a:lnSpc>
              <a:spcBef>
                <a:spcPts val="823"/>
              </a:spcBef>
              <a:buClr>
                <a:srgbClr val="669999"/>
              </a:buClr>
              <a:buSzPct val="70000"/>
              <a:buFont typeface="Wingdings" pitchFamily="2"/>
              <a:buChar char=""/>
              <a:tabLst>
                <a:tab pos="518302" algn="l"/>
                <a:tab pos="1347844" algn="l"/>
                <a:tab pos="2177388" algn="l"/>
                <a:tab pos="3006932" algn="l"/>
                <a:tab pos="3836475" algn="l"/>
                <a:tab pos="4666020" algn="l"/>
                <a:tab pos="5495564" algn="l"/>
                <a:tab pos="6325107" algn="l"/>
                <a:tab pos="7154651" algn="l"/>
                <a:tab pos="7984195" algn="l"/>
                <a:tab pos="8813738" algn="l"/>
              </a:tabLst>
            </a:pPr>
            <a:r>
              <a:rPr lang="fr-FR" sz="2540" dirty="0">
                <a:solidFill>
                  <a:srgbClr val="333399"/>
                </a:solidFill>
                <a:latin typeface="Arial" pitchFamily="2"/>
              </a:rPr>
              <a:t> Data </a:t>
            </a:r>
            <a:r>
              <a:rPr lang="fr-FR" sz="2540" dirty="0" err="1">
                <a:solidFill>
                  <a:srgbClr val="333399"/>
                </a:solidFill>
                <a:latin typeface="Arial" pitchFamily="2"/>
              </a:rPr>
              <a:t>mining</a:t>
            </a:r>
            <a:r>
              <a:rPr lang="fr-FR" sz="2540" dirty="0">
                <a:solidFill>
                  <a:srgbClr val="333399"/>
                </a:solidFill>
                <a:latin typeface="Arial" pitchFamily="2"/>
              </a:rPr>
              <a:t>: extraire des connaissances de gros volumes de données</a:t>
            </a:r>
          </a:p>
          <a:p>
            <a:pPr marL="0" lvl="2" indent="0" hangingPunct="0">
              <a:lnSpc>
                <a:spcPct val="100000"/>
              </a:lnSpc>
              <a:spcBef>
                <a:spcPts val="823"/>
              </a:spcBef>
              <a:buClr>
                <a:srgbClr val="CCCC00"/>
              </a:buClr>
              <a:buSzPct val="70000"/>
              <a:buFont typeface="Wingdings" pitchFamily="2"/>
              <a:buChar char=""/>
              <a:tabLst>
                <a:tab pos="518302" algn="l"/>
                <a:tab pos="1347844" algn="l"/>
                <a:tab pos="2177388" algn="l"/>
                <a:tab pos="3006932" algn="l"/>
                <a:tab pos="3836475" algn="l"/>
                <a:tab pos="4666020" algn="l"/>
                <a:tab pos="5495564" algn="l"/>
                <a:tab pos="6325107" algn="l"/>
                <a:tab pos="7154651" algn="l"/>
                <a:tab pos="7984195" algn="l"/>
                <a:tab pos="8813738" algn="l"/>
              </a:tabLst>
            </a:pPr>
            <a:r>
              <a:rPr lang="fr-FR" sz="2540" dirty="0">
                <a:solidFill>
                  <a:srgbClr val="333399"/>
                </a:solidFill>
                <a:latin typeface="Arial" pitchFamily="2"/>
              </a:rPr>
              <a:t>  ex: domaine commercial: prédire le risque de passage à la concurrence d’un client</a:t>
            </a:r>
          </a:p>
          <a:p>
            <a:pPr marL="0" lvl="1" indent="0" hangingPunct="0">
              <a:lnSpc>
                <a:spcPct val="100000"/>
              </a:lnSpc>
              <a:spcBef>
                <a:spcPts val="823"/>
              </a:spcBef>
              <a:buClr>
                <a:srgbClr val="669999"/>
              </a:buClr>
              <a:buSzPct val="70000"/>
              <a:buFont typeface="Wingdings" pitchFamily="2"/>
              <a:buChar char=""/>
              <a:tabLst>
                <a:tab pos="518302" algn="l"/>
                <a:tab pos="1347844" algn="l"/>
                <a:tab pos="2177388" algn="l"/>
                <a:tab pos="3006932" algn="l"/>
                <a:tab pos="3836475" algn="l"/>
                <a:tab pos="4666020" algn="l"/>
                <a:tab pos="5495564" algn="l"/>
                <a:tab pos="6325107" algn="l"/>
                <a:tab pos="7154651" algn="l"/>
                <a:tab pos="7984195" algn="l"/>
                <a:tab pos="8813738" algn="l"/>
              </a:tabLst>
            </a:pPr>
            <a:r>
              <a:rPr lang="fr-FR" sz="2540" dirty="0">
                <a:solidFill>
                  <a:srgbClr val="333399"/>
                </a:solidFill>
                <a:latin typeface="Arial" pitchFamily="2"/>
              </a:rPr>
              <a:t> Prédire les risques de récidive du cancer à partir de l’expression des gènes dans les tumeurs</a:t>
            </a:r>
          </a:p>
        </p:txBody>
      </p:sp>
    </p:spTree>
    <p:extLst>
      <p:ext uri="{BB962C8B-B14F-4D97-AF65-F5344CB8AC3E}">
        <p14:creationId xmlns:p14="http://schemas.microsoft.com/office/powerpoint/2010/main" val="13313976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5" name="Espace réservé du numéro de diapositive 3">
            <a:extLst>
              <a:ext uri="{FF2B5EF4-FFF2-40B4-BE49-F238E27FC236}">
                <a16:creationId xmlns:a16="http://schemas.microsoft.com/office/drawing/2014/main" id="{E0100672-54CE-403E-B7E6-D226211C1232}"/>
              </a:ext>
            </a:extLst>
          </p:cNvPr>
          <p:cNvSpPr>
            <a:spLocks noGrp="1"/>
          </p:cNvSpPr>
          <p:nvPr>
            <p:ph type="sldNum" sz="quarter" idx="12"/>
          </p:nvPr>
        </p:nvSpPr>
        <p:spPr/>
        <p:txBody>
          <a:bodyPr/>
          <a:lstStyle/>
          <a:p>
            <a:pPr lvl="0"/>
            <a:fld id="{EFC98136-20C8-46F5-B7D1-D9E50E2A5FDF}" type="slidenum">
              <a:t>46</a:t>
            </a:fld>
            <a:endParaRPr lang="fr-FR"/>
          </a:p>
        </p:txBody>
      </p:sp>
      <p:sp>
        <p:nvSpPr>
          <p:cNvPr id="2" name="Titre 1">
            <a:extLst>
              <a:ext uri="{FF2B5EF4-FFF2-40B4-BE49-F238E27FC236}">
                <a16:creationId xmlns:a16="http://schemas.microsoft.com/office/drawing/2014/main" id="{F95D573E-92BA-4646-9183-C8A61C56BF32}"/>
              </a:ext>
            </a:extLst>
          </p:cNvPr>
          <p:cNvSpPr txBox="1">
            <a:spLocks noGrp="1"/>
          </p:cNvSpPr>
          <p:nvPr>
            <p:ph type="title" idx="4294967295"/>
          </p:nvPr>
        </p:nvSpPr>
        <p:spPr/>
        <p:txBody>
          <a:bodyPr vert="horz"/>
          <a:lstStyle/>
          <a:p>
            <a:pPr lvl="0"/>
            <a:r>
              <a:rPr lang="fr-FR" dirty="0"/>
              <a:t>Pour quoi faire ?</a:t>
            </a:r>
          </a:p>
        </p:txBody>
      </p:sp>
      <p:sp>
        <p:nvSpPr>
          <p:cNvPr id="3" name="Espace réservé du texte 2">
            <a:extLst>
              <a:ext uri="{FF2B5EF4-FFF2-40B4-BE49-F238E27FC236}">
                <a16:creationId xmlns:a16="http://schemas.microsoft.com/office/drawing/2014/main" id="{B090FAB1-C665-42D9-B578-EDDC2D499DE9}"/>
              </a:ext>
            </a:extLst>
          </p:cNvPr>
          <p:cNvSpPr txBox="1">
            <a:spLocks noGrp="1"/>
          </p:cNvSpPr>
          <p:nvPr>
            <p:ph type="body" idx="4294967295"/>
          </p:nvPr>
        </p:nvSpPr>
        <p:spPr>
          <a:xfrm>
            <a:off x="1981023" y="2378866"/>
            <a:ext cx="9622398" cy="3977484"/>
          </a:xfrm>
        </p:spPr>
        <p:txBody>
          <a:bodyPr vert="horz"/>
          <a:lstStyle/>
          <a:p>
            <a:pPr lvl="0">
              <a:buClr>
                <a:srgbClr val="330066"/>
              </a:buClr>
              <a:buSzPct val="70000"/>
              <a:buFont typeface="Wingdings" pitchFamily="2"/>
              <a:buChar char=""/>
            </a:pPr>
            <a:r>
              <a:rPr lang="fr-FR" dirty="0"/>
              <a:t>Construction de logiciels que l'on ne sait pas programmer "à la main"</a:t>
            </a:r>
          </a:p>
          <a:p>
            <a:pPr marL="0" lvl="1" indent="0" hangingPunct="0">
              <a:lnSpc>
                <a:spcPct val="100000"/>
              </a:lnSpc>
              <a:spcBef>
                <a:spcPts val="823"/>
              </a:spcBef>
              <a:buClr>
                <a:srgbClr val="669999"/>
              </a:buClr>
              <a:buSzPct val="70000"/>
              <a:buFont typeface="Wingdings" pitchFamily="2"/>
              <a:buChar char=""/>
              <a:tabLst>
                <a:tab pos="518302" algn="l"/>
                <a:tab pos="1347844" algn="l"/>
                <a:tab pos="2177388" algn="l"/>
                <a:tab pos="3006932" algn="l"/>
                <a:tab pos="3836475" algn="l"/>
                <a:tab pos="4666020" algn="l"/>
                <a:tab pos="5495564" algn="l"/>
                <a:tab pos="6325107" algn="l"/>
                <a:tab pos="7154651" algn="l"/>
                <a:tab pos="7984195" algn="l"/>
                <a:tab pos="8813738" algn="l"/>
              </a:tabLst>
            </a:pPr>
            <a:r>
              <a:rPr lang="fr-FR" sz="2540" dirty="0">
                <a:solidFill>
                  <a:srgbClr val="333399"/>
                </a:solidFill>
                <a:latin typeface="Arial" pitchFamily="2"/>
              </a:rPr>
              <a:t> Reconnaissance de la parole</a:t>
            </a:r>
          </a:p>
          <a:p>
            <a:pPr marL="0" lvl="1" indent="0" hangingPunct="0">
              <a:lnSpc>
                <a:spcPct val="100000"/>
              </a:lnSpc>
              <a:spcBef>
                <a:spcPts val="823"/>
              </a:spcBef>
              <a:buClr>
                <a:srgbClr val="669999"/>
              </a:buClr>
              <a:buSzPct val="70000"/>
              <a:buFont typeface="Wingdings" pitchFamily="2"/>
              <a:buChar char=""/>
              <a:tabLst>
                <a:tab pos="518302" algn="l"/>
                <a:tab pos="1347844" algn="l"/>
                <a:tab pos="2177388" algn="l"/>
                <a:tab pos="3006932" algn="l"/>
                <a:tab pos="3836475" algn="l"/>
                <a:tab pos="4666020" algn="l"/>
                <a:tab pos="5495564" algn="l"/>
                <a:tab pos="6325107" algn="l"/>
                <a:tab pos="7154651" algn="l"/>
                <a:tab pos="7984195" algn="l"/>
                <a:tab pos="8813738" algn="l"/>
              </a:tabLst>
            </a:pPr>
            <a:r>
              <a:rPr lang="fr-FR" sz="2540" dirty="0">
                <a:solidFill>
                  <a:srgbClr val="333399"/>
                </a:solidFill>
                <a:latin typeface="Arial" pitchFamily="2"/>
              </a:rPr>
              <a:t> Reconnaissance des formes : lecture de codes postaux, analyse d'images satellites</a:t>
            </a:r>
          </a:p>
          <a:p>
            <a:pPr marL="0" lvl="1" indent="0" hangingPunct="0">
              <a:lnSpc>
                <a:spcPct val="100000"/>
              </a:lnSpc>
              <a:spcBef>
                <a:spcPts val="823"/>
              </a:spcBef>
              <a:buClr>
                <a:srgbClr val="669999"/>
              </a:buClr>
              <a:buSzPct val="70000"/>
              <a:buFont typeface="Wingdings" pitchFamily="2"/>
              <a:buChar char=""/>
              <a:tabLst>
                <a:tab pos="518302" algn="l"/>
                <a:tab pos="1347844" algn="l"/>
                <a:tab pos="2177388" algn="l"/>
                <a:tab pos="3006932" algn="l"/>
                <a:tab pos="3836475" algn="l"/>
                <a:tab pos="4666020" algn="l"/>
                <a:tab pos="5495564" algn="l"/>
                <a:tab pos="6325107" algn="l"/>
                <a:tab pos="7154651" algn="l"/>
                <a:tab pos="7984195" algn="l"/>
                <a:tab pos="8813738" algn="l"/>
              </a:tabLst>
            </a:pPr>
            <a:r>
              <a:rPr lang="fr-FR" sz="2540" dirty="0">
                <a:solidFill>
                  <a:srgbClr val="333399"/>
                </a:solidFill>
                <a:latin typeface="Arial" pitchFamily="2"/>
              </a:rPr>
              <a:t> Synthèse vocale</a:t>
            </a:r>
          </a:p>
          <a:p>
            <a:pPr marL="0" lvl="1" indent="0" hangingPunct="0">
              <a:lnSpc>
                <a:spcPct val="100000"/>
              </a:lnSpc>
              <a:spcBef>
                <a:spcPts val="823"/>
              </a:spcBef>
              <a:buClr>
                <a:srgbClr val="669999"/>
              </a:buClr>
              <a:buSzPct val="70000"/>
              <a:buFont typeface="Wingdings" pitchFamily="2"/>
              <a:buChar char=""/>
              <a:tabLst>
                <a:tab pos="518302" algn="l"/>
                <a:tab pos="1347844" algn="l"/>
                <a:tab pos="2177388" algn="l"/>
                <a:tab pos="3006932" algn="l"/>
                <a:tab pos="3836475" algn="l"/>
                <a:tab pos="4666020" algn="l"/>
                <a:tab pos="5495564" algn="l"/>
                <a:tab pos="6325107" algn="l"/>
                <a:tab pos="7154651" algn="l"/>
                <a:tab pos="7984195" algn="l"/>
                <a:tab pos="8813738" algn="l"/>
              </a:tabLst>
            </a:pPr>
            <a:r>
              <a:rPr lang="fr-FR" sz="2540" dirty="0">
                <a:solidFill>
                  <a:srgbClr val="333399"/>
                </a:solidFill>
                <a:latin typeface="Arial" pitchFamily="2"/>
              </a:rPr>
              <a:t> Détection de "Spams"</a:t>
            </a:r>
          </a:p>
        </p:txBody>
      </p:sp>
    </p:spTree>
    <p:extLst>
      <p:ext uri="{BB962C8B-B14F-4D97-AF65-F5344CB8AC3E}">
        <p14:creationId xmlns:p14="http://schemas.microsoft.com/office/powerpoint/2010/main" val="795228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5" name="Espace réservé du numéro de diapositive 3">
            <a:extLst>
              <a:ext uri="{FF2B5EF4-FFF2-40B4-BE49-F238E27FC236}">
                <a16:creationId xmlns:a16="http://schemas.microsoft.com/office/drawing/2014/main" id="{2AECE0A4-AEBE-4B89-A683-52EDDCCCAF27}"/>
              </a:ext>
            </a:extLst>
          </p:cNvPr>
          <p:cNvSpPr>
            <a:spLocks noGrp="1"/>
          </p:cNvSpPr>
          <p:nvPr>
            <p:ph type="sldNum" sz="quarter" idx="12"/>
          </p:nvPr>
        </p:nvSpPr>
        <p:spPr/>
        <p:txBody>
          <a:bodyPr/>
          <a:lstStyle/>
          <a:p>
            <a:pPr lvl="0"/>
            <a:fld id="{2D0384A5-851A-43F5-BBF9-B144E1EA8DB4}" type="slidenum">
              <a:t>47</a:t>
            </a:fld>
            <a:endParaRPr lang="fr-FR"/>
          </a:p>
        </p:txBody>
      </p:sp>
      <p:sp>
        <p:nvSpPr>
          <p:cNvPr id="2" name="Titre 1">
            <a:extLst>
              <a:ext uri="{FF2B5EF4-FFF2-40B4-BE49-F238E27FC236}">
                <a16:creationId xmlns:a16="http://schemas.microsoft.com/office/drawing/2014/main" id="{C4D9E480-FF78-4FC1-9A65-C5670622B617}"/>
              </a:ext>
            </a:extLst>
          </p:cNvPr>
          <p:cNvSpPr txBox="1">
            <a:spLocks noGrp="1"/>
          </p:cNvSpPr>
          <p:nvPr>
            <p:ph type="title" idx="4294967295"/>
          </p:nvPr>
        </p:nvSpPr>
        <p:spPr>
          <a:xfrm>
            <a:off x="2324100" y="643186"/>
            <a:ext cx="9029700" cy="769441"/>
          </a:xfrm>
        </p:spPr>
        <p:txBody>
          <a:bodyPr vert="horz">
            <a:spAutoFit/>
          </a:bodyPr>
          <a:lstStyle/>
          <a:p>
            <a:pPr lvl="0"/>
            <a:r>
              <a:rPr lang="fr-FR" dirty="0"/>
              <a:t>Pour quoi faire ?</a:t>
            </a:r>
          </a:p>
        </p:txBody>
      </p:sp>
      <p:sp>
        <p:nvSpPr>
          <p:cNvPr id="3" name="Espace réservé du texte 2">
            <a:extLst>
              <a:ext uri="{FF2B5EF4-FFF2-40B4-BE49-F238E27FC236}">
                <a16:creationId xmlns:a16="http://schemas.microsoft.com/office/drawing/2014/main" id="{A7E126F2-9037-4658-86B6-CCD16E008F6C}"/>
              </a:ext>
            </a:extLst>
          </p:cNvPr>
          <p:cNvSpPr txBox="1">
            <a:spLocks noGrp="1"/>
          </p:cNvSpPr>
          <p:nvPr>
            <p:ph type="body" idx="4294967295"/>
          </p:nvPr>
        </p:nvSpPr>
        <p:spPr>
          <a:xfrm>
            <a:off x="1371601" y="2104113"/>
            <a:ext cx="10515600" cy="3977484"/>
          </a:xfrm>
        </p:spPr>
        <p:txBody>
          <a:bodyPr vert="horz"/>
          <a:lstStyle/>
          <a:p>
            <a:pPr lvl="0">
              <a:buClr>
                <a:srgbClr val="330066"/>
              </a:buClr>
              <a:buSzPct val="70000"/>
              <a:buFont typeface="Wingdings" pitchFamily="2"/>
              <a:buChar char=""/>
            </a:pPr>
            <a:r>
              <a:rPr lang="fr-FR" dirty="0"/>
              <a:t>Construction de programmes qui s'améliorent automatiquement à partir de leur expérience</a:t>
            </a:r>
          </a:p>
          <a:p>
            <a:pPr marL="0" lvl="1" indent="0" hangingPunct="0">
              <a:lnSpc>
                <a:spcPct val="100000"/>
              </a:lnSpc>
              <a:spcBef>
                <a:spcPts val="823"/>
              </a:spcBef>
              <a:buClr>
                <a:srgbClr val="669999"/>
              </a:buClr>
              <a:buSzPct val="70000"/>
              <a:buFont typeface="Wingdings" pitchFamily="2"/>
              <a:buChar char=""/>
              <a:tabLst>
                <a:tab pos="518302" algn="l"/>
                <a:tab pos="1347844" algn="l"/>
                <a:tab pos="2177388" algn="l"/>
                <a:tab pos="3006932" algn="l"/>
                <a:tab pos="3836475" algn="l"/>
                <a:tab pos="4666020" algn="l"/>
                <a:tab pos="5495564" algn="l"/>
                <a:tab pos="6325107" algn="l"/>
                <a:tab pos="7154651" algn="l"/>
                <a:tab pos="7984195" algn="l"/>
                <a:tab pos="8813738" algn="l"/>
              </a:tabLst>
            </a:pPr>
            <a:r>
              <a:rPr lang="fr-FR" sz="2540" dirty="0">
                <a:solidFill>
                  <a:srgbClr val="333399"/>
                </a:solidFill>
                <a:latin typeface="Arial" pitchFamily="2"/>
              </a:rPr>
              <a:t> programme de jeux</a:t>
            </a:r>
          </a:p>
          <a:p>
            <a:pPr marL="0" lvl="1" indent="0" hangingPunct="0">
              <a:lnSpc>
                <a:spcPct val="100000"/>
              </a:lnSpc>
              <a:spcBef>
                <a:spcPts val="823"/>
              </a:spcBef>
              <a:buClr>
                <a:srgbClr val="669999"/>
              </a:buClr>
              <a:buSzPct val="70000"/>
              <a:buFont typeface="Wingdings" pitchFamily="2"/>
              <a:buChar char=""/>
              <a:tabLst>
                <a:tab pos="518302" algn="l"/>
                <a:tab pos="1347844" algn="l"/>
                <a:tab pos="2177388" algn="l"/>
                <a:tab pos="3006932" algn="l"/>
                <a:tab pos="3836475" algn="l"/>
                <a:tab pos="4666020" algn="l"/>
                <a:tab pos="5495564" algn="l"/>
                <a:tab pos="6325107" algn="l"/>
                <a:tab pos="7154651" algn="l"/>
                <a:tab pos="7984195" algn="l"/>
                <a:tab pos="8813738" algn="l"/>
              </a:tabLst>
            </a:pPr>
            <a:r>
              <a:rPr lang="fr-FR" sz="2540" dirty="0">
                <a:solidFill>
                  <a:srgbClr val="333399"/>
                </a:solidFill>
                <a:latin typeface="Arial" pitchFamily="2"/>
              </a:rPr>
              <a:t> détection de spams</a:t>
            </a:r>
          </a:p>
          <a:p>
            <a:pPr marL="0" lvl="1" indent="0" hangingPunct="0">
              <a:lnSpc>
                <a:spcPct val="100000"/>
              </a:lnSpc>
              <a:spcBef>
                <a:spcPts val="823"/>
              </a:spcBef>
              <a:buClr>
                <a:srgbClr val="669999"/>
              </a:buClr>
              <a:buSzPct val="70000"/>
              <a:buFont typeface="Wingdings" pitchFamily="2"/>
              <a:buChar char=""/>
              <a:tabLst>
                <a:tab pos="518302" algn="l"/>
                <a:tab pos="1347844" algn="l"/>
                <a:tab pos="2177388" algn="l"/>
                <a:tab pos="3006932" algn="l"/>
                <a:tab pos="3836475" algn="l"/>
                <a:tab pos="4666020" algn="l"/>
                <a:tab pos="5495564" algn="l"/>
                <a:tab pos="6325107" algn="l"/>
                <a:tab pos="7154651" algn="l"/>
                <a:tab pos="7984195" algn="l"/>
                <a:tab pos="8813738" algn="l"/>
              </a:tabLst>
            </a:pPr>
            <a:r>
              <a:rPr lang="fr-FR" sz="2540" dirty="0">
                <a:solidFill>
                  <a:srgbClr val="333399"/>
                </a:solidFill>
                <a:latin typeface="Arial" pitchFamily="2"/>
              </a:rPr>
              <a:t> Lecteur de news qui "apprend" les centres d'intérêt de l'utilisateur</a:t>
            </a:r>
          </a:p>
          <a:p>
            <a:pPr marL="0" lvl="1" indent="0" hangingPunct="0">
              <a:lnSpc>
                <a:spcPct val="100000"/>
              </a:lnSpc>
              <a:spcBef>
                <a:spcPts val="823"/>
              </a:spcBef>
              <a:buClr>
                <a:srgbClr val="669999"/>
              </a:buClr>
              <a:buSzPct val="70000"/>
              <a:buFont typeface="Wingdings" pitchFamily="2"/>
              <a:buChar char=""/>
              <a:tabLst>
                <a:tab pos="518302" algn="l"/>
                <a:tab pos="1347844" algn="l"/>
                <a:tab pos="2177388" algn="l"/>
                <a:tab pos="3006932" algn="l"/>
                <a:tab pos="3836475" algn="l"/>
                <a:tab pos="4666020" algn="l"/>
                <a:tab pos="5495564" algn="l"/>
                <a:tab pos="6325107" algn="l"/>
                <a:tab pos="7154651" algn="l"/>
                <a:tab pos="7984195" algn="l"/>
                <a:tab pos="8813738" algn="l"/>
              </a:tabLst>
            </a:pPr>
            <a:r>
              <a:rPr lang="fr-FR" sz="2540" dirty="0">
                <a:solidFill>
                  <a:srgbClr val="333399"/>
                </a:solidFill>
                <a:latin typeface="Arial" pitchFamily="2"/>
              </a:rPr>
              <a:t> Robotique : robot autonome qui apprend à se déplacer dans son environnement</a:t>
            </a:r>
          </a:p>
        </p:txBody>
      </p:sp>
    </p:spTree>
    <p:extLst>
      <p:ext uri="{BB962C8B-B14F-4D97-AF65-F5344CB8AC3E}">
        <p14:creationId xmlns:p14="http://schemas.microsoft.com/office/powerpoint/2010/main" val="2245733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0C93A-07ED-46FE-89CC-8E33062F15C4}"/>
              </a:ext>
            </a:extLst>
          </p:cNvPr>
          <p:cNvSpPr>
            <a:spLocks noGrp="1"/>
          </p:cNvSpPr>
          <p:nvPr>
            <p:ph type="title"/>
          </p:nvPr>
        </p:nvSpPr>
        <p:spPr>
          <a:xfrm>
            <a:off x="1276351" y="79375"/>
            <a:ext cx="10910886" cy="1349375"/>
          </a:xfrm>
        </p:spPr>
        <p:txBody>
          <a:bodyPr>
            <a:normAutofit/>
          </a:bodyPr>
          <a:lstStyle/>
          <a:p>
            <a:pPr>
              <a:spcBef>
                <a:spcPts val="0"/>
              </a:spcBef>
            </a:pPr>
            <a:r>
              <a:rPr lang="en-US" sz="3800" b="1">
                <a:latin typeface="Calibri"/>
                <a:cs typeface="Calibri"/>
              </a:rPr>
              <a:t>Plusieurs formes d'apprentissage </a:t>
            </a:r>
            <a:endParaRPr lang="en-US" sz="3800" b="1">
              <a:latin typeface="Calibri"/>
              <a:ea typeface="Cambria"/>
              <a:cs typeface="Calibri"/>
            </a:endParaRPr>
          </a:p>
        </p:txBody>
      </p:sp>
      <p:pic>
        <p:nvPicPr>
          <p:cNvPr id="4" name="Picture 4">
            <a:extLst>
              <a:ext uri="{FF2B5EF4-FFF2-40B4-BE49-F238E27FC236}">
                <a16:creationId xmlns:a16="http://schemas.microsoft.com/office/drawing/2014/main" id="{A6CEAB8B-2FD0-4259-BC42-1671256D0AF6}"/>
              </a:ext>
            </a:extLst>
          </p:cNvPr>
          <p:cNvPicPr>
            <a:picLocks noChangeAspect="1"/>
          </p:cNvPicPr>
          <p:nvPr/>
        </p:nvPicPr>
        <p:blipFill>
          <a:blip r:embed="rId3"/>
          <a:stretch>
            <a:fillRect/>
          </a:stretch>
        </p:blipFill>
        <p:spPr>
          <a:xfrm>
            <a:off x="3175436" y="4374815"/>
            <a:ext cx="2743200" cy="1610343"/>
          </a:xfrm>
          <a:prstGeom prst="rect">
            <a:avLst/>
          </a:prstGeom>
        </p:spPr>
      </p:pic>
      <p:sp>
        <p:nvSpPr>
          <p:cNvPr id="3" name="TextBox 2">
            <a:extLst>
              <a:ext uri="{FF2B5EF4-FFF2-40B4-BE49-F238E27FC236}">
                <a16:creationId xmlns:a16="http://schemas.microsoft.com/office/drawing/2014/main" id="{026EFAF4-1EB0-4EBB-AF7F-C91D5F7D8D7A}"/>
              </a:ext>
            </a:extLst>
          </p:cNvPr>
          <p:cNvSpPr txBox="1"/>
          <p:nvPr/>
        </p:nvSpPr>
        <p:spPr>
          <a:xfrm>
            <a:off x="1295400" y="5773728"/>
            <a:ext cx="6219824" cy="954107"/>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lvl="1"/>
            <a:r>
              <a:rPr lang="en-US" sz="2800" b="1" dirty="0" err="1">
                <a:cs typeface="Arial"/>
              </a:rPr>
              <a:t>Apprentissage</a:t>
            </a:r>
            <a:r>
              <a:rPr lang="en-US" b="1" dirty="0">
                <a:cs typeface="Arial"/>
              </a:rPr>
              <a:t> </a:t>
            </a:r>
            <a:r>
              <a:rPr lang="en-US" sz="2800" b="1" dirty="0">
                <a:cs typeface="Arial"/>
              </a:rPr>
              <a:t>par observation, non </a:t>
            </a:r>
            <a:r>
              <a:rPr lang="en-US" sz="2800" b="1" dirty="0" err="1">
                <a:cs typeface="Arial"/>
              </a:rPr>
              <a:t>supervisé</a:t>
            </a:r>
            <a:r>
              <a:rPr lang="en-US" sz="2800" dirty="0">
                <a:cs typeface="Arial"/>
              </a:rPr>
              <a:t>​</a:t>
            </a:r>
            <a:endParaRPr lang="en-US" sz="2800" dirty="0"/>
          </a:p>
        </p:txBody>
      </p:sp>
      <p:pic>
        <p:nvPicPr>
          <p:cNvPr id="6" name="Picture 6">
            <a:extLst>
              <a:ext uri="{FF2B5EF4-FFF2-40B4-BE49-F238E27FC236}">
                <a16:creationId xmlns:a16="http://schemas.microsoft.com/office/drawing/2014/main" id="{6ACB5F91-1EC6-4554-A30B-7F033024D55F}"/>
              </a:ext>
            </a:extLst>
          </p:cNvPr>
          <p:cNvPicPr>
            <a:picLocks noChangeAspect="1"/>
          </p:cNvPicPr>
          <p:nvPr/>
        </p:nvPicPr>
        <p:blipFill>
          <a:blip r:embed="rId4"/>
          <a:stretch>
            <a:fillRect/>
          </a:stretch>
        </p:blipFill>
        <p:spPr>
          <a:xfrm>
            <a:off x="8393907" y="1783556"/>
            <a:ext cx="2095500" cy="2028825"/>
          </a:xfrm>
          <a:prstGeom prst="rect">
            <a:avLst/>
          </a:prstGeom>
        </p:spPr>
      </p:pic>
      <p:sp>
        <p:nvSpPr>
          <p:cNvPr id="8" name="TextBox 7">
            <a:extLst>
              <a:ext uri="{FF2B5EF4-FFF2-40B4-BE49-F238E27FC236}">
                <a16:creationId xmlns:a16="http://schemas.microsoft.com/office/drawing/2014/main" id="{D75DC772-9206-43A0-95AE-794C0383B56A}"/>
              </a:ext>
            </a:extLst>
          </p:cNvPr>
          <p:cNvSpPr txBox="1"/>
          <p:nvPr/>
        </p:nvSpPr>
        <p:spPr>
          <a:xfrm>
            <a:off x="8022432" y="3749666"/>
            <a:ext cx="3719512" cy="954107"/>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lvl="1"/>
            <a:r>
              <a:rPr lang="en-US" sz="2800" b="1">
                <a:cs typeface="Arial"/>
              </a:rPr>
              <a:t>Apprentissage par</a:t>
            </a:r>
            <a:r>
              <a:rPr lang="en-US" b="1">
                <a:cs typeface="Arial"/>
              </a:rPr>
              <a:t> </a:t>
            </a:r>
            <a:r>
              <a:rPr lang="en-US" sz="2800" b="1">
                <a:cs typeface="Arial"/>
              </a:rPr>
              <a:t>renforcement</a:t>
            </a:r>
            <a:endParaRPr lang="en-US" sz="2800">
              <a:cs typeface="Arial"/>
            </a:endParaRPr>
          </a:p>
        </p:txBody>
      </p:sp>
      <p:sp>
        <p:nvSpPr>
          <p:cNvPr id="11" name="TextBox 10">
            <a:extLst>
              <a:ext uri="{FF2B5EF4-FFF2-40B4-BE49-F238E27FC236}">
                <a16:creationId xmlns:a16="http://schemas.microsoft.com/office/drawing/2014/main" id="{AB106700-D12B-45ED-A5B1-05230EDEDB69}"/>
              </a:ext>
            </a:extLst>
          </p:cNvPr>
          <p:cNvSpPr txBox="1"/>
          <p:nvPr/>
        </p:nvSpPr>
        <p:spPr>
          <a:xfrm>
            <a:off x="1662192" y="2879099"/>
            <a:ext cx="4160042" cy="523220"/>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r>
              <a:rPr lang="en-US" sz="2800" b="1"/>
              <a:t>Apprentissage supervisé</a:t>
            </a:r>
            <a:endParaRPr lang="en-US" sz="2800" b="1">
              <a:cs typeface="Calibri"/>
            </a:endParaRPr>
          </a:p>
        </p:txBody>
      </p:sp>
      <p:pic>
        <p:nvPicPr>
          <p:cNvPr id="12" name="Espace réservé du contenu 5" descr="Une image contenant table&#10;&#10;Description générée automatiquement">
            <a:extLst>
              <a:ext uri="{FF2B5EF4-FFF2-40B4-BE49-F238E27FC236}">
                <a16:creationId xmlns:a16="http://schemas.microsoft.com/office/drawing/2014/main" id="{92CC7A32-7977-41FE-B704-7F6EB499A28A}"/>
              </a:ext>
            </a:extLst>
          </p:cNvPr>
          <p:cNvPicPr>
            <a:picLocks noGrp="1" noChangeAspect="1"/>
          </p:cNvPicPr>
          <p:nvPr>
            <p:ph idx="1"/>
          </p:nvPr>
        </p:nvPicPr>
        <p:blipFill>
          <a:blip r:embed="rId5">
            <a:extLst>
              <a:ext uri="{837473B0-CC2E-450A-ABE3-18F120FF3D39}">
                <a1611:picAttrSrcUrl xmlns:a1611="http://schemas.microsoft.com/office/drawing/2016/11/main" r:id="rId6"/>
              </a:ext>
            </a:extLst>
          </a:blip>
          <a:stretch>
            <a:fillRect/>
          </a:stretch>
        </p:blipFill>
        <p:spPr>
          <a:xfrm>
            <a:off x="1659811" y="1302831"/>
            <a:ext cx="2794637" cy="1702188"/>
          </a:xfrm>
        </p:spPr>
      </p:pic>
      <p:sp>
        <p:nvSpPr>
          <p:cNvPr id="15" name="ZoneTexte 14">
            <a:extLst>
              <a:ext uri="{FF2B5EF4-FFF2-40B4-BE49-F238E27FC236}">
                <a16:creationId xmlns:a16="http://schemas.microsoft.com/office/drawing/2014/main" id="{BC45702A-B2BC-4249-90DC-57D80EEB59FC}"/>
              </a:ext>
            </a:extLst>
          </p:cNvPr>
          <p:cNvSpPr txBox="1"/>
          <p:nvPr/>
        </p:nvSpPr>
        <p:spPr>
          <a:xfrm>
            <a:off x="3431856" y="4395188"/>
            <a:ext cx="2794637" cy="369332"/>
          </a:xfrm>
          <a:prstGeom prst="rect">
            <a:avLst/>
          </a:prstGeom>
          <a:noFill/>
          <a:ln>
            <a:solidFill>
              <a:schemeClr val="bg2"/>
            </a:solidFill>
          </a:ln>
        </p:spPr>
        <p:txBody>
          <a:bodyPr wrap="square" rtlCol="0" anchor="ctr" anchorCtr="1">
            <a:spAutoFit/>
          </a:bodyPr>
          <a:lstStyle/>
          <a:p>
            <a:r>
              <a:rPr lang="fr-FR" sz="900">
                <a:hlinkClick r:id="rId6" tooltip="https://ko.wikipedia.org/wiki/MNIST_%EB%8D%B0%EC%9D%B4%ED%84%B0%EB%B2%A0%EC%9D%B4%EC%8A%A4"/>
              </a:rPr>
              <a:t>Cette photo</a:t>
            </a:r>
            <a:r>
              <a:rPr lang="fr-FR" sz="900"/>
              <a:t> par Auteur inconnu est soumise à la licence </a:t>
            </a:r>
            <a:r>
              <a:rPr lang="fr-FR" sz="900">
                <a:hlinkClick r:id="rId7" tooltip="https://creativecommons.org/licenses/by-sa/3.0/"/>
              </a:rPr>
              <a:t>CC BY-SA</a:t>
            </a:r>
            <a:endParaRPr lang="fr-FR" sz="900"/>
          </a:p>
        </p:txBody>
      </p:sp>
      <p:sp>
        <p:nvSpPr>
          <p:cNvPr id="5" name="ZoneTexte 4">
            <a:extLst>
              <a:ext uri="{FF2B5EF4-FFF2-40B4-BE49-F238E27FC236}">
                <a16:creationId xmlns:a16="http://schemas.microsoft.com/office/drawing/2014/main" id="{8652E823-BE4B-4C60-9540-C002532AFAF6}"/>
              </a:ext>
            </a:extLst>
          </p:cNvPr>
          <p:cNvSpPr txBox="1"/>
          <p:nvPr/>
        </p:nvSpPr>
        <p:spPr>
          <a:xfrm>
            <a:off x="4405312" y="2035340"/>
            <a:ext cx="2063257" cy="369332"/>
          </a:xfrm>
          <a:prstGeom prst="rect">
            <a:avLst/>
          </a:prstGeom>
          <a:noFill/>
          <a:ln>
            <a:solidFill>
              <a:schemeClr val="bg2"/>
            </a:solidFill>
          </a:ln>
        </p:spPr>
        <p:txBody>
          <a:bodyPr wrap="none" rtlCol="0" anchor="ctr" anchorCtr="1">
            <a:spAutoFit/>
          </a:bodyPr>
          <a:lstStyle/>
          <a:p>
            <a:r>
              <a:rPr lang="fr-FR" dirty="0"/>
              <a:t>Données étiquetées</a:t>
            </a:r>
          </a:p>
        </p:txBody>
      </p:sp>
    </p:spTree>
    <p:extLst>
      <p:ext uri="{BB962C8B-B14F-4D97-AF65-F5344CB8AC3E}">
        <p14:creationId xmlns:p14="http://schemas.microsoft.com/office/powerpoint/2010/main" val="348874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age 1">
            <a:extLst>
              <a:ext uri="{FF2B5EF4-FFF2-40B4-BE49-F238E27FC236}">
                <a16:creationId xmlns:a16="http://schemas.microsoft.com/office/drawing/2014/main" id="{5B4DE0D8-B5A5-45FC-96E1-9BE9AC52B0F6}"/>
              </a:ext>
            </a:extLst>
          </p:cNvPr>
          <p:cNvPicPr>
            <a:picLocks noChangeAspect="1"/>
          </p:cNvPicPr>
          <p:nvPr/>
        </p:nvPicPr>
        <p:blipFill rotWithShape="1">
          <a:blip r:embed="rId3"/>
          <a:srcRect t="14013" b="2047"/>
          <a:stretch/>
        </p:blipFill>
        <p:spPr>
          <a:xfrm>
            <a:off x="20" y="1282"/>
            <a:ext cx="12191980" cy="6856718"/>
          </a:xfrm>
          <a:prstGeom prst="rect">
            <a:avLst/>
          </a:prstGeom>
          <a:noFill/>
        </p:spPr>
      </p:pic>
    </p:spTree>
    <p:extLst>
      <p:ext uri="{BB962C8B-B14F-4D97-AF65-F5344CB8AC3E}">
        <p14:creationId xmlns:p14="http://schemas.microsoft.com/office/powerpoint/2010/main" val="230197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ctrTitle"/>
          </p:nvPr>
        </p:nvSpPr>
        <p:spPr>
          <a:xfrm>
            <a:off x="1524000" y="1041400"/>
            <a:ext cx="9144000" cy="2387600"/>
          </a:xfrm>
        </p:spPr>
        <p:txBody>
          <a:bodyPr spcFirstLastPara="1" lIns="121900" tIns="60933" rIns="121900" bIns="60933" anchor="b" anchorCtr="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6000"/>
              <a:buFont typeface="Calibri"/>
              <a:buNone/>
            </a:pPr>
            <a:r>
              <a:rPr lang="fr-FR" sz="5400" dirty="0">
                <a:solidFill>
                  <a:schemeClr val="accent1">
                    <a:lumMod val="75000"/>
                  </a:schemeClr>
                </a:solidFill>
              </a:rPr>
              <a:t>Intelligence artificielle</a:t>
            </a:r>
            <a:br>
              <a:rPr lang="fr-FR" sz="5400" dirty="0">
                <a:solidFill>
                  <a:schemeClr val="accent1">
                    <a:lumMod val="75000"/>
                  </a:schemeClr>
                </a:solidFill>
              </a:rPr>
            </a:br>
            <a:r>
              <a:rPr lang="fr-FR" sz="5400" dirty="0">
                <a:solidFill>
                  <a:schemeClr val="accent1">
                    <a:lumMod val="75000"/>
                  </a:schemeClr>
                </a:solidFill>
              </a:rPr>
              <a:t>et </a:t>
            </a:r>
            <a:br>
              <a:rPr lang="fr-FR" sz="5400" dirty="0">
                <a:solidFill>
                  <a:schemeClr val="accent1">
                    <a:lumMod val="75000"/>
                  </a:schemeClr>
                </a:solidFill>
              </a:rPr>
            </a:br>
            <a:r>
              <a:rPr lang="fr-FR" sz="5400" dirty="0">
                <a:solidFill>
                  <a:schemeClr val="accent1">
                    <a:lumMod val="75000"/>
                  </a:schemeClr>
                </a:solidFill>
              </a:rPr>
              <a:t>Machine Learning</a:t>
            </a:r>
            <a:endParaRPr lang="fr-FR" sz="5600" dirty="0">
              <a:solidFill>
                <a:schemeClr val="accent1">
                  <a:lumMod val="75000"/>
                </a:schemeClr>
              </a:solidFill>
            </a:endParaRPr>
          </a:p>
        </p:txBody>
      </p:sp>
      <p:sp>
        <p:nvSpPr>
          <p:cNvPr id="87" name="Subtitle 2">
            <a:extLst>
              <a:ext uri="{FF2B5EF4-FFF2-40B4-BE49-F238E27FC236}">
                <a16:creationId xmlns:a16="http://schemas.microsoft.com/office/drawing/2014/main" id="{E67237D1-0309-424F-A6C0-910AD2400E93}"/>
              </a:ext>
            </a:extLst>
          </p:cNvPr>
          <p:cNvSpPr>
            <a:spLocks noGrp="1"/>
          </p:cNvSpPr>
          <p:nvPr>
            <p:ph type="subTitle" idx="1"/>
          </p:nvPr>
        </p:nvSpPr>
        <p:spPr>
          <a:xfrm>
            <a:off x="1524000" y="3602038"/>
            <a:ext cx="9144000" cy="1655762"/>
          </a:xfrm>
        </p:spPr>
        <p:txBody>
          <a:bodyPr/>
          <a:lstStyle/>
          <a:p>
            <a:endParaRPr lang="en-US" dirty="0"/>
          </a:p>
          <a:p>
            <a:r>
              <a:rPr lang="en-US" sz="4000" b="1" dirty="0"/>
              <a:t>Un </a:t>
            </a:r>
            <a:r>
              <a:rPr lang="en-US" sz="4000" b="1" dirty="0" err="1"/>
              <a:t>peu</a:t>
            </a:r>
            <a:r>
              <a:rPr lang="en-US" sz="4000" b="1" dirty="0"/>
              <a:t> de definitions et </a:t>
            </a:r>
            <a:r>
              <a:rPr lang="en-US" sz="4000" b="1" dirty="0" err="1"/>
              <a:t>d’histoire</a:t>
            </a:r>
            <a:endParaRPr lang="en-US" sz="4000" b="1" dirty="0"/>
          </a:p>
        </p:txBody>
      </p:sp>
      <p:sp>
        <p:nvSpPr>
          <p:cNvPr id="146" name="Google Shape;146;p27" hidden="1"/>
          <p:cNvSpPr txBox="1">
            <a:spLocks noGrp="1"/>
          </p:cNvSpPr>
          <p:nvPr>
            <p:ph type="sldNum" sz="quarter" idx="12"/>
          </p:nvPr>
        </p:nvSpPr>
        <p:spPr>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5</a:t>
            </a:fld>
            <a:endParaRPr lang="fr-FR"/>
          </a:p>
        </p:txBody>
      </p:sp>
    </p:spTree>
    <p:extLst>
      <p:ext uri="{BB962C8B-B14F-4D97-AF65-F5344CB8AC3E}">
        <p14:creationId xmlns:p14="http://schemas.microsoft.com/office/powerpoint/2010/main" val="1762682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DD137-3C9B-411F-8520-C290637AD077}"/>
              </a:ext>
            </a:extLst>
          </p:cNvPr>
          <p:cNvSpPr>
            <a:spLocks noGrp="1"/>
          </p:cNvSpPr>
          <p:nvPr>
            <p:ph type="title"/>
          </p:nvPr>
        </p:nvSpPr>
        <p:spPr/>
        <p:txBody>
          <a:bodyPr/>
          <a:lstStyle/>
          <a:p>
            <a:r>
              <a:rPr lang="fr-FR" dirty="0"/>
              <a:t>Apprentissage supervisé</a:t>
            </a:r>
          </a:p>
        </p:txBody>
      </p:sp>
      <p:sp>
        <p:nvSpPr>
          <p:cNvPr id="3" name="Espace réservé du contenu 2">
            <a:extLst>
              <a:ext uri="{FF2B5EF4-FFF2-40B4-BE49-F238E27FC236}">
                <a16:creationId xmlns:a16="http://schemas.microsoft.com/office/drawing/2014/main" id="{0D8B48E3-CC73-433B-BE62-65D04316ACD3}"/>
              </a:ext>
            </a:extLst>
          </p:cNvPr>
          <p:cNvSpPr>
            <a:spLocks noGrp="1"/>
          </p:cNvSpPr>
          <p:nvPr>
            <p:ph idx="1"/>
          </p:nvPr>
        </p:nvSpPr>
        <p:spPr>
          <a:xfrm>
            <a:off x="1562100" y="1825624"/>
            <a:ext cx="9791700" cy="5032375"/>
          </a:xfrm>
        </p:spPr>
        <p:txBody>
          <a:bodyPr>
            <a:normAutofit/>
          </a:bodyPr>
          <a:lstStyle/>
          <a:p>
            <a:r>
              <a:rPr lang="fr-FR" sz="2400" b="1" dirty="0">
                <a:cs typeface="Arial" panose="020B0604020202020204" pitchFamily="34" charset="0"/>
              </a:rPr>
              <a:t>Données d’apprentissage: </a:t>
            </a:r>
            <a:r>
              <a:rPr lang="fr-FR" sz="2400" dirty="0">
                <a:cs typeface="Arial" panose="020B0604020202020204" pitchFamily="34" charset="0"/>
              </a:rPr>
              <a:t>exemples </a:t>
            </a:r>
            <a:r>
              <a:rPr lang="fr-FR" sz="2400" b="1" dirty="0">
                <a:solidFill>
                  <a:srgbClr val="FF0000"/>
                </a:solidFill>
                <a:cs typeface="Arial" panose="020B0604020202020204" pitchFamily="34" charset="0"/>
              </a:rPr>
              <a:t>étiquetés (supervisés)</a:t>
            </a:r>
            <a:br>
              <a:rPr lang="fr-FR" sz="2400" b="1" dirty="0">
                <a:solidFill>
                  <a:srgbClr val="FF0000"/>
                </a:solidFill>
                <a:cs typeface="Arial" panose="020B0604020202020204" pitchFamily="34" charset="0"/>
              </a:rPr>
            </a:br>
            <a:r>
              <a:rPr lang="fr-FR" sz="2400" dirty="0">
                <a:cs typeface="Arial" panose="020B0604020202020204" pitchFamily="34" charset="0"/>
              </a:rPr>
              <a:t>N couples (X</a:t>
            </a:r>
            <a:r>
              <a:rPr lang="fr-FR" sz="1800" dirty="0">
                <a:cs typeface="Arial" panose="020B0604020202020204" pitchFamily="34" charset="0"/>
              </a:rPr>
              <a:t>1</a:t>
            </a:r>
            <a:r>
              <a:rPr lang="fr-FR" sz="2400" dirty="0">
                <a:cs typeface="Arial" panose="020B0604020202020204" pitchFamily="34" charset="0"/>
              </a:rPr>
              <a:t>, y</a:t>
            </a:r>
            <a:r>
              <a:rPr lang="fr-FR" sz="1800" dirty="0">
                <a:cs typeface="Arial" panose="020B0604020202020204" pitchFamily="34" charset="0"/>
              </a:rPr>
              <a:t>1</a:t>
            </a:r>
            <a:r>
              <a:rPr lang="fr-FR" sz="2400" dirty="0">
                <a:cs typeface="Arial" panose="020B0604020202020204" pitchFamily="34" charset="0"/>
              </a:rPr>
              <a:t>), … (</a:t>
            </a:r>
            <a:r>
              <a:rPr lang="fr-FR" sz="2400" dirty="0" err="1">
                <a:cs typeface="Arial" panose="020B0604020202020204" pitchFamily="34" charset="0"/>
              </a:rPr>
              <a:t>X</a:t>
            </a:r>
            <a:r>
              <a:rPr lang="fr-FR" sz="1800" dirty="0" err="1">
                <a:cs typeface="Arial" panose="020B0604020202020204" pitchFamily="34" charset="0"/>
              </a:rPr>
              <a:t>n</a:t>
            </a:r>
            <a:r>
              <a:rPr lang="fr-FR" sz="2400" dirty="0">
                <a:cs typeface="Arial" panose="020B0604020202020204" pitchFamily="34" charset="0"/>
              </a:rPr>
              <a:t>, </a:t>
            </a:r>
            <a:r>
              <a:rPr lang="fr-FR" sz="2400" dirty="0" err="1">
                <a:cs typeface="Arial" panose="020B0604020202020204" pitchFamily="34" charset="0"/>
              </a:rPr>
              <a:t>y</a:t>
            </a:r>
            <a:r>
              <a:rPr lang="fr-FR" sz="1800" dirty="0" err="1">
                <a:cs typeface="Arial" panose="020B0604020202020204" pitchFamily="34" charset="0"/>
              </a:rPr>
              <a:t>n</a:t>
            </a:r>
            <a:r>
              <a:rPr lang="fr-FR" sz="2400" dirty="0">
                <a:cs typeface="Arial" panose="020B0604020202020204" pitchFamily="34" charset="0"/>
              </a:rPr>
              <a:t>), où X est un vecteur de valeurs qui décrit l’exemple et y l’étiquette de cet exemple</a:t>
            </a:r>
          </a:p>
          <a:p>
            <a:r>
              <a:rPr lang="fr-FR" sz="2400" b="1" dirty="0">
                <a:cs typeface="Arial" panose="020B0604020202020204" pitchFamily="34" charset="0"/>
              </a:rPr>
              <a:t>Objectif: </a:t>
            </a:r>
            <a:r>
              <a:rPr lang="fr-FR" sz="2400" dirty="0">
                <a:cs typeface="Arial" panose="020B0604020202020204" pitchFamily="34" charset="0"/>
              </a:rPr>
              <a:t>découvrir la relation qui lie X à y pour construire un modèle prédictif</a:t>
            </a:r>
          </a:p>
          <a:p>
            <a:endParaRPr lang="fr-FR" sz="2400" dirty="0">
              <a:cs typeface="Arial" panose="020B0604020202020204" pitchFamily="34" charset="0"/>
            </a:endParaRPr>
          </a:p>
          <a:p>
            <a:r>
              <a:rPr lang="fr-FR" sz="1800" dirty="0">
                <a:cs typeface="Arial" panose="020B0604020202020204" pitchFamily="34" charset="0"/>
              </a:rPr>
              <a:t>Exemple: reconnaissance de chiffres manuscrits (lecture de chèques)</a:t>
            </a:r>
          </a:p>
          <a:p>
            <a:endParaRPr lang="fr-FR" sz="2400" dirty="0">
              <a:cs typeface="Arial" panose="020B0604020202020204" pitchFamily="34" charset="0"/>
            </a:endParaRPr>
          </a:p>
        </p:txBody>
      </p:sp>
      <p:sp>
        <p:nvSpPr>
          <p:cNvPr id="4" name="Connecteur droit 3">
            <a:extLst>
              <a:ext uri="{FF2B5EF4-FFF2-40B4-BE49-F238E27FC236}">
                <a16:creationId xmlns:a16="http://schemas.microsoft.com/office/drawing/2014/main" id="{82807AB2-5F19-49B2-ADEA-644A8E634B3E}"/>
              </a:ext>
            </a:extLst>
          </p:cNvPr>
          <p:cNvSpPr/>
          <p:nvPr/>
        </p:nvSpPr>
        <p:spPr>
          <a:xfrm>
            <a:off x="6994789" y="5571907"/>
            <a:ext cx="2705761" cy="0"/>
          </a:xfrm>
          <a:prstGeom prst="line">
            <a:avLst/>
          </a:prstGeom>
          <a:noFill/>
          <a:ln w="36000">
            <a:solidFill>
              <a:srgbClr val="000000"/>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Noto Sans CJK SC Regular" pitchFamily="2"/>
              <a:cs typeface="FreeSans" pitchFamily="2"/>
            </a:endParaRPr>
          </a:p>
        </p:txBody>
      </p:sp>
      <p:grpSp>
        <p:nvGrpSpPr>
          <p:cNvPr id="5" name="Groupe 4">
            <a:extLst>
              <a:ext uri="{FF2B5EF4-FFF2-40B4-BE49-F238E27FC236}">
                <a16:creationId xmlns:a16="http://schemas.microsoft.com/office/drawing/2014/main" id="{24D398D8-DE19-44F2-982F-E336E30063D5}"/>
              </a:ext>
            </a:extLst>
          </p:cNvPr>
          <p:cNvGrpSpPr/>
          <p:nvPr/>
        </p:nvGrpSpPr>
        <p:grpSpPr>
          <a:xfrm>
            <a:off x="7759643" y="4987968"/>
            <a:ext cx="1057501" cy="1094075"/>
            <a:chOff x="6220618" y="2609965"/>
            <a:chExt cx="1057501" cy="1094075"/>
          </a:xfrm>
        </p:grpSpPr>
        <p:sp>
          <p:nvSpPr>
            <p:cNvPr id="6" name="Forme libre : forme 5">
              <a:extLst>
                <a:ext uri="{FF2B5EF4-FFF2-40B4-BE49-F238E27FC236}">
                  <a16:creationId xmlns:a16="http://schemas.microsoft.com/office/drawing/2014/main" id="{FA0D665C-5728-4E6F-864F-1AE69D49D60F}"/>
                </a:ext>
              </a:extLst>
            </p:cNvPr>
            <p:cNvSpPr/>
            <p:nvPr/>
          </p:nvSpPr>
          <p:spPr>
            <a:xfrm rot="2718000">
              <a:off x="6207478" y="2623105"/>
              <a:ext cx="1073880" cy="1047599"/>
            </a:xfrm>
            <a:custGeom>
              <a:avLst>
                <a:gd name="f0" fmla="val 9726"/>
              </a:avLst>
              <a:gdLst>
                <a:gd name="f1" fmla="val 10800000"/>
                <a:gd name="f2" fmla="val 5400000"/>
                <a:gd name="f3" fmla="val 180"/>
                <a:gd name="f4" fmla="val w"/>
                <a:gd name="f5" fmla="val h"/>
                <a:gd name="f6" fmla="val ss"/>
                <a:gd name="f7" fmla="val 0"/>
                <a:gd name="f8" fmla="val 10800"/>
                <a:gd name="f9" fmla="val -2147483647"/>
                <a:gd name="f10" fmla="val 2147483647"/>
                <a:gd name="f11" fmla="+- 0 0 0"/>
                <a:gd name="f12" fmla="abs f4"/>
                <a:gd name="f13" fmla="abs f5"/>
                <a:gd name="f14" fmla="abs f6"/>
                <a:gd name="f15" fmla="pin 0 f0 10800"/>
                <a:gd name="f16" fmla="*/ f11 f1 1"/>
                <a:gd name="f17" fmla="?: f12 f4 1"/>
                <a:gd name="f18" fmla="?: f13 f5 1"/>
                <a:gd name="f19" fmla="?: f14 f6 1"/>
                <a:gd name="f20" fmla="*/ f15 10799 1"/>
                <a:gd name="f21" fmla="*/ f16 1 f3"/>
                <a:gd name="f22" fmla="*/ f17 1 21600"/>
                <a:gd name="f23" fmla="*/ f18 1 21600"/>
                <a:gd name="f24" fmla="*/ 21600 f17 1"/>
                <a:gd name="f25" fmla="*/ 21600 f18 1"/>
                <a:gd name="f26" fmla="*/ f20 1 10800"/>
                <a:gd name="f27" fmla="+- f21 0 f2"/>
                <a:gd name="f28" fmla="min f23 f22"/>
                <a:gd name="f29" fmla="*/ f24 1 f19"/>
                <a:gd name="f30" fmla="*/ f25 1 f19"/>
                <a:gd name="f31" fmla="val f26"/>
                <a:gd name="f32" fmla="+- f29 0 f26"/>
                <a:gd name="f33" fmla="+- f30 0 f26"/>
                <a:gd name="f34" fmla="*/ f15 f28 1"/>
                <a:gd name="f35" fmla="*/ f7 f28 1"/>
                <a:gd name="f36" fmla="*/ f31 f28 1"/>
                <a:gd name="f37" fmla="*/ f29 f28 1"/>
                <a:gd name="f38" fmla="*/ f30 f28 1"/>
                <a:gd name="f39" fmla="*/ 10800 f28 1"/>
                <a:gd name="f40" fmla="*/ f32 f28 1"/>
                <a:gd name="f41" fmla="*/ f33 f28 1"/>
              </a:gdLst>
              <a:ahLst>
                <a:ahXY gdRefX="f0" minX="f7" maxX="f8">
                  <a:pos x="f34" y="f35"/>
                </a:ahXY>
              </a:ahLst>
              <a:cxnLst>
                <a:cxn ang="3cd4">
                  <a:pos x="hc" y="t"/>
                </a:cxn>
                <a:cxn ang="0">
                  <a:pos x="r" y="vc"/>
                </a:cxn>
                <a:cxn ang="cd4">
                  <a:pos x="hc" y="b"/>
                </a:cxn>
                <a:cxn ang="cd2">
                  <a:pos x="l" y="vc"/>
                </a:cxn>
                <a:cxn ang="f27">
                  <a:pos x="f39" y="f35"/>
                </a:cxn>
                <a:cxn ang="f27">
                  <a:pos x="f35" y="f39"/>
                </a:cxn>
                <a:cxn ang="f27">
                  <a:pos x="f39" y="f38"/>
                </a:cxn>
                <a:cxn ang="f27">
                  <a:pos x="f37" y="f39"/>
                </a:cxn>
              </a:cxnLst>
              <a:rect l="f36" t="f36" r="f40" b="f41"/>
              <a:pathLst>
                <a:path>
                  <a:moveTo>
                    <a:pt x="f36" y="f35"/>
                  </a:moveTo>
                  <a:lnTo>
                    <a:pt x="f40" y="f35"/>
                  </a:lnTo>
                  <a:lnTo>
                    <a:pt x="f40" y="f36"/>
                  </a:lnTo>
                  <a:lnTo>
                    <a:pt x="f37" y="f36"/>
                  </a:lnTo>
                  <a:lnTo>
                    <a:pt x="f37" y="f41"/>
                  </a:lnTo>
                  <a:lnTo>
                    <a:pt x="f40" y="f41"/>
                  </a:lnTo>
                  <a:lnTo>
                    <a:pt x="f40" y="f38"/>
                  </a:lnTo>
                  <a:lnTo>
                    <a:pt x="f36" y="f38"/>
                  </a:lnTo>
                  <a:lnTo>
                    <a:pt x="f36" y="f41"/>
                  </a:lnTo>
                  <a:lnTo>
                    <a:pt x="f35" y="f41"/>
                  </a:lnTo>
                  <a:lnTo>
                    <a:pt x="f35" y="f36"/>
                  </a:lnTo>
                  <a:lnTo>
                    <a:pt x="f36" y="f36"/>
                  </a:lnTo>
                  <a:lnTo>
                    <a:pt x="f36" y="f35"/>
                  </a:lnTo>
                  <a:close/>
                </a:path>
              </a:pathLst>
            </a:custGeom>
            <a:solidFill>
              <a:srgbClr val="3399FF"/>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cap="none" dirty="0">
                <a:ln>
                  <a:noFill/>
                </a:ln>
                <a:latin typeface="Liberation Sans" pitchFamily="18"/>
                <a:ea typeface="Noto Sans CJK SC Regular" pitchFamily="2"/>
                <a:cs typeface="FreeSans" pitchFamily="2"/>
              </a:endParaRPr>
            </a:p>
          </p:txBody>
        </p:sp>
        <p:grpSp>
          <p:nvGrpSpPr>
            <p:cNvPr id="7" name="Groupe 6">
              <a:extLst>
                <a:ext uri="{FF2B5EF4-FFF2-40B4-BE49-F238E27FC236}">
                  <a16:creationId xmlns:a16="http://schemas.microsoft.com/office/drawing/2014/main" id="{E086D136-8D3E-4983-B5A1-E3C7079E4B47}"/>
                </a:ext>
              </a:extLst>
            </p:cNvPr>
            <p:cNvGrpSpPr/>
            <p:nvPr/>
          </p:nvGrpSpPr>
          <p:grpSpPr>
            <a:xfrm>
              <a:off x="6220799" y="2640960"/>
              <a:ext cx="1057320" cy="1063080"/>
              <a:chOff x="6220799" y="2640960"/>
              <a:chExt cx="1057320" cy="1063080"/>
            </a:xfrm>
          </p:grpSpPr>
          <p:sp>
            <p:nvSpPr>
              <p:cNvPr id="8" name="Forme libre : forme 7">
                <a:extLst>
                  <a:ext uri="{FF2B5EF4-FFF2-40B4-BE49-F238E27FC236}">
                    <a16:creationId xmlns:a16="http://schemas.microsoft.com/office/drawing/2014/main" id="{777F950D-A9C8-46DC-9AF6-2CF658E81C4C}"/>
                  </a:ext>
                </a:extLst>
              </p:cNvPr>
              <p:cNvSpPr/>
              <p:nvPr/>
            </p:nvSpPr>
            <p:spPr>
              <a:xfrm>
                <a:off x="6220799" y="2640960"/>
                <a:ext cx="1057320" cy="1063080"/>
              </a:xfrm>
              <a:custGeom>
                <a:avLst>
                  <a:gd name="f0" fmla="val 8918"/>
                </a:avLst>
                <a:gdLst>
                  <a:gd name="f1" fmla="val 10800000"/>
                  <a:gd name="f2" fmla="val 5400000"/>
                  <a:gd name="f3" fmla="val 180"/>
                  <a:gd name="f4" fmla="val w"/>
                  <a:gd name="f5" fmla="val h"/>
                  <a:gd name="f6" fmla="val ss"/>
                  <a:gd name="f7" fmla="val 0"/>
                  <a:gd name="f8" fmla="val 10800"/>
                  <a:gd name="f9" fmla="val -2147483647"/>
                  <a:gd name="f10" fmla="val 2147483647"/>
                  <a:gd name="f11" fmla="+- 0 0 0"/>
                  <a:gd name="f12" fmla="abs f4"/>
                  <a:gd name="f13" fmla="abs f5"/>
                  <a:gd name="f14" fmla="abs f6"/>
                  <a:gd name="f15" fmla="pin 0 f0 10800"/>
                  <a:gd name="f16" fmla="*/ f11 f1 1"/>
                  <a:gd name="f17" fmla="?: f12 f4 1"/>
                  <a:gd name="f18" fmla="?: f13 f5 1"/>
                  <a:gd name="f19" fmla="?: f14 f6 1"/>
                  <a:gd name="f20" fmla="*/ f15 10799 1"/>
                  <a:gd name="f21" fmla="*/ f16 1 f3"/>
                  <a:gd name="f22" fmla="*/ f17 1 21600"/>
                  <a:gd name="f23" fmla="*/ f18 1 21600"/>
                  <a:gd name="f24" fmla="*/ 21600 f17 1"/>
                  <a:gd name="f25" fmla="*/ 21600 f18 1"/>
                  <a:gd name="f26" fmla="*/ f20 1 10800"/>
                  <a:gd name="f27" fmla="+- f21 0 f2"/>
                  <a:gd name="f28" fmla="min f23 f22"/>
                  <a:gd name="f29" fmla="*/ f24 1 f19"/>
                  <a:gd name="f30" fmla="*/ f25 1 f19"/>
                  <a:gd name="f31" fmla="val f26"/>
                  <a:gd name="f32" fmla="+- f29 0 f26"/>
                  <a:gd name="f33" fmla="+- f30 0 f26"/>
                  <a:gd name="f34" fmla="*/ f15 f28 1"/>
                  <a:gd name="f35" fmla="*/ f7 f28 1"/>
                  <a:gd name="f36" fmla="*/ f31 f28 1"/>
                  <a:gd name="f37" fmla="*/ f29 f28 1"/>
                  <a:gd name="f38" fmla="*/ f30 f28 1"/>
                  <a:gd name="f39" fmla="*/ 10800 f28 1"/>
                  <a:gd name="f40" fmla="*/ f32 f28 1"/>
                  <a:gd name="f41" fmla="*/ f33 f28 1"/>
                </a:gdLst>
                <a:ahLst>
                  <a:ahXY gdRefX="f0" minX="f7" maxX="f8">
                    <a:pos x="f34" y="f35"/>
                  </a:ahXY>
                </a:ahLst>
                <a:cxnLst>
                  <a:cxn ang="3cd4">
                    <a:pos x="hc" y="t"/>
                  </a:cxn>
                  <a:cxn ang="0">
                    <a:pos x="r" y="vc"/>
                  </a:cxn>
                  <a:cxn ang="cd4">
                    <a:pos x="hc" y="b"/>
                  </a:cxn>
                  <a:cxn ang="cd2">
                    <a:pos x="l" y="vc"/>
                  </a:cxn>
                  <a:cxn ang="f27">
                    <a:pos x="f39" y="f35"/>
                  </a:cxn>
                  <a:cxn ang="f27">
                    <a:pos x="f35" y="f39"/>
                  </a:cxn>
                  <a:cxn ang="f27">
                    <a:pos x="f39" y="f38"/>
                  </a:cxn>
                  <a:cxn ang="f27">
                    <a:pos x="f37" y="f39"/>
                  </a:cxn>
                </a:cxnLst>
                <a:rect l="f36" t="f36" r="f40" b="f41"/>
                <a:pathLst>
                  <a:path>
                    <a:moveTo>
                      <a:pt x="f36" y="f35"/>
                    </a:moveTo>
                    <a:lnTo>
                      <a:pt x="f40" y="f35"/>
                    </a:lnTo>
                    <a:lnTo>
                      <a:pt x="f40" y="f36"/>
                    </a:lnTo>
                    <a:lnTo>
                      <a:pt x="f37" y="f36"/>
                    </a:lnTo>
                    <a:lnTo>
                      <a:pt x="f37" y="f41"/>
                    </a:lnTo>
                    <a:lnTo>
                      <a:pt x="f40" y="f41"/>
                    </a:lnTo>
                    <a:lnTo>
                      <a:pt x="f40" y="f38"/>
                    </a:lnTo>
                    <a:lnTo>
                      <a:pt x="f36" y="f38"/>
                    </a:lnTo>
                    <a:lnTo>
                      <a:pt x="f36" y="f41"/>
                    </a:lnTo>
                    <a:lnTo>
                      <a:pt x="f35" y="f41"/>
                    </a:lnTo>
                    <a:lnTo>
                      <a:pt x="f35" y="f36"/>
                    </a:lnTo>
                    <a:lnTo>
                      <a:pt x="f36" y="f36"/>
                    </a:lnTo>
                    <a:lnTo>
                      <a:pt x="f36" y="f35"/>
                    </a:lnTo>
                    <a:close/>
                  </a:path>
                </a:pathLst>
              </a:custGeom>
              <a:solidFill>
                <a:srgbClr val="3399FF"/>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Noto Sans CJK SC Regular" pitchFamily="2"/>
                  <a:cs typeface="FreeSans" pitchFamily="2"/>
                </a:endParaRPr>
              </a:p>
            </p:txBody>
          </p:sp>
          <p:sp>
            <p:nvSpPr>
              <p:cNvPr id="9" name="Forme libre : forme 8">
                <a:extLst>
                  <a:ext uri="{FF2B5EF4-FFF2-40B4-BE49-F238E27FC236}">
                    <a16:creationId xmlns:a16="http://schemas.microsoft.com/office/drawing/2014/main" id="{DD3AEE5F-B10A-4C3D-9E9D-24DB7B22C94B}"/>
                  </a:ext>
                </a:extLst>
              </p:cNvPr>
              <p:cNvSpPr/>
              <p:nvPr/>
            </p:nvSpPr>
            <p:spPr>
              <a:xfrm>
                <a:off x="6307919" y="2745360"/>
                <a:ext cx="872999" cy="86075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200 f10 1"/>
                  <a:gd name="f16" fmla="*/ 18400 f10 1"/>
                  <a:gd name="f17" fmla="*/ 18400 f11 1"/>
                  <a:gd name="f18" fmla="*/ 3200 f11 1"/>
                  <a:gd name="f19" fmla="*/ f12 1 f2"/>
                  <a:gd name="f20" fmla="*/ f13 1 f2"/>
                  <a:gd name="f21" fmla="*/ f14 1 f2"/>
                  <a:gd name="f22" fmla="*/ 10800 f10 1"/>
                  <a:gd name="f23" fmla="*/ 0 f11 1"/>
                  <a:gd name="f24" fmla="*/ 3160 f10 1"/>
                  <a:gd name="f25" fmla="*/ 3160 f11 1"/>
                  <a:gd name="f26" fmla="*/ 0 f10 1"/>
                  <a:gd name="f27" fmla="*/ 10800 f11 1"/>
                  <a:gd name="f28" fmla="*/ 18440 f11 1"/>
                  <a:gd name="f29" fmla="*/ 21600 f11 1"/>
                  <a:gd name="f30" fmla="*/ 18440 f10 1"/>
                  <a:gd name="f31" fmla="*/ 21600 f10 1"/>
                  <a:gd name="f32" fmla="+- 0 0 f19"/>
                  <a:gd name="f33" fmla="+- f20 0 f1"/>
                  <a:gd name="f34" fmla="+- f21 0 f1"/>
                  <a:gd name="f35" fmla="*/ f32 f0 1"/>
                  <a:gd name="f36" fmla="+- f34 0 f33"/>
                  <a:gd name="f37" fmla="*/ f35 1 f5"/>
                  <a:gd name="f38" fmla="+- f37 0 f1"/>
                  <a:gd name="f39" fmla="cos 1 f38"/>
                  <a:gd name="f40" fmla="sin 1 f38"/>
                  <a:gd name="f41" fmla="+- 0 0 f39"/>
                  <a:gd name="f42" fmla="+- 0 0 f40"/>
                  <a:gd name="f43" fmla="*/ 10800 f41 1"/>
                  <a:gd name="f44" fmla="*/ 10800 f42 1"/>
                  <a:gd name="f45" fmla="*/ f43 f43 1"/>
                  <a:gd name="f46" fmla="*/ f44 f44 1"/>
                  <a:gd name="f47" fmla="+- f45 f46 0"/>
                  <a:gd name="f48" fmla="sqrt f47"/>
                  <a:gd name="f49" fmla="*/ f6 1 f48"/>
                  <a:gd name="f50" fmla="*/ f41 f49 1"/>
                  <a:gd name="f51" fmla="*/ f42 f49 1"/>
                  <a:gd name="f52" fmla="+- 10800 0 f50"/>
                  <a:gd name="f53" fmla="+- 10800 0 f51"/>
                </a:gdLst>
                <a:ahLst/>
                <a:cxnLst>
                  <a:cxn ang="3cd4">
                    <a:pos x="hc" y="t"/>
                  </a:cxn>
                  <a:cxn ang="0">
                    <a:pos x="r" y="vc"/>
                  </a:cxn>
                  <a:cxn ang="cd4">
                    <a:pos x="hc" y="b"/>
                  </a:cxn>
                  <a:cxn ang="cd2">
                    <a:pos x="l" y="vc"/>
                  </a:cxn>
                  <a:cxn ang="f33">
                    <a:pos x="f22" y="f23"/>
                  </a:cxn>
                  <a:cxn ang="f33">
                    <a:pos x="f24" y="f25"/>
                  </a:cxn>
                  <a:cxn ang="f33">
                    <a:pos x="f26" y="f27"/>
                  </a:cxn>
                  <a:cxn ang="f33">
                    <a:pos x="f24" y="f28"/>
                  </a:cxn>
                  <a:cxn ang="f33">
                    <a:pos x="f22" y="f29"/>
                  </a:cxn>
                  <a:cxn ang="f33">
                    <a:pos x="f30" y="f28"/>
                  </a:cxn>
                  <a:cxn ang="f33">
                    <a:pos x="f31" y="f27"/>
                  </a:cxn>
                  <a:cxn ang="f33">
                    <a:pos x="f30" y="f25"/>
                  </a:cxn>
                </a:cxnLst>
                <a:rect l="f15" t="f18" r="f16" b="f17"/>
                <a:pathLst>
                  <a:path w="21600" h="21600">
                    <a:moveTo>
                      <a:pt x="f52" y="f53"/>
                    </a:moveTo>
                    <a:arcTo wR="f9" hR="f9" stAng="f33" swAng="f36"/>
                    <a:close/>
                  </a:path>
                </a:pathLst>
              </a:custGeom>
              <a:solidFill>
                <a:srgbClr val="3399FF"/>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Noto Sans CJK SC Regular" pitchFamily="2"/>
                  <a:cs typeface="FreeSans" pitchFamily="2"/>
                </a:endParaRPr>
              </a:p>
            </p:txBody>
          </p:sp>
        </p:grpSp>
      </p:grpSp>
      <p:sp>
        <p:nvSpPr>
          <p:cNvPr id="10" name="Connecteur droit 9">
            <a:extLst>
              <a:ext uri="{FF2B5EF4-FFF2-40B4-BE49-F238E27FC236}">
                <a16:creationId xmlns:a16="http://schemas.microsoft.com/office/drawing/2014/main" id="{25EBA1DE-609A-4715-9FE2-131D965DA2F5}"/>
              </a:ext>
            </a:extLst>
          </p:cNvPr>
          <p:cNvSpPr/>
          <p:nvPr/>
        </p:nvSpPr>
        <p:spPr>
          <a:xfrm flipV="1">
            <a:off x="9700190" y="4298587"/>
            <a:ext cx="795960" cy="1273320"/>
          </a:xfrm>
          <a:prstGeom prst="line">
            <a:avLst/>
          </a:prstGeom>
          <a:noFill/>
          <a:ln w="36000">
            <a:solidFill>
              <a:srgbClr val="000000"/>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Noto Sans CJK SC Regular" pitchFamily="2"/>
              <a:cs typeface="FreeSans" pitchFamily="2"/>
            </a:endParaRPr>
          </a:p>
        </p:txBody>
      </p:sp>
      <p:sp>
        <p:nvSpPr>
          <p:cNvPr id="11" name="Connecteur droit 10">
            <a:extLst>
              <a:ext uri="{FF2B5EF4-FFF2-40B4-BE49-F238E27FC236}">
                <a16:creationId xmlns:a16="http://schemas.microsoft.com/office/drawing/2014/main" id="{723BB784-3F0D-4925-9D1F-A28F5EB83347}"/>
              </a:ext>
            </a:extLst>
          </p:cNvPr>
          <p:cNvSpPr/>
          <p:nvPr/>
        </p:nvSpPr>
        <p:spPr>
          <a:xfrm flipV="1">
            <a:off x="9700190" y="4776307"/>
            <a:ext cx="795960" cy="795960"/>
          </a:xfrm>
          <a:prstGeom prst="line">
            <a:avLst/>
          </a:prstGeom>
          <a:noFill/>
          <a:ln w="36000">
            <a:solidFill>
              <a:srgbClr val="000000"/>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Noto Sans CJK SC Regular" pitchFamily="2"/>
              <a:cs typeface="FreeSans" pitchFamily="2"/>
            </a:endParaRPr>
          </a:p>
        </p:txBody>
      </p:sp>
      <p:sp>
        <p:nvSpPr>
          <p:cNvPr id="12" name="Connecteur droit 11">
            <a:extLst>
              <a:ext uri="{FF2B5EF4-FFF2-40B4-BE49-F238E27FC236}">
                <a16:creationId xmlns:a16="http://schemas.microsoft.com/office/drawing/2014/main" id="{4AF2640E-0779-447C-A898-A9953EB33436}"/>
              </a:ext>
            </a:extLst>
          </p:cNvPr>
          <p:cNvSpPr/>
          <p:nvPr/>
        </p:nvSpPr>
        <p:spPr>
          <a:xfrm>
            <a:off x="9700190" y="5571907"/>
            <a:ext cx="795960" cy="1034640"/>
          </a:xfrm>
          <a:prstGeom prst="line">
            <a:avLst/>
          </a:prstGeom>
          <a:noFill/>
          <a:ln w="36000">
            <a:solidFill>
              <a:srgbClr val="000000"/>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Noto Sans CJK SC Regular" pitchFamily="2"/>
              <a:cs typeface="FreeSans" pitchFamily="2"/>
            </a:endParaRPr>
          </a:p>
        </p:txBody>
      </p:sp>
      <p:sp>
        <p:nvSpPr>
          <p:cNvPr id="13" name="Connecteur droit 12">
            <a:extLst>
              <a:ext uri="{FF2B5EF4-FFF2-40B4-BE49-F238E27FC236}">
                <a16:creationId xmlns:a16="http://schemas.microsoft.com/office/drawing/2014/main" id="{B01ECAEB-A4C6-4856-AB61-7BDBABE8D94D}"/>
              </a:ext>
            </a:extLst>
          </p:cNvPr>
          <p:cNvSpPr/>
          <p:nvPr/>
        </p:nvSpPr>
        <p:spPr>
          <a:xfrm>
            <a:off x="9700190" y="5571907"/>
            <a:ext cx="795960" cy="318240"/>
          </a:xfrm>
          <a:prstGeom prst="line">
            <a:avLst/>
          </a:prstGeom>
          <a:noFill/>
          <a:ln w="36000">
            <a:solidFill>
              <a:srgbClr val="000000"/>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Noto Sans CJK SC Regular" pitchFamily="2"/>
              <a:cs typeface="FreeSans" pitchFamily="2"/>
            </a:endParaRPr>
          </a:p>
        </p:txBody>
      </p:sp>
      <p:sp>
        <p:nvSpPr>
          <p:cNvPr id="14" name="Connecteur droit 13">
            <a:extLst>
              <a:ext uri="{FF2B5EF4-FFF2-40B4-BE49-F238E27FC236}">
                <a16:creationId xmlns:a16="http://schemas.microsoft.com/office/drawing/2014/main" id="{136B8388-ED75-4084-883A-A124D189CD6F}"/>
              </a:ext>
            </a:extLst>
          </p:cNvPr>
          <p:cNvSpPr/>
          <p:nvPr/>
        </p:nvSpPr>
        <p:spPr>
          <a:xfrm>
            <a:off x="9780109" y="5571907"/>
            <a:ext cx="716041" cy="556920"/>
          </a:xfrm>
          <a:prstGeom prst="line">
            <a:avLst/>
          </a:prstGeom>
          <a:noFill/>
          <a:ln w="36000">
            <a:solidFill>
              <a:srgbClr val="000000"/>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Noto Sans CJK SC Regular" pitchFamily="2"/>
              <a:cs typeface="FreeSans" pitchFamily="2"/>
            </a:endParaRPr>
          </a:p>
        </p:txBody>
      </p:sp>
      <p:sp>
        <p:nvSpPr>
          <p:cNvPr id="15" name="Connecteur droit 14">
            <a:extLst>
              <a:ext uri="{FF2B5EF4-FFF2-40B4-BE49-F238E27FC236}">
                <a16:creationId xmlns:a16="http://schemas.microsoft.com/office/drawing/2014/main" id="{E031D163-EC6E-4F45-8437-FEEE497C797C}"/>
              </a:ext>
            </a:extLst>
          </p:cNvPr>
          <p:cNvSpPr/>
          <p:nvPr/>
        </p:nvSpPr>
        <p:spPr>
          <a:xfrm>
            <a:off x="9700190" y="5571907"/>
            <a:ext cx="795960" cy="795960"/>
          </a:xfrm>
          <a:prstGeom prst="line">
            <a:avLst/>
          </a:prstGeom>
          <a:noFill/>
          <a:ln w="36000">
            <a:solidFill>
              <a:srgbClr val="000000"/>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Noto Sans CJK SC Regular" pitchFamily="2"/>
              <a:cs typeface="FreeSans" pitchFamily="2"/>
            </a:endParaRPr>
          </a:p>
        </p:txBody>
      </p:sp>
      <p:sp>
        <p:nvSpPr>
          <p:cNvPr id="16" name="Connecteur droit 15">
            <a:extLst>
              <a:ext uri="{FF2B5EF4-FFF2-40B4-BE49-F238E27FC236}">
                <a16:creationId xmlns:a16="http://schemas.microsoft.com/office/drawing/2014/main" id="{4DE3C9D9-E3FC-451C-987C-F593884E2FC3}"/>
              </a:ext>
            </a:extLst>
          </p:cNvPr>
          <p:cNvSpPr/>
          <p:nvPr/>
        </p:nvSpPr>
        <p:spPr>
          <a:xfrm flipV="1">
            <a:off x="9700190" y="5094547"/>
            <a:ext cx="795960" cy="477360"/>
          </a:xfrm>
          <a:prstGeom prst="line">
            <a:avLst/>
          </a:prstGeom>
          <a:noFill/>
          <a:ln w="36000">
            <a:solidFill>
              <a:srgbClr val="000000"/>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Noto Sans CJK SC Regular" pitchFamily="2"/>
              <a:cs typeface="FreeSans" pitchFamily="2"/>
            </a:endParaRPr>
          </a:p>
        </p:txBody>
      </p:sp>
      <p:sp>
        <p:nvSpPr>
          <p:cNvPr id="17" name="ZoneTexte 16">
            <a:extLst>
              <a:ext uri="{FF2B5EF4-FFF2-40B4-BE49-F238E27FC236}">
                <a16:creationId xmlns:a16="http://schemas.microsoft.com/office/drawing/2014/main" id="{E1CC9DB7-AB05-47D7-A985-1F5931693F25}"/>
              </a:ext>
            </a:extLst>
          </p:cNvPr>
          <p:cNvSpPr txBox="1"/>
          <p:nvPr/>
        </p:nvSpPr>
        <p:spPr>
          <a:xfrm>
            <a:off x="10575710" y="3980347"/>
            <a:ext cx="718560" cy="382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Noto Sans CJK SC Regular" pitchFamily="2"/>
                <a:cs typeface="FreeSans" pitchFamily="2"/>
              </a:rPr>
              <a:t>Zéro</a:t>
            </a:r>
          </a:p>
        </p:txBody>
      </p:sp>
      <p:sp>
        <p:nvSpPr>
          <p:cNvPr id="18" name="ZoneTexte 17">
            <a:extLst>
              <a:ext uri="{FF2B5EF4-FFF2-40B4-BE49-F238E27FC236}">
                <a16:creationId xmlns:a16="http://schemas.microsoft.com/office/drawing/2014/main" id="{264CAC6E-9D54-4373-94CD-352740A82FAF}"/>
              </a:ext>
            </a:extLst>
          </p:cNvPr>
          <p:cNvSpPr txBox="1"/>
          <p:nvPr/>
        </p:nvSpPr>
        <p:spPr>
          <a:xfrm>
            <a:off x="10655270" y="4258986"/>
            <a:ext cx="521639" cy="382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Noto Sans CJK SC Regular" pitchFamily="2"/>
                <a:cs typeface="FreeSans" pitchFamily="2"/>
              </a:rPr>
              <a:t>Un</a:t>
            </a:r>
          </a:p>
        </p:txBody>
      </p:sp>
      <p:sp>
        <p:nvSpPr>
          <p:cNvPr id="19" name="ZoneTexte 18">
            <a:extLst>
              <a:ext uri="{FF2B5EF4-FFF2-40B4-BE49-F238E27FC236}">
                <a16:creationId xmlns:a16="http://schemas.microsoft.com/office/drawing/2014/main" id="{70703485-E884-44EF-9BC5-C6F4E613BD29}"/>
              </a:ext>
            </a:extLst>
          </p:cNvPr>
          <p:cNvSpPr txBox="1"/>
          <p:nvPr/>
        </p:nvSpPr>
        <p:spPr>
          <a:xfrm>
            <a:off x="10575710" y="4577227"/>
            <a:ext cx="787320" cy="382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Noto Sans CJK SC Regular" pitchFamily="2"/>
                <a:cs typeface="FreeSans" pitchFamily="2"/>
              </a:rPr>
              <a:t>Deux</a:t>
            </a:r>
          </a:p>
        </p:txBody>
      </p:sp>
      <p:sp>
        <p:nvSpPr>
          <p:cNvPr id="20" name="ZoneTexte 19">
            <a:extLst>
              <a:ext uri="{FF2B5EF4-FFF2-40B4-BE49-F238E27FC236}">
                <a16:creationId xmlns:a16="http://schemas.microsoft.com/office/drawing/2014/main" id="{0285922A-974A-4BEB-9644-39EC584EDE0D}"/>
              </a:ext>
            </a:extLst>
          </p:cNvPr>
          <p:cNvSpPr txBox="1"/>
          <p:nvPr/>
        </p:nvSpPr>
        <p:spPr>
          <a:xfrm>
            <a:off x="10575710" y="4895467"/>
            <a:ext cx="750600" cy="382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Noto Sans CJK SC Regular" pitchFamily="2"/>
                <a:cs typeface="FreeSans" pitchFamily="2"/>
              </a:rPr>
              <a:t>Trois</a:t>
            </a:r>
          </a:p>
        </p:txBody>
      </p:sp>
      <p:sp>
        <p:nvSpPr>
          <p:cNvPr id="21" name="ZoneTexte 20">
            <a:extLst>
              <a:ext uri="{FF2B5EF4-FFF2-40B4-BE49-F238E27FC236}">
                <a16:creationId xmlns:a16="http://schemas.microsoft.com/office/drawing/2014/main" id="{876ADA23-36BA-4EE0-95E8-8CC1C6D7897B}"/>
              </a:ext>
            </a:extLst>
          </p:cNvPr>
          <p:cNvSpPr txBox="1"/>
          <p:nvPr/>
        </p:nvSpPr>
        <p:spPr>
          <a:xfrm>
            <a:off x="10575710" y="5452387"/>
            <a:ext cx="717120" cy="38304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Noto Sans CJK SC Regular" pitchFamily="2"/>
                <a:cs typeface="FreeSans" pitchFamily="2"/>
              </a:rPr>
              <a:t>Cinq</a:t>
            </a:r>
          </a:p>
        </p:txBody>
      </p:sp>
      <p:sp>
        <p:nvSpPr>
          <p:cNvPr id="22" name="ZoneTexte 21">
            <a:extLst>
              <a:ext uri="{FF2B5EF4-FFF2-40B4-BE49-F238E27FC236}">
                <a16:creationId xmlns:a16="http://schemas.microsoft.com/office/drawing/2014/main" id="{D13B6031-0946-41A9-9171-E993FCE1AE7E}"/>
              </a:ext>
            </a:extLst>
          </p:cNvPr>
          <p:cNvSpPr txBox="1"/>
          <p:nvPr/>
        </p:nvSpPr>
        <p:spPr>
          <a:xfrm>
            <a:off x="10575710" y="5691427"/>
            <a:ext cx="550440" cy="382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Noto Sans CJK SC Regular" pitchFamily="2"/>
                <a:cs typeface="FreeSans" pitchFamily="2"/>
              </a:rPr>
              <a:t>Six</a:t>
            </a:r>
          </a:p>
        </p:txBody>
      </p:sp>
      <p:sp>
        <p:nvSpPr>
          <p:cNvPr id="23" name="ZoneTexte 22">
            <a:extLst>
              <a:ext uri="{FF2B5EF4-FFF2-40B4-BE49-F238E27FC236}">
                <a16:creationId xmlns:a16="http://schemas.microsoft.com/office/drawing/2014/main" id="{6D11D2A5-E402-4B5D-9543-D7EF0D973CE8}"/>
              </a:ext>
            </a:extLst>
          </p:cNvPr>
          <p:cNvSpPr txBox="1"/>
          <p:nvPr/>
        </p:nvSpPr>
        <p:spPr>
          <a:xfrm>
            <a:off x="10575710" y="5969707"/>
            <a:ext cx="718560" cy="38304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Noto Sans CJK SC Regular" pitchFamily="2"/>
                <a:cs typeface="FreeSans" pitchFamily="2"/>
              </a:rPr>
              <a:t>Sept</a:t>
            </a:r>
          </a:p>
        </p:txBody>
      </p:sp>
      <p:sp>
        <p:nvSpPr>
          <p:cNvPr id="24" name="ZoneTexte 23">
            <a:extLst>
              <a:ext uri="{FF2B5EF4-FFF2-40B4-BE49-F238E27FC236}">
                <a16:creationId xmlns:a16="http://schemas.microsoft.com/office/drawing/2014/main" id="{3AB6C4A1-1C8C-4FB7-9958-0127DDD55A0F}"/>
              </a:ext>
            </a:extLst>
          </p:cNvPr>
          <p:cNvSpPr txBox="1"/>
          <p:nvPr/>
        </p:nvSpPr>
        <p:spPr>
          <a:xfrm>
            <a:off x="10575710" y="6208387"/>
            <a:ext cx="647640" cy="38304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Noto Sans CJK SC Regular" pitchFamily="2"/>
                <a:cs typeface="FreeSans" pitchFamily="2"/>
              </a:rPr>
              <a:t>Huit</a:t>
            </a:r>
          </a:p>
        </p:txBody>
      </p:sp>
      <p:sp>
        <p:nvSpPr>
          <p:cNvPr id="25" name="ZoneTexte 24">
            <a:extLst>
              <a:ext uri="{FF2B5EF4-FFF2-40B4-BE49-F238E27FC236}">
                <a16:creationId xmlns:a16="http://schemas.microsoft.com/office/drawing/2014/main" id="{1C710057-86DF-4486-808D-7E459B479C77}"/>
              </a:ext>
            </a:extLst>
          </p:cNvPr>
          <p:cNvSpPr txBox="1"/>
          <p:nvPr/>
        </p:nvSpPr>
        <p:spPr>
          <a:xfrm>
            <a:off x="10575710" y="6526987"/>
            <a:ext cx="732239" cy="382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Noto Sans CJK SC Regular" pitchFamily="2"/>
                <a:cs typeface="FreeSans" pitchFamily="2"/>
              </a:rPr>
              <a:t>Neuf</a:t>
            </a:r>
          </a:p>
        </p:txBody>
      </p:sp>
      <p:sp>
        <p:nvSpPr>
          <p:cNvPr id="26" name="ZoneTexte 25">
            <a:extLst>
              <a:ext uri="{FF2B5EF4-FFF2-40B4-BE49-F238E27FC236}">
                <a16:creationId xmlns:a16="http://schemas.microsoft.com/office/drawing/2014/main" id="{E42605DE-B075-4017-B7C4-DA381D42EF02}"/>
              </a:ext>
            </a:extLst>
          </p:cNvPr>
          <p:cNvSpPr txBox="1"/>
          <p:nvPr/>
        </p:nvSpPr>
        <p:spPr>
          <a:xfrm>
            <a:off x="10575710" y="5134147"/>
            <a:ext cx="971280" cy="66564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Noto Sans CJK SC Regular" pitchFamily="2"/>
                <a:cs typeface="FreeSans" pitchFamily="2"/>
              </a:rPr>
              <a:t>Quatre</a:t>
            </a: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Noto Sans CJK SC Regular" pitchFamily="2"/>
              <a:cs typeface="FreeSans" pitchFamily="2"/>
            </a:endParaRPr>
          </a:p>
        </p:txBody>
      </p:sp>
      <p:sp>
        <p:nvSpPr>
          <p:cNvPr id="27" name="Connecteur droit 26">
            <a:extLst>
              <a:ext uri="{FF2B5EF4-FFF2-40B4-BE49-F238E27FC236}">
                <a16:creationId xmlns:a16="http://schemas.microsoft.com/office/drawing/2014/main" id="{B6535389-94CE-4AD3-8F43-C24608B8BE1C}"/>
              </a:ext>
            </a:extLst>
          </p:cNvPr>
          <p:cNvSpPr/>
          <p:nvPr/>
        </p:nvSpPr>
        <p:spPr>
          <a:xfrm>
            <a:off x="9780109" y="5571907"/>
            <a:ext cx="795961" cy="119520"/>
          </a:xfrm>
          <a:prstGeom prst="line">
            <a:avLst/>
          </a:prstGeom>
          <a:noFill/>
          <a:ln w="36000">
            <a:solidFill>
              <a:srgbClr val="000000"/>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Noto Sans CJK SC Regular" pitchFamily="2"/>
              <a:cs typeface="FreeSans" pitchFamily="2"/>
            </a:endParaRPr>
          </a:p>
        </p:txBody>
      </p:sp>
      <p:sp>
        <p:nvSpPr>
          <p:cNvPr id="28" name="Connecteur droit 27">
            <a:extLst>
              <a:ext uri="{FF2B5EF4-FFF2-40B4-BE49-F238E27FC236}">
                <a16:creationId xmlns:a16="http://schemas.microsoft.com/office/drawing/2014/main" id="{D8D990E3-324E-4EDA-9DF2-1EC09C929774}"/>
              </a:ext>
            </a:extLst>
          </p:cNvPr>
          <p:cNvSpPr/>
          <p:nvPr/>
        </p:nvSpPr>
        <p:spPr>
          <a:xfrm flipV="1">
            <a:off x="9700190" y="5412787"/>
            <a:ext cx="875520" cy="159120"/>
          </a:xfrm>
          <a:prstGeom prst="line">
            <a:avLst/>
          </a:prstGeom>
          <a:noFill/>
          <a:ln w="36000">
            <a:solidFill>
              <a:srgbClr val="000000"/>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Noto Sans CJK SC Regular" pitchFamily="2"/>
              <a:cs typeface="FreeSans" pitchFamily="2"/>
            </a:endParaRPr>
          </a:p>
        </p:txBody>
      </p:sp>
      <p:sp>
        <p:nvSpPr>
          <p:cNvPr id="29" name="Connecteur droit 28">
            <a:extLst>
              <a:ext uri="{FF2B5EF4-FFF2-40B4-BE49-F238E27FC236}">
                <a16:creationId xmlns:a16="http://schemas.microsoft.com/office/drawing/2014/main" id="{33AE7978-3275-479D-B06D-5BBE2CC7DC0D}"/>
              </a:ext>
            </a:extLst>
          </p:cNvPr>
          <p:cNvSpPr/>
          <p:nvPr/>
        </p:nvSpPr>
        <p:spPr>
          <a:xfrm flipV="1">
            <a:off x="9700190" y="4457707"/>
            <a:ext cx="875520" cy="1114200"/>
          </a:xfrm>
          <a:prstGeom prst="line">
            <a:avLst/>
          </a:prstGeom>
          <a:noFill/>
          <a:ln w="36000">
            <a:solidFill>
              <a:srgbClr val="000000"/>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Noto Sans CJK SC Regular" pitchFamily="2"/>
              <a:cs typeface="FreeSans" pitchFamily="2"/>
            </a:endParaRPr>
          </a:p>
        </p:txBody>
      </p:sp>
      <p:pic>
        <p:nvPicPr>
          <p:cNvPr id="31" name="Image 30" descr="Une image contenant table&#10;&#10;Description générée automatiquement">
            <a:extLst>
              <a:ext uri="{FF2B5EF4-FFF2-40B4-BE49-F238E27FC236}">
                <a16:creationId xmlns:a16="http://schemas.microsoft.com/office/drawing/2014/main" id="{5237B5B6-40C4-4D14-9C4B-F867B4A47A7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315612" y="4411568"/>
            <a:ext cx="3739787" cy="2277870"/>
          </a:xfrm>
          <a:prstGeom prst="rect">
            <a:avLst/>
          </a:prstGeom>
        </p:spPr>
      </p:pic>
      <p:sp>
        <p:nvSpPr>
          <p:cNvPr id="32" name="ZoneTexte 31">
            <a:extLst>
              <a:ext uri="{FF2B5EF4-FFF2-40B4-BE49-F238E27FC236}">
                <a16:creationId xmlns:a16="http://schemas.microsoft.com/office/drawing/2014/main" id="{89FF0691-FA62-4373-8BFE-4681697D56E2}"/>
              </a:ext>
            </a:extLst>
          </p:cNvPr>
          <p:cNvSpPr txBox="1"/>
          <p:nvPr/>
        </p:nvSpPr>
        <p:spPr>
          <a:xfrm>
            <a:off x="2948153" y="6430997"/>
            <a:ext cx="3142028" cy="230832"/>
          </a:xfrm>
          <a:prstGeom prst="rect">
            <a:avLst/>
          </a:prstGeom>
          <a:noFill/>
          <a:ln>
            <a:solidFill>
              <a:schemeClr val="bg2"/>
            </a:solidFill>
          </a:ln>
        </p:spPr>
        <p:txBody>
          <a:bodyPr wrap="square" rtlCol="0" anchor="ctr" anchorCtr="1">
            <a:spAutoFit/>
          </a:bodyPr>
          <a:lstStyle/>
          <a:p>
            <a:endParaRPr lang="fr-FR" sz="900" dirty="0"/>
          </a:p>
        </p:txBody>
      </p:sp>
      <p:sp>
        <p:nvSpPr>
          <p:cNvPr id="33" name="Espace réservé du numéro de diapositive 32">
            <a:extLst>
              <a:ext uri="{FF2B5EF4-FFF2-40B4-BE49-F238E27FC236}">
                <a16:creationId xmlns:a16="http://schemas.microsoft.com/office/drawing/2014/main" id="{FE8113F4-6295-4109-87C1-0F3DCBC98C19}"/>
              </a:ext>
            </a:extLst>
          </p:cNvPr>
          <p:cNvSpPr>
            <a:spLocks noGrp="1"/>
          </p:cNvSpPr>
          <p:nvPr>
            <p:ph type="sldNum" sz="quarter" idx="12"/>
          </p:nvPr>
        </p:nvSpPr>
        <p:spPr/>
        <p:txBody>
          <a:bodyPr/>
          <a:lstStyle/>
          <a:p>
            <a:pPr rtl="0"/>
            <a:fld id="{71B7BAC7-FE87-40F6-AA24-4F4685D1B022}" type="slidenum">
              <a:rPr lang="fr-FR" smtClean="0"/>
              <a:t>50</a:t>
            </a:fld>
            <a:endParaRPr lang="fr-FR" dirty="0"/>
          </a:p>
        </p:txBody>
      </p:sp>
    </p:spTree>
    <p:extLst>
      <p:ext uri="{BB962C8B-B14F-4D97-AF65-F5344CB8AC3E}">
        <p14:creationId xmlns:p14="http://schemas.microsoft.com/office/powerpoint/2010/main" val="415867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50B6F-094A-4BD8-B503-6003F08676C0}"/>
              </a:ext>
            </a:extLst>
          </p:cNvPr>
          <p:cNvSpPr>
            <a:spLocks noGrp="1"/>
          </p:cNvSpPr>
          <p:nvPr>
            <p:ph type="title"/>
          </p:nvPr>
        </p:nvSpPr>
        <p:spPr>
          <a:xfrm>
            <a:off x="1657350" y="365125"/>
            <a:ext cx="9696450" cy="1325563"/>
          </a:xfrm>
        </p:spPr>
        <p:txBody>
          <a:bodyPr>
            <a:normAutofit fontScale="90000"/>
          </a:bodyPr>
          <a:lstStyle/>
          <a:p>
            <a:r>
              <a:rPr lang="fr-FR" dirty="0"/>
              <a:t>Apprentissage supervisé:2 grandes problématiques</a:t>
            </a:r>
          </a:p>
        </p:txBody>
      </p:sp>
      <p:pic>
        <p:nvPicPr>
          <p:cNvPr id="9" name="Espace réservé du contenu 8">
            <a:extLst>
              <a:ext uri="{FF2B5EF4-FFF2-40B4-BE49-F238E27FC236}">
                <a16:creationId xmlns:a16="http://schemas.microsoft.com/office/drawing/2014/main" id="{92C0D8C0-690F-4BF1-8A88-0E216E7672DF}"/>
              </a:ext>
            </a:extLst>
          </p:cNvPr>
          <p:cNvPicPr>
            <a:picLocks noGrp="1" noChangeAspect="1"/>
          </p:cNvPicPr>
          <p:nvPr>
            <p:ph idx="1"/>
          </p:nvPr>
        </p:nvPicPr>
        <p:blipFill>
          <a:blip r:embed="rId2"/>
          <a:stretch>
            <a:fillRect/>
          </a:stretch>
        </p:blipFill>
        <p:spPr>
          <a:xfrm>
            <a:off x="4966271" y="1948459"/>
            <a:ext cx="6619249" cy="2092238"/>
          </a:xfrm>
        </p:spPr>
      </p:pic>
      <p:sp>
        <p:nvSpPr>
          <p:cNvPr id="4" name="Espace réservé du texte 3">
            <a:extLst>
              <a:ext uri="{FF2B5EF4-FFF2-40B4-BE49-F238E27FC236}">
                <a16:creationId xmlns:a16="http://schemas.microsoft.com/office/drawing/2014/main" id="{1A431578-3246-4806-9354-2433C6BB89F9}"/>
              </a:ext>
            </a:extLst>
          </p:cNvPr>
          <p:cNvSpPr>
            <a:spLocks noGrp="1"/>
          </p:cNvSpPr>
          <p:nvPr>
            <p:ph type="body" idx="4294967295"/>
          </p:nvPr>
        </p:nvSpPr>
        <p:spPr>
          <a:xfrm>
            <a:off x="1420963" y="1827609"/>
            <a:ext cx="3804181" cy="1325563"/>
          </a:xfrm>
        </p:spPr>
        <p:txBody>
          <a:bodyPr>
            <a:normAutofit fontScale="92500" lnSpcReduction="10000"/>
          </a:bodyPr>
          <a:lstStyle/>
          <a:p>
            <a:endParaRPr lang="fr-FR" dirty="0">
              <a:solidFill>
                <a:schemeClr val="tx1"/>
              </a:solidFill>
            </a:endParaRPr>
          </a:p>
          <a:p>
            <a:r>
              <a:rPr lang="fr-FR" dirty="0">
                <a:solidFill>
                  <a:schemeClr val="tx1"/>
                </a:solidFill>
              </a:rPr>
              <a:t>Classification: </a:t>
            </a:r>
          </a:p>
          <a:p>
            <a:pPr marL="457200" lvl="1" indent="0">
              <a:buNone/>
            </a:pPr>
            <a:r>
              <a:rPr lang="fr-FR" dirty="0">
                <a:solidFill>
                  <a:schemeClr val="tx1"/>
                </a:solidFill>
              </a:rPr>
              <a:t>étiquette discrète</a:t>
            </a:r>
          </a:p>
        </p:txBody>
      </p:sp>
      <p:sp>
        <p:nvSpPr>
          <p:cNvPr id="6" name="Espace réservé du texte 5">
            <a:extLst>
              <a:ext uri="{FF2B5EF4-FFF2-40B4-BE49-F238E27FC236}">
                <a16:creationId xmlns:a16="http://schemas.microsoft.com/office/drawing/2014/main" id="{4F2A696A-D233-41EE-8877-278596363C3A}"/>
              </a:ext>
            </a:extLst>
          </p:cNvPr>
          <p:cNvSpPr>
            <a:spLocks noGrp="1"/>
          </p:cNvSpPr>
          <p:nvPr>
            <p:ph type="body" sz="quarter" idx="4294967295"/>
          </p:nvPr>
        </p:nvSpPr>
        <p:spPr>
          <a:xfrm>
            <a:off x="1540328" y="4674480"/>
            <a:ext cx="3804181" cy="930103"/>
          </a:xfrm>
        </p:spPr>
        <p:txBody>
          <a:bodyPr>
            <a:noAutofit/>
          </a:bodyPr>
          <a:lstStyle/>
          <a:p>
            <a:r>
              <a:rPr lang="fr-FR" dirty="0">
                <a:solidFill>
                  <a:schemeClr val="tx1"/>
                </a:solidFill>
              </a:rPr>
              <a:t>Régression: </a:t>
            </a:r>
          </a:p>
          <a:p>
            <a:pPr marL="0" indent="0">
              <a:buNone/>
            </a:pPr>
            <a:r>
              <a:rPr lang="fr-FR" dirty="0"/>
              <a:t>	</a:t>
            </a:r>
            <a:r>
              <a:rPr lang="fr-FR" sz="2400" dirty="0">
                <a:solidFill>
                  <a:schemeClr val="tx1"/>
                </a:solidFill>
              </a:rPr>
              <a:t>étiquette continue</a:t>
            </a:r>
          </a:p>
        </p:txBody>
      </p:sp>
      <p:pic>
        <p:nvPicPr>
          <p:cNvPr id="11" name="Image 10">
            <a:extLst>
              <a:ext uri="{FF2B5EF4-FFF2-40B4-BE49-F238E27FC236}">
                <a16:creationId xmlns:a16="http://schemas.microsoft.com/office/drawing/2014/main" id="{D0065608-ED41-4C6C-9237-0A48F14A65EA}"/>
              </a:ext>
            </a:extLst>
          </p:cNvPr>
          <p:cNvPicPr>
            <a:picLocks noChangeAspect="1"/>
          </p:cNvPicPr>
          <p:nvPr/>
        </p:nvPicPr>
        <p:blipFill>
          <a:blip r:embed="rId3"/>
          <a:stretch>
            <a:fillRect/>
          </a:stretch>
        </p:blipFill>
        <p:spPr>
          <a:xfrm>
            <a:off x="5225144" y="4674481"/>
            <a:ext cx="6619303" cy="2092238"/>
          </a:xfrm>
          <a:prstGeom prst="rect">
            <a:avLst/>
          </a:prstGeom>
        </p:spPr>
      </p:pic>
    </p:spTree>
    <p:extLst>
      <p:ext uri="{BB962C8B-B14F-4D97-AF65-F5344CB8AC3E}">
        <p14:creationId xmlns:p14="http://schemas.microsoft.com/office/powerpoint/2010/main" val="225012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DD137-3C9B-411F-8520-C290637AD077}"/>
              </a:ext>
            </a:extLst>
          </p:cNvPr>
          <p:cNvSpPr>
            <a:spLocks noGrp="1"/>
          </p:cNvSpPr>
          <p:nvPr>
            <p:ph type="title"/>
          </p:nvPr>
        </p:nvSpPr>
        <p:spPr/>
        <p:txBody>
          <a:bodyPr/>
          <a:lstStyle/>
          <a:p>
            <a:r>
              <a:rPr lang="fr-FR" dirty="0"/>
              <a:t>Apprentissage non supervisé</a:t>
            </a:r>
          </a:p>
        </p:txBody>
      </p:sp>
      <p:sp>
        <p:nvSpPr>
          <p:cNvPr id="3" name="Espace réservé du contenu 2">
            <a:extLst>
              <a:ext uri="{FF2B5EF4-FFF2-40B4-BE49-F238E27FC236}">
                <a16:creationId xmlns:a16="http://schemas.microsoft.com/office/drawing/2014/main" id="{0D8B48E3-CC73-433B-BE62-65D04316ACD3}"/>
              </a:ext>
            </a:extLst>
          </p:cNvPr>
          <p:cNvSpPr>
            <a:spLocks noGrp="1"/>
          </p:cNvSpPr>
          <p:nvPr>
            <p:ph idx="1"/>
          </p:nvPr>
        </p:nvSpPr>
        <p:spPr>
          <a:xfrm>
            <a:off x="1562100" y="1825624"/>
            <a:ext cx="9791700" cy="5032375"/>
          </a:xfrm>
        </p:spPr>
        <p:txBody>
          <a:bodyPr>
            <a:normAutofit/>
          </a:bodyPr>
          <a:lstStyle/>
          <a:p>
            <a:r>
              <a:rPr lang="fr-FR" sz="2400" b="1" dirty="0">
                <a:cs typeface="Arial" panose="020B0604020202020204" pitchFamily="34" charset="0"/>
              </a:rPr>
              <a:t>Données d’apprentissage: </a:t>
            </a:r>
            <a:r>
              <a:rPr lang="fr-FR" sz="2400" dirty="0">
                <a:cs typeface="Arial" panose="020B0604020202020204" pitchFamily="34" charset="0"/>
              </a:rPr>
              <a:t>exemples sans étiquette</a:t>
            </a:r>
          </a:p>
          <a:p>
            <a:pPr marL="0" indent="0">
              <a:buNone/>
            </a:pPr>
            <a:r>
              <a:rPr lang="fr-FR" sz="2400" dirty="0">
                <a:cs typeface="Arial" panose="020B0604020202020204" pitchFamily="34" charset="0"/>
              </a:rPr>
              <a:t>   N vecteurs de description des exemples X</a:t>
            </a:r>
            <a:r>
              <a:rPr lang="fr-FR" sz="1800" dirty="0">
                <a:cs typeface="Arial" panose="020B0604020202020204" pitchFamily="34" charset="0"/>
              </a:rPr>
              <a:t>1</a:t>
            </a:r>
            <a:r>
              <a:rPr lang="fr-FR" sz="2400" dirty="0">
                <a:cs typeface="Arial" panose="020B0604020202020204" pitchFamily="34" charset="0"/>
              </a:rPr>
              <a:t>, … </a:t>
            </a:r>
            <a:r>
              <a:rPr lang="fr-FR" sz="2400" dirty="0" err="1">
                <a:cs typeface="Arial" panose="020B0604020202020204" pitchFamily="34" charset="0"/>
              </a:rPr>
              <a:t>X</a:t>
            </a:r>
            <a:r>
              <a:rPr lang="fr-FR" sz="1800" dirty="0" err="1">
                <a:cs typeface="Arial" panose="020B0604020202020204" pitchFamily="34" charset="0"/>
              </a:rPr>
              <a:t>n</a:t>
            </a:r>
            <a:endParaRPr lang="fr-FR" sz="2400" dirty="0">
              <a:cs typeface="Arial" panose="020B0604020202020204" pitchFamily="34" charset="0"/>
            </a:endParaRPr>
          </a:p>
          <a:p>
            <a:r>
              <a:rPr lang="fr-FR" sz="2400" b="1" dirty="0">
                <a:cs typeface="Arial" panose="020B0604020202020204" pitchFamily="34" charset="0"/>
              </a:rPr>
              <a:t>Objectif: </a:t>
            </a:r>
            <a:r>
              <a:rPr lang="fr-FR" sz="2400" dirty="0">
                <a:cs typeface="Arial" panose="020B0604020202020204" pitchFamily="34" charset="0"/>
              </a:rPr>
              <a:t>découvrir des similarités entre les exemples, des motifs, un modèle de génération des données</a:t>
            </a:r>
          </a:p>
          <a:p>
            <a:endParaRPr lang="fr-FR" sz="2400" dirty="0">
              <a:cs typeface="Arial" panose="020B0604020202020204" pitchFamily="34" charset="0"/>
            </a:endParaRPr>
          </a:p>
          <a:p>
            <a:r>
              <a:rPr lang="fr-FR" sz="1800" dirty="0">
                <a:cs typeface="Arial" panose="020B0604020202020204" pitchFamily="34" charset="0"/>
              </a:rPr>
              <a:t>Applications:</a:t>
            </a:r>
          </a:p>
          <a:p>
            <a:pPr lvl="1"/>
            <a:r>
              <a:rPr lang="fr-FR" sz="1800" dirty="0">
                <a:cs typeface="Arial" panose="020B0604020202020204" pitchFamily="34" charset="0"/>
              </a:rPr>
              <a:t>Chercher des associations toxiques entre médicaments dans des bases d ’alertes pharmaceutiques</a:t>
            </a:r>
          </a:p>
          <a:p>
            <a:pPr lvl="1"/>
            <a:r>
              <a:rPr lang="fr-FR" sz="1800" dirty="0">
                <a:cs typeface="Arial" panose="020B0604020202020204" pitchFamily="34" charset="0"/>
              </a:rPr>
              <a:t>Grouper les clients selon leur profil de consommation</a:t>
            </a:r>
          </a:p>
          <a:p>
            <a:pPr lvl="1"/>
            <a:r>
              <a:rPr lang="fr-FR" sz="1800" dirty="0">
                <a:cs typeface="Arial" panose="020B0604020202020204" pitchFamily="34" charset="0"/>
              </a:rPr>
              <a:t>Réduction de dimension</a:t>
            </a:r>
          </a:p>
          <a:p>
            <a:pPr lvl="1"/>
            <a:endParaRPr lang="fr-FR" sz="1800" dirty="0">
              <a:cs typeface="Arial" panose="020B0604020202020204" pitchFamily="34" charset="0"/>
            </a:endParaRPr>
          </a:p>
        </p:txBody>
      </p:sp>
      <p:sp>
        <p:nvSpPr>
          <p:cNvPr id="32" name="ZoneTexte 31">
            <a:extLst>
              <a:ext uri="{FF2B5EF4-FFF2-40B4-BE49-F238E27FC236}">
                <a16:creationId xmlns:a16="http://schemas.microsoft.com/office/drawing/2014/main" id="{89FF0691-FA62-4373-8BFE-4681697D56E2}"/>
              </a:ext>
            </a:extLst>
          </p:cNvPr>
          <p:cNvSpPr txBox="1"/>
          <p:nvPr/>
        </p:nvSpPr>
        <p:spPr>
          <a:xfrm>
            <a:off x="2948153" y="6430997"/>
            <a:ext cx="3142028" cy="230832"/>
          </a:xfrm>
          <a:prstGeom prst="rect">
            <a:avLst/>
          </a:prstGeom>
          <a:noFill/>
          <a:ln>
            <a:solidFill>
              <a:schemeClr val="bg2"/>
            </a:solidFill>
          </a:ln>
        </p:spPr>
        <p:txBody>
          <a:bodyPr wrap="square" rtlCol="0" anchor="ctr" anchorCtr="1">
            <a:spAutoFit/>
          </a:bodyPr>
          <a:lstStyle/>
          <a:p>
            <a:endParaRPr lang="fr-FR" sz="900" dirty="0"/>
          </a:p>
        </p:txBody>
      </p:sp>
    </p:spTree>
    <p:extLst>
      <p:ext uri="{BB962C8B-B14F-4D97-AF65-F5344CB8AC3E}">
        <p14:creationId xmlns:p14="http://schemas.microsoft.com/office/powerpoint/2010/main" val="167434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A6888451-C844-4A96-8320-73592F3E7007}"/>
              </a:ext>
            </a:extLst>
          </p:cNvPr>
          <p:cNvSpPr>
            <a:spLocks noGrp="1"/>
          </p:cNvSpPr>
          <p:nvPr>
            <p:ph type="sldNum" sz="quarter" idx="12"/>
          </p:nvPr>
        </p:nvSpPr>
        <p:spPr/>
        <p:txBody>
          <a:bodyPr/>
          <a:lstStyle/>
          <a:p>
            <a:pPr lvl="0"/>
            <a:fld id="{603301BC-546D-4D7C-9DB4-0C7986D80DAF}" type="slidenum">
              <a:t>53</a:t>
            </a:fld>
            <a:endParaRPr lang="fr-FR"/>
          </a:p>
        </p:txBody>
      </p:sp>
      <p:sp>
        <p:nvSpPr>
          <p:cNvPr id="2" name="Titre 1">
            <a:extLst>
              <a:ext uri="{FF2B5EF4-FFF2-40B4-BE49-F238E27FC236}">
                <a16:creationId xmlns:a16="http://schemas.microsoft.com/office/drawing/2014/main" id="{CA388728-92E3-4450-8641-72AFA4EEC49C}"/>
              </a:ext>
            </a:extLst>
          </p:cNvPr>
          <p:cNvSpPr txBox="1">
            <a:spLocks noGrp="1"/>
          </p:cNvSpPr>
          <p:nvPr>
            <p:ph type="title" idx="4294967295"/>
          </p:nvPr>
        </p:nvSpPr>
        <p:spPr>
          <a:xfrm>
            <a:off x="2324100" y="673963"/>
            <a:ext cx="9029700" cy="707886"/>
          </a:xfrm>
        </p:spPr>
        <p:txBody>
          <a:bodyPr vert="horz">
            <a:spAutoFit/>
          </a:bodyPr>
          <a:lstStyle/>
          <a:p>
            <a:pPr lvl="0">
              <a:buClr>
                <a:srgbClr val="330066"/>
              </a:buClr>
              <a:buSzPct val="70000"/>
            </a:pPr>
            <a:r>
              <a:rPr lang="fr-FR" sz="4000" dirty="0">
                <a:solidFill>
                  <a:schemeClr val="accent1"/>
                </a:solidFill>
                <a:latin typeface="Arial" panose="020B0604020202020204" pitchFamily="34" charset="0"/>
                <a:cs typeface="Arial" panose="020B0604020202020204" pitchFamily="34" charset="0"/>
              </a:rPr>
              <a:t>Apprentissage par renforcement</a:t>
            </a:r>
          </a:p>
        </p:txBody>
      </p:sp>
      <p:sp>
        <p:nvSpPr>
          <p:cNvPr id="3" name="Espace réservé du texte 2">
            <a:extLst>
              <a:ext uri="{FF2B5EF4-FFF2-40B4-BE49-F238E27FC236}">
                <a16:creationId xmlns:a16="http://schemas.microsoft.com/office/drawing/2014/main" id="{54C048C5-FD73-4517-8EEA-D81315532A36}"/>
              </a:ext>
            </a:extLst>
          </p:cNvPr>
          <p:cNvSpPr txBox="1">
            <a:spLocks noGrp="1"/>
          </p:cNvSpPr>
          <p:nvPr>
            <p:ph type="body" idx="4294967295"/>
          </p:nvPr>
        </p:nvSpPr>
        <p:spPr>
          <a:xfrm>
            <a:off x="1980739" y="1599616"/>
            <a:ext cx="8229954" cy="4474874"/>
          </a:xfrm>
        </p:spPr>
        <p:txBody>
          <a:bodyPr vert="horz">
            <a:normAutofit/>
          </a:bodyPr>
          <a:lstStyle/>
          <a:p>
            <a:pPr lvl="0">
              <a:buClr>
                <a:srgbClr val="330066"/>
              </a:buClr>
              <a:buSzPct val="70000"/>
              <a:buFont typeface="Wingdings" pitchFamily="2"/>
              <a:buChar char=""/>
            </a:pPr>
            <a:endParaRPr lang="fr-FR" dirty="0"/>
          </a:p>
          <a:p>
            <a:pPr lvl="0">
              <a:buClr>
                <a:srgbClr val="330066"/>
              </a:buClr>
              <a:buSzPct val="70000"/>
              <a:buFont typeface="Wingdings" pitchFamily="2"/>
              <a:buChar char=""/>
            </a:pPr>
            <a:r>
              <a:rPr lang="fr-FR" dirty="0"/>
              <a:t>Situation d’un agent qui doit explorer un monde inconnu, apprendre les actions qu’il peut effectuer et leurs conséquences</a:t>
            </a:r>
          </a:p>
          <a:p>
            <a:pPr lvl="0">
              <a:buClr>
                <a:srgbClr val="330066"/>
              </a:buClr>
              <a:buSzPct val="70000"/>
              <a:buFont typeface="Wingdings" pitchFamily="2"/>
              <a:buChar char=""/>
            </a:pPr>
            <a:endParaRPr lang="fr-FR" dirty="0"/>
          </a:p>
          <a:p>
            <a:pPr lvl="0">
              <a:buClr>
                <a:srgbClr val="330066"/>
              </a:buClr>
              <a:buSzPct val="70000"/>
              <a:buFont typeface="Wingdings" pitchFamily="2"/>
              <a:buChar char=""/>
            </a:pPr>
            <a:r>
              <a:rPr lang="fr-FR" sz="1633" dirty="0"/>
              <a:t>A chaque action ou suite d’actions, l’agent</a:t>
            </a:r>
          </a:p>
          <a:p>
            <a:pPr marL="0" lvl="0" indent="0">
              <a:buClr>
                <a:srgbClr val="330066"/>
              </a:buClr>
              <a:buSzPct val="70000"/>
              <a:buNone/>
            </a:pPr>
            <a:r>
              <a:rPr lang="fr-FR" sz="1633" dirty="0"/>
              <a:t>reçoit une « récompense » et doit découvrir</a:t>
            </a:r>
          </a:p>
          <a:p>
            <a:pPr marL="0" lvl="0" indent="0">
              <a:buClr>
                <a:srgbClr val="330066"/>
              </a:buClr>
              <a:buSzPct val="70000"/>
              <a:buNone/>
            </a:pPr>
            <a:r>
              <a:rPr lang="fr-FR" sz="1633" dirty="0"/>
              <a:t>comment se comporter pour maximiser un</a:t>
            </a:r>
          </a:p>
          <a:p>
            <a:pPr marL="0" lvl="0" indent="0">
              <a:buClr>
                <a:srgbClr val="330066"/>
              </a:buClr>
              <a:buSzPct val="70000"/>
              <a:buNone/>
            </a:pPr>
            <a:r>
              <a:rPr lang="fr-FR" sz="1633" dirty="0"/>
              <a:t>gain cumulé</a:t>
            </a:r>
            <a:br>
              <a:rPr lang="fr-FR" dirty="0"/>
            </a:br>
            <a:endParaRPr lang="fr-FR" dirty="0"/>
          </a:p>
          <a:p>
            <a:pPr marL="0" lvl="1" indent="0" hangingPunct="0">
              <a:lnSpc>
                <a:spcPct val="100000"/>
              </a:lnSpc>
              <a:spcBef>
                <a:spcPts val="823"/>
              </a:spcBef>
              <a:buNone/>
              <a:tabLst>
                <a:tab pos="518302" algn="l"/>
                <a:tab pos="1347844" algn="l"/>
                <a:tab pos="2177388" algn="l"/>
                <a:tab pos="3006932" algn="l"/>
                <a:tab pos="3836475" algn="l"/>
                <a:tab pos="4666020" algn="l"/>
                <a:tab pos="5495564" algn="l"/>
                <a:tab pos="6325107" algn="l"/>
                <a:tab pos="7154651" algn="l"/>
                <a:tab pos="7984195" algn="l"/>
                <a:tab pos="8813738" algn="l"/>
              </a:tabLst>
            </a:pPr>
            <a:endParaRPr lang="fr-FR" sz="2540" dirty="0">
              <a:solidFill>
                <a:srgbClr val="333399"/>
              </a:solidFill>
              <a:latin typeface="Arial" pitchFamily="2"/>
            </a:endParaRPr>
          </a:p>
          <a:p>
            <a:pPr marL="0" lvl="1" indent="0" hangingPunct="0">
              <a:lnSpc>
                <a:spcPct val="100000"/>
              </a:lnSpc>
              <a:spcBef>
                <a:spcPts val="823"/>
              </a:spcBef>
              <a:buNone/>
              <a:tabLst>
                <a:tab pos="518302" algn="l"/>
                <a:tab pos="1347844" algn="l"/>
                <a:tab pos="2177388" algn="l"/>
                <a:tab pos="3006932" algn="l"/>
                <a:tab pos="3836475" algn="l"/>
                <a:tab pos="4666020" algn="l"/>
                <a:tab pos="5495564" algn="l"/>
                <a:tab pos="6325107" algn="l"/>
                <a:tab pos="7154651" algn="l"/>
                <a:tab pos="7984195" algn="l"/>
                <a:tab pos="8813738" algn="l"/>
              </a:tabLst>
            </a:pPr>
            <a:endParaRPr lang="fr-FR" sz="2540" dirty="0">
              <a:solidFill>
                <a:srgbClr val="333399"/>
              </a:solidFill>
              <a:latin typeface="Arial" pitchFamily="2"/>
            </a:endParaRPr>
          </a:p>
        </p:txBody>
      </p:sp>
      <p:pic>
        <p:nvPicPr>
          <p:cNvPr id="4" name="Image 3" descr="un agent dans son environnement" title="schéma du reinforcement learning">
            <a:extLst>
              <a:ext uri="{FF2B5EF4-FFF2-40B4-BE49-F238E27FC236}">
                <a16:creationId xmlns:a16="http://schemas.microsoft.com/office/drawing/2014/main" id="{9BF1D7A0-A116-4923-BFF2-EB6256161E0E}"/>
              </a:ext>
            </a:extLst>
          </p:cNvPr>
          <p:cNvPicPr>
            <a:picLocks noChangeAspect="1"/>
          </p:cNvPicPr>
          <p:nvPr/>
        </p:nvPicPr>
        <p:blipFill>
          <a:blip r:embed="rId3">
            <a:lum/>
            <a:alphaModFix/>
          </a:blip>
          <a:srcRect/>
          <a:stretch>
            <a:fillRect/>
          </a:stretch>
        </p:blipFill>
        <p:spPr>
          <a:xfrm>
            <a:off x="6618254" y="3657757"/>
            <a:ext cx="3233196" cy="2365785"/>
          </a:xfrm>
          <a:prstGeom prst="rect">
            <a:avLst/>
          </a:prstGeom>
          <a:noFill/>
          <a:ln>
            <a:noFill/>
          </a:ln>
        </p:spPr>
      </p:pic>
    </p:spTree>
    <p:extLst>
      <p:ext uri="{BB962C8B-B14F-4D97-AF65-F5344CB8AC3E}">
        <p14:creationId xmlns:p14="http://schemas.microsoft.com/office/powerpoint/2010/main" val="40781483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3A06619-49D4-4023-8055-B22B9359E944}"/>
              </a:ext>
            </a:extLst>
          </p:cNvPr>
          <p:cNvSpPr>
            <a:spLocks noGrp="1"/>
          </p:cNvSpPr>
          <p:nvPr>
            <p:ph type="title"/>
          </p:nvPr>
        </p:nvSpPr>
        <p:spPr/>
        <p:txBody>
          <a:bodyPr/>
          <a:lstStyle/>
          <a:p>
            <a:r>
              <a:rPr lang="fr-FR" dirty="0"/>
              <a:t>Focus sur l’apprentissage supervisé</a:t>
            </a:r>
          </a:p>
        </p:txBody>
      </p:sp>
      <p:sp>
        <p:nvSpPr>
          <p:cNvPr id="2" name="Espace réservé du numéro de diapositive 1">
            <a:extLst>
              <a:ext uri="{FF2B5EF4-FFF2-40B4-BE49-F238E27FC236}">
                <a16:creationId xmlns:a16="http://schemas.microsoft.com/office/drawing/2014/main" id="{E0E350B9-3480-4BE5-BDE8-B30CDA5E81DA}"/>
              </a:ext>
            </a:extLst>
          </p:cNvPr>
          <p:cNvSpPr>
            <a:spLocks noGrp="1"/>
          </p:cNvSpPr>
          <p:nvPr>
            <p:ph type="sldNum" sz="quarter" idx="12"/>
          </p:nvPr>
        </p:nvSpPr>
        <p:spPr/>
        <p:txBody>
          <a:bodyPr/>
          <a:lstStyle/>
          <a:p>
            <a:pPr rtl="0"/>
            <a:fld id="{71B7BAC7-FE87-40F6-AA24-4F4685D1B022}" type="slidenum">
              <a:rPr lang="fr-FR" smtClean="0"/>
              <a:t>54</a:t>
            </a:fld>
            <a:endParaRPr lang="fr-FR" dirty="0"/>
          </a:p>
        </p:txBody>
      </p:sp>
    </p:spTree>
    <p:extLst>
      <p:ext uri="{BB962C8B-B14F-4D97-AF65-F5344CB8AC3E}">
        <p14:creationId xmlns:p14="http://schemas.microsoft.com/office/powerpoint/2010/main" val="118098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35818-2E8F-442F-9B4F-75A8E1A55921}"/>
              </a:ext>
            </a:extLst>
          </p:cNvPr>
          <p:cNvSpPr>
            <a:spLocks noGrp="1"/>
          </p:cNvSpPr>
          <p:nvPr>
            <p:ph type="title"/>
          </p:nvPr>
        </p:nvSpPr>
        <p:spPr/>
        <p:txBody>
          <a:bodyPr/>
          <a:lstStyle/>
          <a:p>
            <a:r>
              <a:rPr lang="fr-FR" dirty="0"/>
              <a:t>Un exemple du domaine bancaire</a:t>
            </a:r>
          </a:p>
        </p:txBody>
      </p:sp>
      <p:sp>
        <p:nvSpPr>
          <p:cNvPr id="3" name="Espace réservé du contenu 2">
            <a:extLst>
              <a:ext uri="{FF2B5EF4-FFF2-40B4-BE49-F238E27FC236}">
                <a16:creationId xmlns:a16="http://schemas.microsoft.com/office/drawing/2014/main" id="{B5251AB1-7A7B-4221-9680-99F0CA23D118}"/>
              </a:ext>
            </a:extLst>
          </p:cNvPr>
          <p:cNvSpPr>
            <a:spLocks noGrp="1"/>
          </p:cNvSpPr>
          <p:nvPr>
            <p:ph idx="1"/>
          </p:nvPr>
        </p:nvSpPr>
        <p:spPr/>
        <p:txBody>
          <a:bodyPr/>
          <a:lstStyle/>
          <a:p>
            <a:r>
              <a:rPr lang="fr-FR" dirty="0"/>
              <a:t>Une banque veut prédire quels sont les clients qui remboursent avec succès leur prêt et quels sont les clients qui ont des problèmes de remboursement.</a:t>
            </a:r>
          </a:p>
          <a:p>
            <a:r>
              <a:rPr lang="fr-FR" dirty="0"/>
              <a:t>Données des 5 dernières années sur les prêts terminés</a:t>
            </a:r>
          </a:p>
          <a:p>
            <a:r>
              <a:rPr lang="fr-FR" dirty="0"/>
              <a:t>2 classes : succès = OUI succès = NON</a:t>
            </a:r>
          </a:p>
          <a:p>
            <a:r>
              <a:rPr lang="fr-FR" dirty="0"/>
              <a:t>Informations sur les clients: type de logement, salaire, salaire co-emprunteur, durée du prêt</a:t>
            </a:r>
          </a:p>
        </p:txBody>
      </p:sp>
    </p:spTree>
    <p:extLst>
      <p:ext uri="{BB962C8B-B14F-4D97-AF65-F5344CB8AC3E}">
        <p14:creationId xmlns:p14="http://schemas.microsoft.com/office/powerpoint/2010/main" val="6537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8BE418-87D5-48D1-BD8C-1980BF5D5E1B}"/>
              </a:ext>
            </a:extLst>
          </p:cNvPr>
          <p:cNvSpPr>
            <a:spLocks noGrp="1"/>
          </p:cNvSpPr>
          <p:nvPr>
            <p:ph type="title"/>
          </p:nvPr>
        </p:nvSpPr>
        <p:spPr/>
        <p:txBody>
          <a:bodyPr/>
          <a:lstStyle/>
          <a:p>
            <a:r>
              <a:rPr lang="fr-FR" dirty="0"/>
              <a:t>Un exemple du domaine bancaire</a:t>
            </a:r>
          </a:p>
        </p:txBody>
      </p:sp>
      <p:graphicFrame>
        <p:nvGraphicFramePr>
          <p:cNvPr id="4" name="Tableau 4">
            <a:extLst>
              <a:ext uri="{FF2B5EF4-FFF2-40B4-BE49-F238E27FC236}">
                <a16:creationId xmlns:a16="http://schemas.microsoft.com/office/drawing/2014/main" id="{DCA4C372-F40D-4F48-BE92-30FE0870E0DB}"/>
              </a:ext>
            </a:extLst>
          </p:cNvPr>
          <p:cNvGraphicFramePr>
            <a:graphicFrameLocks noGrp="1"/>
          </p:cNvGraphicFramePr>
          <p:nvPr>
            <p:ph idx="1"/>
            <p:extLst>
              <p:ext uri="{D42A27DB-BD31-4B8C-83A1-F6EECF244321}">
                <p14:modId xmlns:p14="http://schemas.microsoft.com/office/powerpoint/2010/main" val="3856479433"/>
              </p:ext>
            </p:extLst>
          </p:nvPr>
        </p:nvGraphicFramePr>
        <p:xfrm>
          <a:off x="523439" y="2149181"/>
          <a:ext cx="7818705" cy="4572000"/>
        </p:xfrm>
        <a:graphic>
          <a:graphicData uri="http://schemas.openxmlformats.org/drawingml/2006/table">
            <a:tbl>
              <a:tblPr firstRow="1" firstCol="1" bandRow="1">
                <a:tableStyleId>{5C22544A-7EE6-4342-B048-85BDC9FD1C3A}</a:tableStyleId>
              </a:tblPr>
              <a:tblGrid>
                <a:gridCol w="706240">
                  <a:extLst>
                    <a:ext uri="{9D8B030D-6E8A-4147-A177-3AD203B41FA5}">
                      <a16:colId xmlns:a16="http://schemas.microsoft.com/office/drawing/2014/main" val="3999880620"/>
                    </a:ext>
                  </a:extLst>
                </a:gridCol>
                <a:gridCol w="1422493">
                  <a:extLst>
                    <a:ext uri="{9D8B030D-6E8A-4147-A177-3AD203B41FA5}">
                      <a16:colId xmlns:a16="http://schemas.microsoft.com/office/drawing/2014/main" val="3165626455"/>
                    </a:ext>
                  </a:extLst>
                </a:gridCol>
                <a:gridCol w="1422493">
                  <a:extLst>
                    <a:ext uri="{9D8B030D-6E8A-4147-A177-3AD203B41FA5}">
                      <a16:colId xmlns:a16="http://schemas.microsoft.com/office/drawing/2014/main" val="769468256"/>
                    </a:ext>
                  </a:extLst>
                </a:gridCol>
                <a:gridCol w="1422493">
                  <a:extLst>
                    <a:ext uri="{9D8B030D-6E8A-4147-A177-3AD203B41FA5}">
                      <a16:colId xmlns:a16="http://schemas.microsoft.com/office/drawing/2014/main" val="2989149341"/>
                    </a:ext>
                  </a:extLst>
                </a:gridCol>
                <a:gridCol w="1422493">
                  <a:extLst>
                    <a:ext uri="{9D8B030D-6E8A-4147-A177-3AD203B41FA5}">
                      <a16:colId xmlns:a16="http://schemas.microsoft.com/office/drawing/2014/main" val="433109722"/>
                    </a:ext>
                  </a:extLst>
                </a:gridCol>
                <a:gridCol w="1422493">
                  <a:extLst>
                    <a:ext uri="{9D8B030D-6E8A-4147-A177-3AD203B41FA5}">
                      <a16:colId xmlns:a16="http://schemas.microsoft.com/office/drawing/2014/main" val="918619473"/>
                    </a:ext>
                  </a:extLst>
                </a:gridCol>
              </a:tblGrid>
              <a:tr h="302048">
                <a:tc>
                  <a:txBody>
                    <a:bodyPr/>
                    <a:lstStyle/>
                    <a:p>
                      <a:pPr algn="ctr" fontAlgn="b"/>
                      <a:r>
                        <a:rPr lang="fr-FR" sz="1400" b="0" i="0" u="none" strike="noStrike" dirty="0">
                          <a:effectLst/>
                          <a:latin typeface="Arial" panose="020B0604020202020204" pitchFamily="34" charset="0"/>
                        </a:rPr>
                        <a:t>Client</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a:effectLst/>
                          <a:latin typeface="Arial" panose="020B0604020202020204" pitchFamily="34" charset="0"/>
                        </a:rPr>
                        <a:t>Logement</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a:effectLst/>
                          <a:latin typeface="Arial" panose="020B0604020202020204" pitchFamily="34" charset="0"/>
                        </a:rPr>
                        <a:t>Durée_prêt</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a:effectLst/>
                          <a:latin typeface="Arial" panose="020B0604020202020204" pitchFamily="34" charset="0"/>
                        </a:rPr>
                        <a:t>Salaire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err="1">
                          <a:effectLst/>
                          <a:latin typeface="Arial" panose="020B0604020202020204" pitchFamily="34" charset="0"/>
                        </a:rPr>
                        <a:t>Salaire_CoEmp</a:t>
                      </a:r>
                      <a:endParaRPr lang="fr-FR" sz="1400" b="0" i="0" u="none" strike="noStrike" dirty="0">
                        <a:effectLst/>
                        <a:latin typeface="Arial" panose="020B060402020202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i="0" u="none" strike="noStrike" dirty="0">
                          <a:solidFill>
                            <a:srgbClr val="FF0000"/>
                          </a:solidFill>
                          <a:effectLst/>
                          <a:latin typeface="Arial" panose="020B0604020202020204" pitchFamily="34" charset="0"/>
                        </a:rPr>
                        <a:t>Succès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2548248"/>
                  </a:ext>
                </a:extLst>
              </a:tr>
              <a:tr h="302048">
                <a:tc>
                  <a:txBody>
                    <a:bodyPr/>
                    <a:lstStyle/>
                    <a:p>
                      <a:pPr algn="l" fontAlgn="b"/>
                      <a:r>
                        <a:rPr lang="fr-FR" sz="1400" b="0" i="0" u="none" strike="noStrike" dirty="0">
                          <a:effectLst/>
                          <a:latin typeface="Arial" panose="020B0604020202020204" pitchFamily="34" charset="0"/>
                        </a:rPr>
                        <a:t>E1</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locataire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Long</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45</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Elevé</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NON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1922952"/>
                  </a:ext>
                </a:extLst>
              </a:tr>
              <a:tr h="302048">
                <a:tc>
                  <a:txBody>
                    <a:bodyPr/>
                    <a:lstStyle/>
                    <a:p>
                      <a:pPr algn="l" fontAlgn="b"/>
                      <a:r>
                        <a:rPr lang="fr-FR" sz="1400" b="0" i="0" u="none" strike="noStrike" dirty="0">
                          <a:effectLst/>
                          <a:latin typeface="Arial" panose="020B0604020202020204" pitchFamily="34" charset="0"/>
                        </a:rPr>
                        <a:t>E2</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locataire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Long</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30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Faible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NON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9469651"/>
                  </a:ext>
                </a:extLst>
              </a:tr>
              <a:tr h="302048">
                <a:tc>
                  <a:txBody>
                    <a:bodyPr/>
                    <a:lstStyle/>
                    <a:p>
                      <a:pPr algn="l" fontAlgn="b"/>
                      <a:r>
                        <a:rPr lang="fr-FR" sz="1400" b="0" i="0" u="none" strike="noStrike" dirty="0">
                          <a:effectLst/>
                          <a:latin typeface="Arial" panose="020B0604020202020204" pitchFamily="34" charset="0"/>
                        </a:rPr>
                        <a:t>E3</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propriétaire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Long</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32</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Elevé</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OUI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5314175"/>
                  </a:ext>
                </a:extLst>
              </a:tr>
              <a:tr h="302048">
                <a:tc>
                  <a:txBody>
                    <a:bodyPr/>
                    <a:lstStyle/>
                    <a:p>
                      <a:pPr algn="l" fontAlgn="b"/>
                      <a:r>
                        <a:rPr lang="fr-FR" sz="1400" b="0" i="0" u="none" strike="noStrike" dirty="0">
                          <a:effectLst/>
                          <a:latin typeface="Arial" panose="020B0604020202020204" pitchFamily="34" charset="0"/>
                        </a:rPr>
                        <a:t>E4</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famille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Moyenne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Elevé</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OUI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298735"/>
                  </a:ext>
                </a:extLst>
              </a:tr>
              <a:tr h="302048">
                <a:tc>
                  <a:txBody>
                    <a:bodyPr/>
                    <a:lstStyle/>
                    <a:p>
                      <a:pPr algn="l" fontAlgn="b"/>
                      <a:r>
                        <a:rPr lang="fr-FR" sz="1400" b="0" i="0" u="none" strike="noStrike" dirty="0">
                          <a:effectLst/>
                          <a:latin typeface="Arial" panose="020B0604020202020204" pitchFamily="34" charset="0"/>
                        </a:rPr>
                        <a:t>E5</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famille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Courte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Elevé</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OUI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8236857"/>
                  </a:ext>
                </a:extLst>
              </a:tr>
              <a:tr h="302048">
                <a:tc>
                  <a:txBody>
                    <a:bodyPr/>
                    <a:lstStyle/>
                    <a:p>
                      <a:pPr algn="l" fontAlgn="b"/>
                      <a:r>
                        <a:rPr lang="fr-FR" sz="1400" b="0" i="0" u="none" strike="noStrike">
                          <a:effectLst/>
                          <a:latin typeface="Arial" panose="020B0604020202020204" pitchFamily="34" charset="0"/>
                        </a:rPr>
                        <a:t>E6</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famille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Courte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Faible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NON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0417997"/>
                  </a:ext>
                </a:extLst>
              </a:tr>
              <a:tr h="302048">
                <a:tc>
                  <a:txBody>
                    <a:bodyPr/>
                    <a:lstStyle/>
                    <a:p>
                      <a:pPr algn="l" fontAlgn="b"/>
                      <a:r>
                        <a:rPr lang="fr-FR" sz="1400" b="0" i="0" u="none" strike="noStrike">
                          <a:effectLst/>
                          <a:latin typeface="Arial" panose="020B0604020202020204" pitchFamily="34" charset="0"/>
                        </a:rPr>
                        <a:t>E7</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propriétaire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Courte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Faible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OUI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0033313"/>
                  </a:ext>
                </a:extLst>
              </a:tr>
              <a:tr h="302048">
                <a:tc>
                  <a:txBody>
                    <a:bodyPr/>
                    <a:lstStyle/>
                    <a:p>
                      <a:pPr algn="l" fontAlgn="b"/>
                      <a:r>
                        <a:rPr lang="fr-FR" sz="1400" b="0" i="0" u="none" strike="noStrike">
                          <a:effectLst/>
                          <a:latin typeface="Arial" panose="020B0604020202020204" pitchFamily="34" charset="0"/>
                        </a:rPr>
                        <a:t>E8</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locataire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Moyenne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Elevé</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NON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3278568"/>
                  </a:ext>
                </a:extLst>
              </a:tr>
              <a:tr h="302048">
                <a:tc>
                  <a:txBody>
                    <a:bodyPr/>
                    <a:lstStyle/>
                    <a:p>
                      <a:pPr algn="l" fontAlgn="b"/>
                      <a:r>
                        <a:rPr lang="fr-FR" sz="1400" b="0" i="0" u="none" strike="noStrike" dirty="0">
                          <a:effectLst/>
                          <a:latin typeface="Arial" panose="020B0604020202020204" pitchFamily="34" charset="0"/>
                        </a:rPr>
                        <a:t>E9</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locataire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Courte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Elevé</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OUI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863316"/>
                  </a:ext>
                </a:extLst>
              </a:tr>
              <a:tr h="302048">
                <a:tc>
                  <a:txBody>
                    <a:bodyPr/>
                    <a:lstStyle/>
                    <a:p>
                      <a:pPr algn="l" fontAlgn="b"/>
                      <a:r>
                        <a:rPr lang="fr-FR" sz="1400" b="0" i="0" u="none" strike="noStrike" dirty="0">
                          <a:effectLst/>
                          <a:latin typeface="Arial" panose="020B0604020202020204" pitchFamily="34" charset="0"/>
                        </a:rPr>
                        <a:t>E10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famille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Moyenne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Elevé</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OUI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9254980"/>
                  </a:ext>
                </a:extLst>
              </a:tr>
              <a:tr h="302048">
                <a:tc>
                  <a:txBody>
                    <a:bodyPr/>
                    <a:lstStyle/>
                    <a:p>
                      <a:pPr algn="l" fontAlgn="b"/>
                      <a:r>
                        <a:rPr lang="fr-FR" sz="1400" b="0" i="0" u="none" strike="noStrike" dirty="0">
                          <a:effectLst/>
                          <a:latin typeface="Arial" panose="020B0604020202020204" pitchFamily="34" charset="0"/>
                        </a:rPr>
                        <a:t>E11</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locataire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Moyenne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62</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Faible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OUI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6854210"/>
                  </a:ext>
                </a:extLst>
              </a:tr>
              <a:tr h="302048">
                <a:tc>
                  <a:txBody>
                    <a:bodyPr/>
                    <a:lstStyle/>
                    <a:p>
                      <a:pPr algn="l" fontAlgn="b"/>
                      <a:r>
                        <a:rPr lang="fr-FR" sz="1400" b="0" i="0" u="none" strike="noStrike" dirty="0">
                          <a:effectLst/>
                          <a:latin typeface="Arial" panose="020B0604020202020204" pitchFamily="34" charset="0"/>
                        </a:rPr>
                        <a:t>E12</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propriétaire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Moyenne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47</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Faible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OUI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078167"/>
                  </a:ext>
                </a:extLst>
              </a:tr>
              <a:tr h="302048">
                <a:tc>
                  <a:txBody>
                    <a:bodyPr/>
                    <a:lstStyle/>
                    <a:p>
                      <a:pPr algn="l" fontAlgn="b"/>
                      <a:r>
                        <a:rPr lang="fr-FR" sz="1400" b="0" i="0" u="none" strike="noStrike" dirty="0">
                          <a:effectLst/>
                          <a:latin typeface="Arial" panose="020B0604020202020204" pitchFamily="34" charset="0"/>
                        </a:rPr>
                        <a:t>E13</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propriétaire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Long</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68</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Elevé</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OUI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2381660"/>
                  </a:ext>
                </a:extLst>
              </a:tr>
              <a:tr h="302048">
                <a:tc>
                  <a:txBody>
                    <a:bodyPr/>
                    <a:lstStyle/>
                    <a:p>
                      <a:pPr algn="l" fontAlgn="b"/>
                      <a:r>
                        <a:rPr lang="fr-FR" sz="1400" b="0" i="0" u="none" strike="noStrike" dirty="0">
                          <a:effectLst/>
                          <a:latin typeface="Arial" panose="020B0604020202020204" pitchFamily="34" charset="0"/>
                        </a:rPr>
                        <a:t>E14</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famille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Moyenne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48</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Faible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NON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0342968"/>
                  </a:ext>
                </a:extLst>
              </a:tr>
            </a:tbl>
          </a:graphicData>
        </a:graphic>
      </p:graphicFrame>
      <p:sp>
        <p:nvSpPr>
          <p:cNvPr id="6" name="Espace réservé du numéro de diapositive 5">
            <a:extLst>
              <a:ext uri="{FF2B5EF4-FFF2-40B4-BE49-F238E27FC236}">
                <a16:creationId xmlns:a16="http://schemas.microsoft.com/office/drawing/2014/main" id="{350962BB-B19C-47A2-A0CA-9DA416E31021}"/>
              </a:ext>
            </a:extLst>
          </p:cNvPr>
          <p:cNvSpPr>
            <a:spLocks noGrp="1"/>
          </p:cNvSpPr>
          <p:nvPr>
            <p:ph type="sldNum" sz="quarter" idx="12"/>
          </p:nvPr>
        </p:nvSpPr>
        <p:spPr/>
        <p:txBody>
          <a:bodyPr/>
          <a:lstStyle/>
          <a:p>
            <a:pPr rtl="0"/>
            <a:fld id="{71B7BAC7-FE87-40F6-AA24-4F4685D1B022}" type="slidenum">
              <a:rPr lang="fr-FR" smtClean="0"/>
              <a:t>56</a:t>
            </a:fld>
            <a:endParaRPr lang="fr-FR" dirty="0"/>
          </a:p>
        </p:txBody>
      </p:sp>
      <p:sp>
        <p:nvSpPr>
          <p:cNvPr id="7" name="ZoneTexte 6">
            <a:extLst>
              <a:ext uri="{FF2B5EF4-FFF2-40B4-BE49-F238E27FC236}">
                <a16:creationId xmlns:a16="http://schemas.microsoft.com/office/drawing/2014/main" id="{76455475-21A3-4F10-8CB4-04C0B2DFCCC2}"/>
              </a:ext>
            </a:extLst>
          </p:cNvPr>
          <p:cNvSpPr txBox="1"/>
          <p:nvPr/>
        </p:nvSpPr>
        <p:spPr>
          <a:xfrm flipH="1">
            <a:off x="8838026" y="3146356"/>
            <a:ext cx="2359856" cy="1754326"/>
          </a:xfrm>
          <a:prstGeom prst="rect">
            <a:avLst/>
          </a:prstGeom>
          <a:noFill/>
          <a:ln>
            <a:solidFill>
              <a:schemeClr val="bg2"/>
            </a:solidFill>
          </a:ln>
        </p:spPr>
        <p:txBody>
          <a:bodyPr wrap="square" rtlCol="0" anchor="ctr" anchorCtr="1">
            <a:spAutoFit/>
          </a:bodyPr>
          <a:lstStyle/>
          <a:p>
            <a:r>
              <a:rPr lang="fr-FR" dirty="0"/>
              <a:t>Modéliser, expliquer la variable Succès en fonction des variables explicatives Logement, </a:t>
            </a:r>
            <a:r>
              <a:rPr lang="fr-FR" dirty="0" err="1"/>
              <a:t>Durée_prêt</a:t>
            </a:r>
            <a:r>
              <a:rPr lang="fr-FR" dirty="0"/>
              <a:t>, Salaire, </a:t>
            </a:r>
            <a:r>
              <a:rPr lang="fr-FR" dirty="0" err="1"/>
              <a:t>Salaire_CoEmp</a:t>
            </a:r>
            <a:endParaRPr lang="fr-FR" dirty="0"/>
          </a:p>
        </p:txBody>
      </p:sp>
    </p:spTree>
    <p:extLst>
      <p:ext uri="{BB962C8B-B14F-4D97-AF65-F5344CB8AC3E}">
        <p14:creationId xmlns:p14="http://schemas.microsoft.com/office/powerpoint/2010/main" val="212383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894C81-13A8-469F-AEA4-136E8B544EE4}"/>
              </a:ext>
            </a:extLst>
          </p:cNvPr>
          <p:cNvSpPr>
            <a:spLocks noGrp="1"/>
          </p:cNvSpPr>
          <p:nvPr>
            <p:ph type="title"/>
          </p:nvPr>
        </p:nvSpPr>
        <p:spPr>
          <a:xfrm>
            <a:off x="1778333" y="-34694"/>
            <a:ext cx="9029700" cy="951522"/>
          </a:xfrm>
        </p:spPr>
        <p:txBody>
          <a:bodyPr>
            <a:normAutofit/>
          </a:bodyPr>
          <a:lstStyle/>
          <a:p>
            <a:r>
              <a:rPr lang="fr-FR" sz="4000" dirty="0"/>
              <a:t>Arbre de décision</a:t>
            </a:r>
          </a:p>
        </p:txBody>
      </p:sp>
      <p:grpSp>
        <p:nvGrpSpPr>
          <p:cNvPr id="44" name="Groupe 43">
            <a:extLst>
              <a:ext uri="{FF2B5EF4-FFF2-40B4-BE49-F238E27FC236}">
                <a16:creationId xmlns:a16="http://schemas.microsoft.com/office/drawing/2014/main" id="{3D591E99-B041-4B37-BEC6-183EC9D16E5C}"/>
              </a:ext>
            </a:extLst>
          </p:cNvPr>
          <p:cNvGrpSpPr/>
          <p:nvPr/>
        </p:nvGrpSpPr>
        <p:grpSpPr>
          <a:xfrm>
            <a:off x="1885786" y="981376"/>
            <a:ext cx="8826455" cy="3310405"/>
            <a:chOff x="140564" y="2003713"/>
            <a:chExt cx="12051436" cy="4546343"/>
          </a:xfrm>
        </p:grpSpPr>
        <p:sp>
          <p:nvSpPr>
            <p:cNvPr id="19" name="Ellipse 18">
              <a:extLst>
                <a:ext uri="{FF2B5EF4-FFF2-40B4-BE49-F238E27FC236}">
                  <a16:creationId xmlns:a16="http://schemas.microsoft.com/office/drawing/2014/main" id="{6DD93326-9986-450C-8F20-165F06E30A1E}"/>
                </a:ext>
              </a:extLst>
            </p:cNvPr>
            <p:cNvSpPr/>
            <p:nvPr/>
          </p:nvSpPr>
          <p:spPr>
            <a:xfrm>
              <a:off x="140564" y="5821240"/>
              <a:ext cx="2183536" cy="728816"/>
            </a:xfrm>
            <a:prstGeom prst="ellipse">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Succès = NON</a:t>
              </a:r>
            </a:p>
          </p:txBody>
        </p:sp>
        <p:grpSp>
          <p:nvGrpSpPr>
            <p:cNvPr id="43" name="Groupe 42">
              <a:extLst>
                <a:ext uri="{FF2B5EF4-FFF2-40B4-BE49-F238E27FC236}">
                  <a16:creationId xmlns:a16="http://schemas.microsoft.com/office/drawing/2014/main" id="{08409E1F-6291-40DA-A29D-1BDE6E510AB4}"/>
                </a:ext>
              </a:extLst>
            </p:cNvPr>
            <p:cNvGrpSpPr/>
            <p:nvPr/>
          </p:nvGrpSpPr>
          <p:grpSpPr>
            <a:xfrm>
              <a:off x="1232332" y="2003713"/>
              <a:ext cx="10959668" cy="4546343"/>
              <a:chOff x="1232332" y="2003713"/>
              <a:chExt cx="10959668" cy="4546343"/>
            </a:xfrm>
          </p:grpSpPr>
          <p:sp>
            <p:nvSpPr>
              <p:cNvPr id="4" name="Rectangle 3">
                <a:extLst>
                  <a:ext uri="{FF2B5EF4-FFF2-40B4-BE49-F238E27FC236}">
                    <a16:creationId xmlns:a16="http://schemas.microsoft.com/office/drawing/2014/main" id="{82FA12B1-A417-461D-AF84-5CF6312C11DC}"/>
                  </a:ext>
                </a:extLst>
              </p:cNvPr>
              <p:cNvSpPr/>
              <p:nvPr/>
            </p:nvSpPr>
            <p:spPr>
              <a:xfrm>
                <a:off x="5535065" y="2003713"/>
                <a:ext cx="1828800" cy="449943"/>
              </a:xfrm>
              <a:prstGeom prst="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Logement</a:t>
                </a:r>
              </a:p>
            </p:txBody>
          </p:sp>
          <p:sp>
            <p:nvSpPr>
              <p:cNvPr id="5" name="Rectangle 4">
                <a:extLst>
                  <a:ext uri="{FF2B5EF4-FFF2-40B4-BE49-F238E27FC236}">
                    <a16:creationId xmlns:a16="http://schemas.microsoft.com/office/drawing/2014/main" id="{5C92C117-4214-4885-95D6-805E036A646F}"/>
                  </a:ext>
                </a:extLst>
              </p:cNvPr>
              <p:cNvSpPr/>
              <p:nvPr/>
            </p:nvSpPr>
            <p:spPr>
              <a:xfrm>
                <a:off x="1965518" y="3675529"/>
                <a:ext cx="2014818" cy="502024"/>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Salaire</a:t>
                </a:r>
              </a:p>
            </p:txBody>
          </p:sp>
          <p:sp>
            <p:nvSpPr>
              <p:cNvPr id="8" name="Rectangle 7">
                <a:extLst>
                  <a:ext uri="{FF2B5EF4-FFF2-40B4-BE49-F238E27FC236}">
                    <a16:creationId xmlns:a16="http://schemas.microsoft.com/office/drawing/2014/main" id="{9EC41093-B407-4505-B049-94E3896D3816}"/>
                  </a:ext>
                </a:extLst>
              </p:cNvPr>
              <p:cNvSpPr/>
              <p:nvPr/>
            </p:nvSpPr>
            <p:spPr>
              <a:xfrm>
                <a:off x="8931097" y="3666566"/>
                <a:ext cx="2203542" cy="513689"/>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Salaire Co-</a:t>
                </a:r>
                <a:r>
                  <a:rPr lang="fr-FR" dirty="0" err="1"/>
                  <a:t>emp</a:t>
                </a:r>
                <a:endParaRPr lang="fr-FR" dirty="0"/>
              </a:p>
            </p:txBody>
          </p:sp>
          <p:cxnSp>
            <p:nvCxnSpPr>
              <p:cNvPr id="12" name="Connecteur droit 11">
                <a:extLst>
                  <a:ext uri="{FF2B5EF4-FFF2-40B4-BE49-F238E27FC236}">
                    <a16:creationId xmlns:a16="http://schemas.microsoft.com/office/drawing/2014/main" id="{0E090AE6-125E-4FB0-8E6F-2F20FE1BFEF4}"/>
                  </a:ext>
                </a:extLst>
              </p:cNvPr>
              <p:cNvCxnSpPr>
                <a:cxnSpLocks/>
                <a:stCxn id="4" idx="2"/>
              </p:cNvCxnSpPr>
              <p:nvPr/>
            </p:nvCxnSpPr>
            <p:spPr>
              <a:xfrm flipH="1">
                <a:off x="2796989" y="2453656"/>
                <a:ext cx="3652476" cy="1221873"/>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3AF2B932-88D2-49CD-A2D3-46CB5E6891BA}"/>
                  </a:ext>
                </a:extLst>
              </p:cNvPr>
              <p:cNvCxnSpPr>
                <a:cxnSpLocks/>
                <a:stCxn id="4" idx="2"/>
                <a:endCxn id="8" idx="0"/>
              </p:cNvCxnSpPr>
              <p:nvPr/>
            </p:nvCxnSpPr>
            <p:spPr>
              <a:xfrm>
                <a:off x="6449466" y="2453657"/>
                <a:ext cx="3583402" cy="1212909"/>
              </a:xfrm>
              <a:prstGeom prst="line">
                <a:avLst/>
              </a:prstGeom>
            </p:spPr>
            <p:style>
              <a:lnRef idx="1">
                <a:schemeClr val="dk1"/>
              </a:lnRef>
              <a:fillRef idx="0">
                <a:schemeClr val="dk1"/>
              </a:fillRef>
              <a:effectRef idx="0">
                <a:schemeClr val="dk1"/>
              </a:effectRef>
              <a:fontRef idx="minor">
                <a:schemeClr val="tx1"/>
              </a:fontRef>
            </p:style>
          </p:cxnSp>
          <p:sp>
            <p:nvSpPr>
              <p:cNvPr id="16" name="Ellipse 15">
                <a:extLst>
                  <a:ext uri="{FF2B5EF4-FFF2-40B4-BE49-F238E27FC236}">
                    <a16:creationId xmlns:a16="http://schemas.microsoft.com/office/drawing/2014/main" id="{1A7966E9-58B5-4524-82FD-60A2A6A92683}"/>
                  </a:ext>
                </a:extLst>
              </p:cNvPr>
              <p:cNvSpPr/>
              <p:nvPr/>
            </p:nvSpPr>
            <p:spPr>
              <a:xfrm>
                <a:off x="5187688" y="3553172"/>
                <a:ext cx="2445124" cy="728816"/>
              </a:xfrm>
              <a:prstGeom prst="ellipse">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Succès = OUI</a:t>
                </a:r>
              </a:p>
            </p:txBody>
          </p:sp>
          <p:cxnSp>
            <p:nvCxnSpPr>
              <p:cNvPr id="18" name="Connecteur droit 17">
                <a:extLst>
                  <a:ext uri="{FF2B5EF4-FFF2-40B4-BE49-F238E27FC236}">
                    <a16:creationId xmlns:a16="http://schemas.microsoft.com/office/drawing/2014/main" id="{CC3DCB6E-D2F2-48DB-83E2-67425B91BB3F}"/>
                  </a:ext>
                </a:extLst>
              </p:cNvPr>
              <p:cNvCxnSpPr>
                <a:stCxn id="4" idx="2"/>
              </p:cNvCxnSpPr>
              <p:nvPr/>
            </p:nvCxnSpPr>
            <p:spPr>
              <a:xfrm>
                <a:off x="6449465" y="2453656"/>
                <a:ext cx="0" cy="975344"/>
              </a:xfrm>
              <a:prstGeom prst="line">
                <a:avLst/>
              </a:prstGeom>
            </p:spPr>
            <p:style>
              <a:lnRef idx="1">
                <a:schemeClr val="dk1"/>
              </a:lnRef>
              <a:fillRef idx="0">
                <a:schemeClr val="dk1"/>
              </a:fillRef>
              <a:effectRef idx="0">
                <a:schemeClr val="dk1"/>
              </a:effectRef>
              <a:fontRef idx="minor">
                <a:schemeClr val="tx1"/>
              </a:fontRef>
            </p:style>
          </p:cxnSp>
          <p:sp>
            <p:nvSpPr>
              <p:cNvPr id="20" name="Ellipse 19">
                <a:extLst>
                  <a:ext uri="{FF2B5EF4-FFF2-40B4-BE49-F238E27FC236}">
                    <a16:creationId xmlns:a16="http://schemas.microsoft.com/office/drawing/2014/main" id="{A84AC6C7-69AF-47C2-8812-EF543572168E}"/>
                  </a:ext>
                </a:extLst>
              </p:cNvPr>
              <p:cNvSpPr/>
              <p:nvPr/>
            </p:nvSpPr>
            <p:spPr>
              <a:xfrm>
                <a:off x="3039530" y="5821240"/>
                <a:ext cx="2183536" cy="728816"/>
              </a:xfrm>
              <a:prstGeom prst="ellipse">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Succès = OUI</a:t>
                </a:r>
              </a:p>
            </p:txBody>
          </p:sp>
          <p:sp>
            <p:nvSpPr>
              <p:cNvPr id="21" name="Ellipse 20">
                <a:extLst>
                  <a:ext uri="{FF2B5EF4-FFF2-40B4-BE49-F238E27FC236}">
                    <a16:creationId xmlns:a16="http://schemas.microsoft.com/office/drawing/2014/main" id="{41D098CF-CFF2-4E1E-AADE-B9641D019371}"/>
                  </a:ext>
                </a:extLst>
              </p:cNvPr>
              <p:cNvSpPr/>
              <p:nvPr/>
            </p:nvSpPr>
            <p:spPr>
              <a:xfrm>
                <a:off x="10127230" y="5821240"/>
                <a:ext cx="2014818" cy="671635"/>
              </a:xfrm>
              <a:prstGeom prst="ellipse">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Succès = OUI</a:t>
                </a:r>
              </a:p>
            </p:txBody>
          </p:sp>
          <p:sp>
            <p:nvSpPr>
              <p:cNvPr id="22" name="Ellipse 21">
                <a:extLst>
                  <a:ext uri="{FF2B5EF4-FFF2-40B4-BE49-F238E27FC236}">
                    <a16:creationId xmlns:a16="http://schemas.microsoft.com/office/drawing/2014/main" id="{D3102575-A795-4EC7-B6E3-EDCDE9E3945E}"/>
                  </a:ext>
                </a:extLst>
              </p:cNvPr>
              <p:cNvSpPr/>
              <p:nvPr/>
            </p:nvSpPr>
            <p:spPr>
              <a:xfrm>
                <a:off x="7554360" y="5794350"/>
                <a:ext cx="2014818" cy="728816"/>
              </a:xfrm>
              <a:prstGeom prst="ellipse">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Succès = NON</a:t>
                </a:r>
              </a:p>
            </p:txBody>
          </p:sp>
          <p:cxnSp>
            <p:nvCxnSpPr>
              <p:cNvPr id="25" name="Connecteur droit 24">
                <a:extLst>
                  <a:ext uri="{FF2B5EF4-FFF2-40B4-BE49-F238E27FC236}">
                    <a16:creationId xmlns:a16="http://schemas.microsoft.com/office/drawing/2014/main" id="{42E8B838-6642-46F8-B4AA-DA4118E87A7F}"/>
                  </a:ext>
                </a:extLst>
              </p:cNvPr>
              <p:cNvCxnSpPr>
                <a:cxnSpLocks/>
                <a:stCxn id="8" idx="2"/>
                <a:endCxn id="22" idx="0"/>
              </p:cNvCxnSpPr>
              <p:nvPr/>
            </p:nvCxnSpPr>
            <p:spPr>
              <a:xfrm flipH="1">
                <a:off x="8561769" y="4180255"/>
                <a:ext cx="1471099" cy="1614095"/>
              </a:xfrm>
              <a:prstGeom prst="line">
                <a:avLst/>
              </a:prstGeom>
            </p:spPr>
            <p:style>
              <a:lnRef idx="1">
                <a:schemeClr val="dk1"/>
              </a:lnRef>
              <a:fillRef idx="0">
                <a:schemeClr val="dk1"/>
              </a:fillRef>
              <a:effectRef idx="0">
                <a:schemeClr val="dk1"/>
              </a:effectRef>
              <a:fontRef idx="minor">
                <a:schemeClr val="tx1"/>
              </a:fontRef>
            </p:style>
          </p:cxnSp>
          <p:cxnSp>
            <p:nvCxnSpPr>
              <p:cNvPr id="27" name="Connecteur droit 26">
                <a:extLst>
                  <a:ext uri="{FF2B5EF4-FFF2-40B4-BE49-F238E27FC236}">
                    <a16:creationId xmlns:a16="http://schemas.microsoft.com/office/drawing/2014/main" id="{107D0EE7-B3B4-4F6F-ACA1-09ADD55B726E}"/>
                  </a:ext>
                </a:extLst>
              </p:cNvPr>
              <p:cNvCxnSpPr>
                <a:cxnSpLocks/>
                <a:stCxn id="8" idx="2"/>
                <a:endCxn id="21" idx="0"/>
              </p:cNvCxnSpPr>
              <p:nvPr/>
            </p:nvCxnSpPr>
            <p:spPr>
              <a:xfrm>
                <a:off x="10032868" y="4180255"/>
                <a:ext cx="1101770" cy="1640985"/>
              </a:xfrm>
              <a:prstGeom prst="line">
                <a:avLst/>
              </a:prstGeom>
            </p:spPr>
            <p:style>
              <a:lnRef idx="1">
                <a:schemeClr val="dk1"/>
              </a:lnRef>
              <a:fillRef idx="0">
                <a:schemeClr val="dk1"/>
              </a:fillRef>
              <a:effectRef idx="0">
                <a:schemeClr val="dk1"/>
              </a:effectRef>
              <a:fontRef idx="minor">
                <a:schemeClr val="tx1"/>
              </a:fontRef>
            </p:style>
          </p:cxnSp>
          <p:cxnSp>
            <p:nvCxnSpPr>
              <p:cNvPr id="29" name="Connecteur droit 28">
                <a:extLst>
                  <a:ext uri="{FF2B5EF4-FFF2-40B4-BE49-F238E27FC236}">
                    <a16:creationId xmlns:a16="http://schemas.microsoft.com/office/drawing/2014/main" id="{13EA30B9-B4AD-4657-A48F-60F687C2A0A3}"/>
                  </a:ext>
                </a:extLst>
              </p:cNvPr>
              <p:cNvCxnSpPr>
                <a:stCxn id="5" idx="2"/>
                <a:endCxn id="19" idx="0"/>
              </p:cNvCxnSpPr>
              <p:nvPr/>
            </p:nvCxnSpPr>
            <p:spPr>
              <a:xfrm flipH="1">
                <a:off x="1232332" y="4177553"/>
                <a:ext cx="1740595" cy="1643687"/>
              </a:xfrm>
              <a:prstGeom prst="line">
                <a:avLst/>
              </a:prstGeom>
            </p:spPr>
            <p:style>
              <a:lnRef idx="1">
                <a:schemeClr val="dk1"/>
              </a:lnRef>
              <a:fillRef idx="0">
                <a:schemeClr val="dk1"/>
              </a:fillRef>
              <a:effectRef idx="0">
                <a:schemeClr val="dk1"/>
              </a:effectRef>
              <a:fontRef idx="minor">
                <a:schemeClr val="tx1"/>
              </a:fontRef>
            </p:style>
          </p:cxnSp>
          <p:cxnSp>
            <p:nvCxnSpPr>
              <p:cNvPr id="31" name="Connecteur droit 30">
                <a:extLst>
                  <a:ext uri="{FF2B5EF4-FFF2-40B4-BE49-F238E27FC236}">
                    <a16:creationId xmlns:a16="http://schemas.microsoft.com/office/drawing/2014/main" id="{69096197-0CD5-49A4-9FFE-B0A361F19A1F}"/>
                  </a:ext>
                </a:extLst>
              </p:cNvPr>
              <p:cNvCxnSpPr>
                <a:stCxn id="5" idx="2"/>
                <a:endCxn id="20" idx="0"/>
              </p:cNvCxnSpPr>
              <p:nvPr/>
            </p:nvCxnSpPr>
            <p:spPr>
              <a:xfrm>
                <a:off x="2972927" y="4177553"/>
                <a:ext cx="1158371" cy="1643687"/>
              </a:xfrm>
              <a:prstGeom prst="line">
                <a:avLst/>
              </a:prstGeom>
            </p:spPr>
            <p:style>
              <a:lnRef idx="1">
                <a:schemeClr val="dk1"/>
              </a:lnRef>
              <a:fillRef idx="0">
                <a:schemeClr val="dk1"/>
              </a:fillRef>
              <a:effectRef idx="0">
                <a:schemeClr val="dk1"/>
              </a:effectRef>
              <a:fontRef idx="minor">
                <a:schemeClr val="tx1"/>
              </a:fontRef>
            </p:style>
          </p:cxnSp>
          <p:sp>
            <p:nvSpPr>
              <p:cNvPr id="32" name="ZoneTexte 31">
                <a:extLst>
                  <a:ext uri="{FF2B5EF4-FFF2-40B4-BE49-F238E27FC236}">
                    <a16:creationId xmlns:a16="http://schemas.microsoft.com/office/drawing/2014/main" id="{422F8869-D5EC-4393-A29E-4663F685F27D}"/>
                  </a:ext>
                </a:extLst>
              </p:cNvPr>
              <p:cNvSpPr txBox="1"/>
              <p:nvPr/>
            </p:nvSpPr>
            <p:spPr>
              <a:xfrm>
                <a:off x="3886883" y="2478576"/>
                <a:ext cx="1426091" cy="435974"/>
              </a:xfrm>
              <a:prstGeom prst="rect">
                <a:avLst/>
              </a:prstGeom>
              <a:noFill/>
              <a:ln>
                <a:solidFill>
                  <a:schemeClr val="bg2"/>
                </a:solidFill>
              </a:ln>
            </p:spPr>
            <p:txBody>
              <a:bodyPr wrap="square" rtlCol="0" anchor="ctr" anchorCtr="1">
                <a:spAutoFit/>
              </a:bodyPr>
              <a:lstStyle/>
              <a:p>
                <a:r>
                  <a:rPr lang="fr-FR" dirty="0"/>
                  <a:t>Locataire</a:t>
                </a:r>
              </a:p>
            </p:txBody>
          </p:sp>
          <p:sp>
            <p:nvSpPr>
              <p:cNvPr id="35" name="ZoneTexte 34">
                <a:extLst>
                  <a:ext uri="{FF2B5EF4-FFF2-40B4-BE49-F238E27FC236}">
                    <a16:creationId xmlns:a16="http://schemas.microsoft.com/office/drawing/2014/main" id="{9A019045-229E-4320-92C6-4465D746CE18}"/>
                  </a:ext>
                </a:extLst>
              </p:cNvPr>
              <p:cNvSpPr txBox="1"/>
              <p:nvPr/>
            </p:nvSpPr>
            <p:spPr>
              <a:xfrm>
                <a:off x="5465355" y="2803203"/>
                <a:ext cx="1933046" cy="507222"/>
              </a:xfrm>
              <a:prstGeom prst="rect">
                <a:avLst/>
              </a:prstGeom>
              <a:noFill/>
              <a:ln>
                <a:solidFill>
                  <a:schemeClr val="bg2"/>
                </a:solidFill>
              </a:ln>
            </p:spPr>
            <p:txBody>
              <a:bodyPr wrap="square" rtlCol="0" anchor="ctr" anchorCtr="1">
                <a:spAutoFit/>
              </a:bodyPr>
              <a:lstStyle/>
              <a:p>
                <a:r>
                  <a:rPr lang="fr-FR" dirty="0"/>
                  <a:t>Propriétaire</a:t>
                </a:r>
              </a:p>
            </p:txBody>
          </p:sp>
          <p:sp>
            <p:nvSpPr>
              <p:cNvPr id="36" name="Ellipse 35">
                <a:extLst>
                  <a:ext uri="{FF2B5EF4-FFF2-40B4-BE49-F238E27FC236}">
                    <a16:creationId xmlns:a16="http://schemas.microsoft.com/office/drawing/2014/main" id="{23339FB6-591F-409E-B673-92DE0F1F3C64}"/>
                  </a:ext>
                </a:extLst>
              </p:cNvPr>
              <p:cNvSpPr/>
              <p:nvPr/>
            </p:nvSpPr>
            <p:spPr>
              <a:xfrm>
                <a:off x="10019656" y="5821240"/>
                <a:ext cx="2172344" cy="728816"/>
              </a:xfrm>
              <a:prstGeom prst="ellipse">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Succès = OUI</a:t>
                </a:r>
              </a:p>
            </p:txBody>
          </p:sp>
          <p:sp>
            <p:nvSpPr>
              <p:cNvPr id="37" name="ZoneTexte 36">
                <a:extLst>
                  <a:ext uri="{FF2B5EF4-FFF2-40B4-BE49-F238E27FC236}">
                    <a16:creationId xmlns:a16="http://schemas.microsoft.com/office/drawing/2014/main" id="{BC08C0FD-9DC6-4099-A58B-C2FD2387ED8C}"/>
                  </a:ext>
                </a:extLst>
              </p:cNvPr>
              <p:cNvSpPr txBox="1"/>
              <p:nvPr/>
            </p:nvSpPr>
            <p:spPr>
              <a:xfrm>
                <a:off x="7763108" y="2697898"/>
                <a:ext cx="1311020" cy="435974"/>
              </a:xfrm>
              <a:prstGeom prst="rect">
                <a:avLst/>
              </a:prstGeom>
              <a:noFill/>
              <a:ln>
                <a:solidFill>
                  <a:schemeClr val="bg2"/>
                </a:solidFill>
              </a:ln>
            </p:spPr>
            <p:txBody>
              <a:bodyPr wrap="square" rtlCol="0" anchor="ctr" anchorCtr="1">
                <a:spAutoFit/>
              </a:bodyPr>
              <a:lstStyle/>
              <a:p>
                <a:r>
                  <a:rPr lang="fr-FR" dirty="0"/>
                  <a:t>Famille</a:t>
                </a:r>
              </a:p>
            </p:txBody>
          </p:sp>
          <p:sp>
            <p:nvSpPr>
              <p:cNvPr id="39" name="ZoneTexte 38">
                <a:extLst>
                  <a:ext uri="{FF2B5EF4-FFF2-40B4-BE49-F238E27FC236}">
                    <a16:creationId xmlns:a16="http://schemas.microsoft.com/office/drawing/2014/main" id="{FA789F38-564F-4A78-AA9D-497B4FA1F0F1}"/>
                  </a:ext>
                </a:extLst>
              </p:cNvPr>
              <p:cNvSpPr txBox="1"/>
              <p:nvPr/>
            </p:nvSpPr>
            <p:spPr>
              <a:xfrm>
                <a:off x="1551240" y="4785813"/>
                <a:ext cx="587020" cy="369332"/>
              </a:xfrm>
              <a:prstGeom prst="rect">
                <a:avLst/>
              </a:prstGeom>
              <a:noFill/>
              <a:ln>
                <a:solidFill>
                  <a:schemeClr val="bg2"/>
                </a:solidFill>
              </a:ln>
            </p:spPr>
            <p:txBody>
              <a:bodyPr wrap="none" rtlCol="0" anchor="ctr" anchorCtr="1">
                <a:spAutoFit/>
              </a:bodyPr>
              <a:lstStyle/>
              <a:p>
                <a:r>
                  <a:rPr lang="fr-FR" dirty="0"/>
                  <a:t>&lt; 50</a:t>
                </a:r>
              </a:p>
            </p:txBody>
          </p:sp>
          <p:sp>
            <p:nvSpPr>
              <p:cNvPr id="40" name="ZoneTexte 39">
                <a:extLst>
                  <a:ext uri="{FF2B5EF4-FFF2-40B4-BE49-F238E27FC236}">
                    <a16:creationId xmlns:a16="http://schemas.microsoft.com/office/drawing/2014/main" id="{E6B69128-9341-481E-A6A2-18487A518074}"/>
                  </a:ext>
                </a:extLst>
              </p:cNvPr>
              <p:cNvSpPr txBox="1"/>
              <p:nvPr/>
            </p:nvSpPr>
            <p:spPr>
              <a:xfrm>
                <a:off x="3503404" y="4778559"/>
                <a:ext cx="587020" cy="369332"/>
              </a:xfrm>
              <a:prstGeom prst="rect">
                <a:avLst/>
              </a:prstGeom>
              <a:noFill/>
              <a:ln>
                <a:solidFill>
                  <a:schemeClr val="bg2"/>
                </a:solidFill>
              </a:ln>
            </p:spPr>
            <p:txBody>
              <a:bodyPr wrap="none" rtlCol="0" anchor="ctr" anchorCtr="1">
                <a:spAutoFit/>
              </a:bodyPr>
              <a:lstStyle/>
              <a:p>
                <a:r>
                  <a:rPr lang="fr-FR" dirty="0"/>
                  <a:t>&gt; 50</a:t>
                </a:r>
              </a:p>
            </p:txBody>
          </p:sp>
          <p:sp>
            <p:nvSpPr>
              <p:cNvPr id="41" name="ZoneTexte 40">
                <a:extLst>
                  <a:ext uri="{FF2B5EF4-FFF2-40B4-BE49-F238E27FC236}">
                    <a16:creationId xmlns:a16="http://schemas.microsoft.com/office/drawing/2014/main" id="{F30F755A-133E-42B6-A51C-7D8367AFE3B5}"/>
                  </a:ext>
                </a:extLst>
              </p:cNvPr>
              <p:cNvSpPr txBox="1"/>
              <p:nvPr/>
            </p:nvSpPr>
            <p:spPr>
              <a:xfrm>
                <a:off x="8574303" y="4725666"/>
                <a:ext cx="737894" cy="369332"/>
              </a:xfrm>
              <a:prstGeom prst="rect">
                <a:avLst/>
              </a:prstGeom>
              <a:noFill/>
              <a:ln>
                <a:solidFill>
                  <a:schemeClr val="bg2"/>
                </a:solidFill>
              </a:ln>
            </p:spPr>
            <p:txBody>
              <a:bodyPr wrap="none" rtlCol="0" anchor="ctr" anchorCtr="1">
                <a:spAutoFit/>
              </a:bodyPr>
              <a:lstStyle/>
              <a:p>
                <a:r>
                  <a:rPr lang="fr-FR" dirty="0"/>
                  <a:t>Faible</a:t>
                </a:r>
              </a:p>
            </p:txBody>
          </p:sp>
          <p:sp>
            <p:nvSpPr>
              <p:cNvPr id="42" name="ZoneTexte 41">
                <a:extLst>
                  <a:ext uri="{FF2B5EF4-FFF2-40B4-BE49-F238E27FC236}">
                    <a16:creationId xmlns:a16="http://schemas.microsoft.com/office/drawing/2014/main" id="{E533B030-1960-47B3-BB87-70FBBF81544A}"/>
                  </a:ext>
                </a:extLst>
              </p:cNvPr>
              <p:cNvSpPr txBox="1"/>
              <p:nvPr/>
            </p:nvSpPr>
            <p:spPr>
              <a:xfrm>
                <a:off x="10453234" y="4725666"/>
                <a:ext cx="681405" cy="369332"/>
              </a:xfrm>
              <a:prstGeom prst="rect">
                <a:avLst/>
              </a:prstGeom>
              <a:noFill/>
              <a:ln>
                <a:solidFill>
                  <a:schemeClr val="bg2"/>
                </a:solidFill>
              </a:ln>
            </p:spPr>
            <p:txBody>
              <a:bodyPr wrap="none" rtlCol="0" anchor="ctr" anchorCtr="1">
                <a:spAutoFit/>
              </a:bodyPr>
              <a:lstStyle/>
              <a:p>
                <a:r>
                  <a:rPr lang="fr-FR" dirty="0"/>
                  <a:t>Elevé</a:t>
                </a:r>
              </a:p>
            </p:txBody>
          </p:sp>
        </p:grpSp>
      </p:grpSp>
      <p:sp>
        <p:nvSpPr>
          <p:cNvPr id="52" name="ZoneTexte 51">
            <a:extLst>
              <a:ext uri="{FF2B5EF4-FFF2-40B4-BE49-F238E27FC236}">
                <a16:creationId xmlns:a16="http://schemas.microsoft.com/office/drawing/2014/main" id="{75A6ADB8-88CE-43BF-A376-090CE2991FA7}"/>
              </a:ext>
            </a:extLst>
          </p:cNvPr>
          <p:cNvSpPr txBox="1"/>
          <p:nvPr/>
        </p:nvSpPr>
        <p:spPr>
          <a:xfrm>
            <a:off x="653143" y="4903601"/>
            <a:ext cx="10929257" cy="2031325"/>
          </a:xfrm>
          <a:prstGeom prst="rect">
            <a:avLst/>
          </a:prstGeom>
          <a:noFill/>
          <a:ln>
            <a:solidFill>
              <a:schemeClr val="bg2"/>
            </a:solidFill>
          </a:ln>
        </p:spPr>
        <p:txBody>
          <a:bodyPr wrap="square" lIns="0" rtlCol="0" anchor="ctr" anchorCtr="1">
            <a:spAutoFit/>
          </a:bodyPr>
          <a:lstStyle/>
          <a:p>
            <a:pPr marL="285750" indent="-285750">
              <a:buFont typeface="Arial" panose="020B0604020202020204" pitchFamily="34" charset="0"/>
              <a:buChar char="•"/>
            </a:pPr>
            <a:r>
              <a:rPr lang="fr-FR" dirty="0"/>
              <a:t>Si Logement = Locataire et Salaire &lt; 50 ALORS Succès = NON</a:t>
            </a:r>
          </a:p>
          <a:p>
            <a:pPr marL="285750" indent="-285750">
              <a:buFont typeface="Arial" panose="020B0604020202020204" pitchFamily="34" charset="0"/>
              <a:buChar char="•"/>
            </a:pPr>
            <a:r>
              <a:rPr lang="fr-FR" dirty="0"/>
              <a:t>Si Logement = Locataire et Salaire &gt; 50 ALORS Succès = OUI</a:t>
            </a:r>
          </a:p>
          <a:p>
            <a:pPr marL="285750" indent="-285750">
              <a:buFont typeface="Arial" panose="020B0604020202020204" pitchFamily="34" charset="0"/>
              <a:buChar char="•"/>
            </a:pPr>
            <a:r>
              <a:rPr lang="fr-FR" dirty="0"/>
              <a:t>Si Logement = Propriétaire ALORS Succès = OUI</a:t>
            </a:r>
          </a:p>
          <a:p>
            <a:pPr marL="285750" indent="-285750">
              <a:buFont typeface="Arial" panose="020B0604020202020204" pitchFamily="34" charset="0"/>
              <a:buChar char="•"/>
            </a:pPr>
            <a:r>
              <a:rPr lang="fr-FR" dirty="0"/>
              <a:t>Si Logement = Famille et Salaire Co-emprunteur = Faible ALORS Succès = NON</a:t>
            </a:r>
          </a:p>
          <a:p>
            <a:pPr marL="285750" indent="-285750">
              <a:buFont typeface="Arial" panose="020B0604020202020204" pitchFamily="34" charset="0"/>
              <a:buChar char="•"/>
            </a:pPr>
            <a:r>
              <a:rPr lang="fr-FR" dirty="0"/>
              <a:t>Si Logement = Famille et Salaire Co-emprunteur = Elevé ALORS Succès = OUI</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
        <p:nvSpPr>
          <p:cNvPr id="53" name="Espace réservé du numéro de diapositive 52">
            <a:extLst>
              <a:ext uri="{FF2B5EF4-FFF2-40B4-BE49-F238E27FC236}">
                <a16:creationId xmlns:a16="http://schemas.microsoft.com/office/drawing/2014/main" id="{09B7868F-E662-42A6-B994-D1085495F6A8}"/>
              </a:ext>
            </a:extLst>
          </p:cNvPr>
          <p:cNvSpPr>
            <a:spLocks noGrp="1"/>
          </p:cNvSpPr>
          <p:nvPr>
            <p:ph type="sldNum" sz="quarter" idx="12"/>
          </p:nvPr>
        </p:nvSpPr>
        <p:spPr/>
        <p:txBody>
          <a:bodyPr/>
          <a:lstStyle/>
          <a:p>
            <a:pPr rtl="0"/>
            <a:fld id="{71B7BAC7-FE87-40F6-AA24-4F4685D1B022}" type="slidenum">
              <a:rPr lang="fr-FR" smtClean="0"/>
              <a:t>57</a:t>
            </a:fld>
            <a:endParaRPr lang="fr-FR" dirty="0"/>
          </a:p>
        </p:txBody>
      </p:sp>
    </p:spTree>
    <p:extLst>
      <p:ext uri="{BB962C8B-B14F-4D97-AF65-F5344CB8AC3E}">
        <p14:creationId xmlns:p14="http://schemas.microsoft.com/office/powerpoint/2010/main" val="426984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5" name="Espace réservé du numéro de diapositive 3">
            <a:extLst>
              <a:ext uri="{FF2B5EF4-FFF2-40B4-BE49-F238E27FC236}">
                <a16:creationId xmlns:a16="http://schemas.microsoft.com/office/drawing/2014/main" id="{E939C467-3426-4CEC-ABF1-46EB14F0F0B4}"/>
              </a:ext>
            </a:extLst>
          </p:cNvPr>
          <p:cNvSpPr>
            <a:spLocks noGrp="1"/>
          </p:cNvSpPr>
          <p:nvPr>
            <p:ph type="sldNum" sz="quarter" idx="12"/>
          </p:nvPr>
        </p:nvSpPr>
        <p:spPr/>
        <p:txBody>
          <a:bodyPr/>
          <a:lstStyle/>
          <a:p>
            <a:pPr lvl="0"/>
            <a:fld id="{75298BEF-D9D2-4621-A8E1-264271711091}" type="slidenum">
              <a:rPr/>
              <a:t>58</a:t>
            </a:fld>
            <a:endParaRPr lang="en-US"/>
          </a:p>
        </p:txBody>
      </p:sp>
      <p:sp>
        <p:nvSpPr>
          <p:cNvPr id="2" name="Titre 1">
            <a:extLst>
              <a:ext uri="{FF2B5EF4-FFF2-40B4-BE49-F238E27FC236}">
                <a16:creationId xmlns:a16="http://schemas.microsoft.com/office/drawing/2014/main" id="{E846F538-BA00-473A-9F90-88E977985F2D}"/>
              </a:ext>
            </a:extLst>
          </p:cNvPr>
          <p:cNvSpPr txBox="1">
            <a:spLocks noGrp="1"/>
          </p:cNvSpPr>
          <p:nvPr>
            <p:ph type="title" idx="4294967295"/>
          </p:nvPr>
        </p:nvSpPr>
        <p:spPr>
          <a:xfrm>
            <a:off x="2083080" y="413022"/>
            <a:ext cx="7792920" cy="666978"/>
          </a:xfrm>
        </p:spPr>
        <p:txBody>
          <a:bodyPr wrap="square">
            <a:spAutoFit/>
          </a:bodyPr>
          <a:lstStyle/>
          <a:p>
            <a:pPr lvl="0" hangingPunct="1"/>
            <a:r>
              <a:rPr lang="en-GB" dirty="0" err="1"/>
              <a:t>Arbre</a:t>
            </a:r>
            <a:r>
              <a:rPr lang="en-GB" dirty="0"/>
              <a:t> de </a:t>
            </a:r>
            <a:r>
              <a:rPr lang="en-GB" dirty="0" err="1"/>
              <a:t>décision</a:t>
            </a:r>
            <a:endParaRPr lang="en-GB" dirty="0"/>
          </a:p>
        </p:txBody>
      </p:sp>
      <p:sp>
        <p:nvSpPr>
          <p:cNvPr id="3" name="Espace réservé du texte 2">
            <a:extLst>
              <a:ext uri="{FF2B5EF4-FFF2-40B4-BE49-F238E27FC236}">
                <a16:creationId xmlns:a16="http://schemas.microsoft.com/office/drawing/2014/main" id="{2906548A-F24E-4348-AB09-E6D9FE69F155}"/>
              </a:ext>
            </a:extLst>
          </p:cNvPr>
          <p:cNvSpPr txBox="1">
            <a:spLocks noGrp="1"/>
          </p:cNvSpPr>
          <p:nvPr>
            <p:ph type="body" idx="4294967295"/>
          </p:nvPr>
        </p:nvSpPr>
        <p:spPr>
          <a:xfrm>
            <a:off x="1378857" y="2017439"/>
            <a:ext cx="10551885" cy="4300152"/>
          </a:xfrm>
        </p:spPr>
        <p:txBody>
          <a:bodyPr wrap="square">
            <a:spAutoFit/>
          </a:bodyPr>
          <a:lstStyle/>
          <a:p>
            <a:pPr>
              <a:spcBef>
                <a:spcPts val="799"/>
              </a:spcBef>
              <a:buClr>
                <a:srgbClr val="3333CC"/>
              </a:buClr>
              <a:buSzPct val="60000"/>
            </a:pPr>
            <a:r>
              <a:rPr lang="fr-FR" dirty="0"/>
              <a:t>Les attributs apparaissant dans l’arbre sont les attributs pertinents pour le problème considéré</a:t>
            </a:r>
          </a:p>
          <a:p>
            <a:pPr>
              <a:spcBef>
                <a:spcPts val="799"/>
              </a:spcBef>
              <a:buClr>
                <a:srgbClr val="3333CC"/>
              </a:buClr>
              <a:buSzPct val="60000"/>
            </a:pPr>
            <a:r>
              <a:rPr lang="fr-FR" dirty="0"/>
              <a:t>Un arbre est équivalent à un ensemble de règles de décision</a:t>
            </a:r>
          </a:p>
          <a:p>
            <a:pPr marL="457200" lvl="1" indent="0" hangingPunct="1">
              <a:spcBef>
                <a:spcPts val="697"/>
              </a:spcBef>
              <a:buClr>
                <a:srgbClr val="FF0000"/>
              </a:buClr>
              <a:buSzPct val="55000"/>
              <a:buNone/>
            </a:pPr>
            <a:r>
              <a:rPr lang="fr-FR" dirty="0">
                <a:solidFill>
                  <a:srgbClr val="FF0000"/>
                </a:solidFill>
              </a:rPr>
              <a:t>Explicabilité du modèle</a:t>
            </a:r>
          </a:p>
          <a:p>
            <a:pPr marL="457200" lvl="1" indent="0">
              <a:spcBef>
                <a:spcPts val="697"/>
              </a:spcBef>
              <a:buClr>
                <a:srgbClr val="FF0000"/>
              </a:buClr>
              <a:buSzPct val="55000"/>
              <a:buNone/>
            </a:pPr>
            <a:endParaRPr lang="fr-FR" dirty="0"/>
          </a:p>
          <a:p>
            <a:pPr>
              <a:spcBef>
                <a:spcPts val="697"/>
              </a:spcBef>
              <a:buClr>
                <a:srgbClr val="FF0000"/>
              </a:buClr>
              <a:buSzPct val="55000"/>
            </a:pPr>
            <a:r>
              <a:rPr lang="fr-FR" dirty="0"/>
              <a:t>Quand l’arbre est construit, on peut oublier les données et si l’arbre est validé (voir plus loin), il constitue un modèle de prédiction pour de nouveaux clients</a:t>
            </a:r>
          </a:p>
          <a:p>
            <a:pPr lvl="1" hangingPunct="1">
              <a:spcBef>
                <a:spcPts val="697"/>
              </a:spcBef>
              <a:buClr>
                <a:srgbClr val="FF0000"/>
              </a:buClr>
              <a:buSzPct val="55000"/>
              <a:buChar char=""/>
            </a:pPr>
            <a:endParaRPr lang="en-GB" dirty="0"/>
          </a:p>
          <a:p>
            <a:pPr marL="737999" lvl="1" indent="-280800" hangingPunct="1">
              <a:spcBef>
                <a:spcPts val="697"/>
              </a:spcBef>
              <a:buNone/>
              <a:tabLst>
                <a:tab pos="1309319" algn="l"/>
                <a:tab pos="2223718" algn="l"/>
                <a:tab pos="3138118" algn="l"/>
                <a:tab pos="4052518" algn="l"/>
                <a:tab pos="4966918" algn="l"/>
                <a:tab pos="5881319" algn="l"/>
                <a:tab pos="6795719" algn="l"/>
                <a:tab pos="7710119" algn="l"/>
                <a:tab pos="8624519" algn="l"/>
                <a:tab pos="9538919" algn="l"/>
                <a:tab pos="10453319" algn="l"/>
              </a:tabLst>
            </a:pPr>
            <a:endParaRPr lang="en-GB" dirty="0"/>
          </a:p>
        </p:txBody>
      </p:sp>
    </p:spTree>
    <p:extLst>
      <p:ext uri="{BB962C8B-B14F-4D97-AF65-F5344CB8AC3E}">
        <p14:creationId xmlns:p14="http://schemas.microsoft.com/office/powerpoint/2010/main" val="21782042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5" name="Espace réservé du numéro de diapositive 3">
            <a:extLst>
              <a:ext uri="{FF2B5EF4-FFF2-40B4-BE49-F238E27FC236}">
                <a16:creationId xmlns:a16="http://schemas.microsoft.com/office/drawing/2014/main" id="{D2ADA025-E0A9-4046-BE99-647850B95D24}"/>
              </a:ext>
            </a:extLst>
          </p:cNvPr>
          <p:cNvSpPr>
            <a:spLocks noGrp="1"/>
          </p:cNvSpPr>
          <p:nvPr>
            <p:ph type="sldNum" sz="quarter" idx="12"/>
          </p:nvPr>
        </p:nvSpPr>
        <p:spPr/>
        <p:txBody>
          <a:bodyPr/>
          <a:lstStyle/>
          <a:p>
            <a:pPr lvl="0"/>
            <a:fld id="{A0EFD53E-A49D-42A1-AAC6-2F512F7797F9}" type="slidenum">
              <a:rPr/>
              <a:t>59</a:t>
            </a:fld>
            <a:endParaRPr lang="en-US"/>
          </a:p>
        </p:txBody>
      </p:sp>
      <p:sp>
        <p:nvSpPr>
          <p:cNvPr id="2" name="Titre 1">
            <a:extLst>
              <a:ext uri="{FF2B5EF4-FFF2-40B4-BE49-F238E27FC236}">
                <a16:creationId xmlns:a16="http://schemas.microsoft.com/office/drawing/2014/main" id="{D35CDF67-E3EA-4327-8356-A141DC9D5B0C}"/>
              </a:ext>
            </a:extLst>
          </p:cNvPr>
          <p:cNvSpPr txBox="1">
            <a:spLocks noGrp="1"/>
          </p:cNvSpPr>
          <p:nvPr>
            <p:ph type="title" idx="4294967295"/>
          </p:nvPr>
        </p:nvSpPr>
        <p:spPr>
          <a:xfrm>
            <a:off x="1632000" y="466191"/>
            <a:ext cx="9721800" cy="769441"/>
          </a:xfrm>
        </p:spPr>
        <p:txBody>
          <a:bodyPr wrap="square">
            <a:spAutoFit/>
          </a:bodyPr>
          <a:lstStyle/>
          <a:p>
            <a:pPr lvl="0" hangingPunct="1"/>
            <a:r>
              <a:rPr lang="en-GB" dirty="0" err="1"/>
              <a:t>Arbre</a:t>
            </a:r>
            <a:r>
              <a:rPr lang="en-GB" dirty="0"/>
              <a:t> de </a:t>
            </a:r>
            <a:r>
              <a:rPr lang="en-GB" dirty="0" err="1"/>
              <a:t>décision</a:t>
            </a:r>
            <a:endParaRPr lang="en-GB" dirty="0"/>
          </a:p>
        </p:txBody>
      </p:sp>
      <p:pic>
        <p:nvPicPr>
          <p:cNvPr id="3" name="Image 2">
            <a:extLst>
              <a:ext uri="{FF2B5EF4-FFF2-40B4-BE49-F238E27FC236}">
                <a16:creationId xmlns:a16="http://schemas.microsoft.com/office/drawing/2014/main" id="{0733B3DB-1F21-4BA2-9344-E0FCAB95D39E}"/>
              </a:ext>
            </a:extLst>
          </p:cNvPr>
          <p:cNvPicPr>
            <a:picLocks noChangeAspect="1"/>
          </p:cNvPicPr>
          <p:nvPr/>
        </p:nvPicPr>
        <p:blipFill>
          <a:blip r:embed="rId3">
            <a:lum/>
            <a:alphaModFix/>
          </a:blip>
          <a:srcRect/>
          <a:stretch>
            <a:fillRect/>
          </a:stretch>
        </p:blipFill>
        <p:spPr>
          <a:xfrm>
            <a:off x="315311" y="1556071"/>
            <a:ext cx="8927224" cy="4479840"/>
          </a:xfrm>
          <a:prstGeom prst="rect">
            <a:avLst/>
          </a:prstGeom>
          <a:noFill/>
          <a:ln>
            <a:noFill/>
          </a:ln>
        </p:spPr>
      </p:pic>
      <p:sp>
        <p:nvSpPr>
          <p:cNvPr id="4" name="ZoneTexte 3">
            <a:extLst>
              <a:ext uri="{FF2B5EF4-FFF2-40B4-BE49-F238E27FC236}">
                <a16:creationId xmlns:a16="http://schemas.microsoft.com/office/drawing/2014/main" id="{64C474B6-A9A1-4E21-B075-24FB60115183}"/>
              </a:ext>
            </a:extLst>
          </p:cNvPr>
          <p:cNvSpPr txBox="1"/>
          <p:nvPr/>
        </p:nvSpPr>
        <p:spPr>
          <a:xfrm>
            <a:off x="9715500" y="2632955"/>
            <a:ext cx="2061341" cy="2585323"/>
          </a:xfrm>
          <a:prstGeom prst="rect">
            <a:avLst/>
          </a:prstGeom>
          <a:noFill/>
          <a:ln>
            <a:solidFill>
              <a:schemeClr val="bg2"/>
            </a:solidFill>
          </a:ln>
        </p:spPr>
        <p:txBody>
          <a:bodyPr wrap="square" rtlCol="0" anchor="ctr" anchorCtr="1">
            <a:spAutoFit/>
          </a:bodyPr>
          <a:lstStyle/>
          <a:p>
            <a:r>
              <a:rPr lang="fr-FR" dirty="0"/>
              <a:t>Avec un jeu de données réel, les feuilles de décision sont rarement pures; la décision associée à une feuille correspond à la classe majoritaire dans cette feuille</a:t>
            </a:r>
          </a:p>
        </p:txBody>
      </p:sp>
    </p:spTree>
    <p:extLst>
      <p:ext uri="{BB962C8B-B14F-4D97-AF65-F5344CB8AC3E}">
        <p14:creationId xmlns:p14="http://schemas.microsoft.com/office/powerpoint/2010/main" val="52161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296CE-065D-40FD-9BCC-7F7974C794D0}"/>
              </a:ext>
            </a:extLst>
          </p:cNvPr>
          <p:cNvSpPr>
            <a:spLocks noGrp="1"/>
          </p:cNvSpPr>
          <p:nvPr>
            <p:ph type="title"/>
          </p:nvPr>
        </p:nvSpPr>
        <p:spPr/>
        <p:txBody>
          <a:bodyPr/>
          <a:lstStyle/>
          <a:p>
            <a:r>
              <a:rPr lang="fr-FR" dirty="0"/>
              <a:t>Les définitions selon </a:t>
            </a:r>
            <a:r>
              <a:rPr lang="fr-FR" dirty="0" err="1"/>
              <a:t>wikipedia</a:t>
            </a:r>
            <a:endParaRPr lang="fr-FR" dirty="0"/>
          </a:p>
        </p:txBody>
      </p:sp>
      <p:sp>
        <p:nvSpPr>
          <p:cNvPr id="3" name="Espace réservé du texte 2">
            <a:extLst>
              <a:ext uri="{FF2B5EF4-FFF2-40B4-BE49-F238E27FC236}">
                <a16:creationId xmlns:a16="http://schemas.microsoft.com/office/drawing/2014/main" id="{AE836778-A261-4798-BC31-3EEF9C6DBBB1}"/>
              </a:ext>
            </a:extLst>
          </p:cNvPr>
          <p:cNvSpPr>
            <a:spLocks noGrp="1"/>
          </p:cNvSpPr>
          <p:nvPr>
            <p:ph type="body" idx="1"/>
          </p:nvPr>
        </p:nvSpPr>
        <p:spPr/>
        <p:txBody>
          <a:bodyPr/>
          <a:lstStyle/>
          <a:p>
            <a:r>
              <a:rPr lang="fr-FR" dirty="0"/>
              <a:t>Intelligence Artificielle</a:t>
            </a:r>
          </a:p>
        </p:txBody>
      </p:sp>
      <p:sp>
        <p:nvSpPr>
          <p:cNvPr id="4" name="Espace réservé du contenu 3">
            <a:extLst>
              <a:ext uri="{FF2B5EF4-FFF2-40B4-BE49-F238E27FC236}">
                <a16:creationId xmlns:a16="http://schemas.microsoft.com/office/drawing/2014/main" id="{3CA997AF-298B-4D16-A6D1-FA7A390D4BE4}"/>
              </a:ext>
            </a:extLst>
          </p:cNvPr>
          <p:cNvSpPr>
            <a:spLocks noGrp="1"/>
          </p:cNvSpPr>
          <p:nvPr>
            <p:ph sz="half" idx="2"/>
          </p:nvPr>
        </p:nvSpPr>
        <p:spPr/>
        <p:txBody>
          <a:bodyPr/>
          <a:lstStyle/>
          <a:p>
            <a:r>
              <a:rPr lang="fr-FR" dirty="0"/>
              <a:t>L'intelligence artificielle est « l'ensemble de théories et de techniques mises en œuvre en vue de réaliser des machines capables de simuler l'intelligence »</a:t>
            </a:r>
          </a:p>
          <a:p>
            <a:endParaRPr lang="fr-FR" dirty="0"/>
          </a:p>
        </p:txBody>
      </p:sp>
      <p:sp>
        <p:nvSpPr>
          <p:cNvPr id="5" name="Espace réservé du texte 4">
            <a:extLst>
              <a:ext uri="{FF2B5EF4-FFF2-40B4-BE49-F238E27FC236}">
                <a16:creationId xmlns:a16="http://schemas.microsoft.com/office/drawing/2014/main" id="{8196B512-CF3C-4A69-8E48-DF8E4B29B143}"/>
              </a:ext>
            </a:extLst>
          </p:cNvPr>
          <p:cNvSpPr>
            <a:spLocks noGrp="1"/>
          </p:cNvSpPr>
          <p:nvPr>
            <p:ph type="body" sz="quarter" idx="3"/>
          </p:nvPr>
        </p:nvSpPr>
        <p:spPr/>
        <p:txBody>
          <a:bodyPr/>
          <a:lstStyle/>
          <a:p>
            <a:r>
              <a:rPr lang="fr-FR" dirty="0"/>
              <a:t>Apprentissage artificiel</a:t>
            </a:r>
          </a:p>
        </p:txBody>
      </p:sp>
      <p:sp>
        <p:nvSpPr>
          <p:cNvPr id="6" name="Espace réservé du contenu 5">
            <a:extLst>
              <a:ext uri="{FF2B5EF4-FFF2-40B4-BE49-F238E27FC236}">
                <a16:creationId xmlns:a16="http://schemas.microsoft.com/office/drawing/2014/main" id="{82C00444-E23C-416C-A1EE-7DF93001546F}"/>
              </a:ext>
            </a:extLst>
          </p:cNvPr>
          <p:cNvSpPr>
            <a:spLocks noGrp="1"/>
          </p:cNvSpPr>
          <p:nvPr>
            <p:ph sz="quarter" idx="4"/>
          </p:nvPr>
        </p:nvSpPr>
        <p:spPr/>
        <p:txBody>
          <a:bodyPr/>
          <a:lstStyle/>
          <a:p>
            <a:r>
              <a:rPr lang="fr-FR" dirty="0"/>
              <a:t>« L'apprentissage automatique, champ d'étude de l'</a:t>
            </a:r>
            <a:r>
              <a:rPr lang="fr-FR" dirty="0">
                <a:hlinkClick r:id="rId2"/>
              </a:rPr>
              <a:t>intelligence artificielle</a:t>
            </a:r>
            <a:r>
              <a:rPr lang="fr-FR" dirty="0"/>
              <a:t>, concerne la conception, l'analyse, le développement et l'implémentation de méthodes permettant à une machine (au sens large) d'évoluer par un processus systématique, et ainsi de remplir des tâches difficiles ou problématiques par des moyens </a:t>
            </a:r>
            <a:r>
              <a:rPr lang="fr-FR" dirty="0">
                <a:hlinkClick r:id="rId3"/>
              </a:rPr>
              <a:t>algorithmiques</a:t>
            </a:r>
            <a:r>
              <a:rPr lang="fr-FR" dirty="0"/>
              <a:t> plus classiques. »</a:t>
            </a:r>
          </a:p>
          <a:p>
            <a:endParaRPr lang="fr-FR" dirty="0"/>
          </a:p>
        </p:txBody>
      </p:sp>
      <p:sp>
        <p:nvSpPr>
          <p:cNvPr id="7" name="Espace réservé du numéro de diapositive 6">
            <a:extLst>
              <a:ext uri="{FF2B5EF4-FFF2-40B4-BE49-F238E27FC236}">
                <a16:creationId xmlns:a16="http://schemas.microsoft.com/office/drawing/2014/main" id="{A1E5AFB9-EFC8-4653-972D-D49AA42C47E6}"/>
              </a:ext>
            </a:extLst>
          </p:cNvPr>
          <p:cNvSpPr>
            <a:spLocks noGrp="1"/>
          </p:cNvSpPr>
          <p:nvPr>
            <p:ph type="sldNum" sz="quarter" idx="12"/>
          </p:nvPr>
        </p:nvSpPr>
        <p:spPr/>
        <p:txBody>
          <a:bodyPr/>
          <a:lstStyle/>
          <a:p>
            <a:pPr rtl="0"/>
            <a:fld id="{71B7BAC7-FE87-40F6-AA24-4F4685D1B022}" type="slidenum">
              <a:rPr lang="fr-FR" smtClean="0"/>
              <a:t>6</a:t>
            </a:fld>
            <a:endParaRPr lang="fr-FR" dirty="0"/>
          </a:p>
        </p:txBody>
      </p:sp>
    </p:spTree>
    <p:extLst>
      <p:ext uri="{BB962C8B-B14F-4D97-AF65-F5344CB8AC3E}">
        <p14:creationId xmlns:p14="http://schemas.microsoft.com/office/powerpoint/2010/main" val="108777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5" name="Espace réservé du numéro de diapositive 3">
            <a:extLst>
              <a:ext uri="{FF2B5EF4-FFF2-40B4-BE49-F238E27FC236}">
                <a16:creationId xmlns:a16="http://schemas.microsoft.com/office/drawing/2014/main" id="{A6739D05-0CA0-4D10-8419-31FA4289A322}"/>
              </a:ext>
            </a:extLst>
          </p:cNvPr>
          <p:cNvSpPr>
            <a:spLocks noGrp="1"/>
          </p:cNvSpPr>
          <p:nvPr>
            <p:ph type="sldNum" sz="quarter" idx="12"/>
          </p:nvPr>
        </p:nvSpPr>
        <p:spPr/>
        <p:txBody>
          <a:bodyPr/>
          <a:lstStyle/>
          <a:p>
            <a:pPr lvl="0"/>
            <a:fld id="{4EE67A6A-E071-474D-979C-BEB21EE4CDF4}" type="slidenum">
              <a:rPr/>
              <a:t>60</a:t>
            </a:fld>
            <a:endParaRPr lang="en-US"/>
          </a:p>
        </p:txBody>
      </p:sp>
      <p:sp>
        <p:nvSpPr>
          <p:cNvPr id="2" name="Titre 1">
            <a:extLst>
              <a:ext uri="{FF2B5EF4-FFF2-40B4-BE49-F238E27FC236}">
                <a16:creationId xmlns:a16="http://schemas.microsoft.com/office/drawing/2014/main" id="{4C076139-326F-44E0-B2FA-F59802055C50}"/>
              </a:ext>
            </a:extLst>
          </p:cNvPr>
          <p:cNvSpPr txBox="1">
            <a:spLocks noGrp="1"/>
          </p:cNvSpPr>
          <p:nvPr>
            <p:ph type="title" idx="4294967295"/>
          </p:nvPr>
        </p:nvSpPr>
        <p:spPr>
          <a:xfrm>
            <a:off x="2324100" y="643186"/>
            <a:ext cx="9029700" cy="769441"/>
          </a:xfrm>
        </p:spPr>
        <p:txBody>
          <a:bodyPr>
            <a:spAutoFit/>
          </a:bodyPr>
          <a:lstStyle/>
          <a:p>
            <a:pPr lvl="0" hangingPunct="1"/>
            <a:r>
              <a:rPr lang="en-GB" dirty="0"/>
              <a:t>Comment </a:t>
            </a:r>
            <a:r>
              <a:rPr lang="en-GB" dirty="0" err="1"/>
              <a:t>construire</a:t>
            </a:r>
            <a:r>
              <a:rPr lang="en-GB" dirty="0"/>
              <a:t> un </a:t>
            </a:r>
            <a:r>
              <a:rPr lang="en-GB" dirty="0" err="1"/>
              <a:t>arbre</a:t>
            </a:r>
            <a:r>
              <a:rPr lang="en-GB" dirty="0"/>
              <a:t>?</a:t>
            </a:r>
          </a:p>
        </p:txBody>
      </p:sp>
      <p:sp>
        <p:nvSpPr>
          <p:cNvPr id="3" name="Espace réservé du texte 2">
            <a:extLst>
              <a:ext uri="{FF2B5EF4-FFF2-40B4-BE49-F238E27FC236}">
                <a16:creationId xmlns:a16="http://schemas.microsoft.com/office/drawing/2014/main" id="{74EE14AF-49D6-4ECF-97AF-5D458D30C80A}"/>
              </a:ext>
            </a:extLst>
          </p:cNvPr>
          <p:cNvSpPr txBox="1">
            <a:spLocks noGrp="1"/>
          </p:cNvSpPr>
          <p:nvPr>
            <p:ph type="body" idx="4294967295"/>
          </p:nvPr>
        </p:nvSpPr>
        <p:spPr/>
        <p:txBody>
          <a:bodyPr>
            <a:normAutofit lnSpcReduction="10000"/>
          </a:bodyPr>
          <a:lstStyle/>
          <a:p>
            <a:pPr lvl="0" hangingPunct="1">
              <a:lnSpc>
                <a:spcPct val="90000"/>
              </a:lnSpc>
              <a:spcBef>
                <a:spcPts val="799"/>
              </a:spcBef>
              <a:buClr>
                <a:srgbClr val="3333CC"/>
              </a:buClr>
              <a:buSzPct val="60000"/>
              <a:buFont typeface="Wingdings" pitchFamily="2"/>
              <a:buChar char=""/>
            </a:pPr>
            <a:r>
              <a:rPr lang="fr-FR" dirty="0"/>
              <a:t>Principe de l’algorithme</a:t>
            </a:r>
          </a:p>
          <a:p>
            <a:pPr marL="324000" lvl="0" indent="36000" hangingPunct="1">
              <a:lnSpc>
                <a:spcPct val="90000"/>
              </a:lnSpc>
              <a:spcBef>
                <a:spcPts val="697"/>
              </a:spcBef>
              <a:tabLst>
                <a:tab pos="895320" algn="l"/>
                <a:tab pos="1809719" algn="l"/>
                <a:tab pos="2724119" algn="l"/>
                <a:tab pos="3638519" algn="l"/>
                <a:tab pos="4552919" algn="l"/>
                <a:tab pos="5467320" algn="l"/>
                <a:tab pos="6381720" algn="l"/>
                <a:tab pos="7296120" algn="l"/>
                <a:tab pos="8210520" algn="l"/>
                <a:tab pos="9124920" algn="l"/>
                <a:tab pos="10039320" algn="l"/>
              </a:tabLst>
            </a:pPr>
            <a:r>
              <a:rPr lang="fr-FR" sz="2200" dirty="0">
                <a:solidFill>
                  <a:srgbClr val="000000"/>
                </a:solidFill>
              </a:rPr>
              <a:t> Choisir le «meilleur» attribut pour séparer les exemples de la classe  OUI des exemples de la classe NON</a:t>
            </a:r>
          </a:p>
          <a:p>
            <a:pPr marL="324000" lvl="0" indent="36000" hangingPunct="1">
              <a:lnSpc>
                <a:spcPct val="90000"/>
              </a:lnSpc>
              <a:spcBef>
                <a:spcPts val="697"/>
              </a:spcBef>
              <a:tabLst>
                <a:tab pos="895320" algn="l"/>
                <a:tab pos="1809719" algn="l"/>
                <a:tab pos="2724119" algn="l"/>
                <a:tab pos="3638519" algn="l"/>
                <a:tab pos="4552919" algn="l"/>
                <a:tab pos="5467320" algn="l"/>
                <a:tab pos="6381720" algn="l"/>
                <a:tab pos="7296120" algn="l"/>
                <a:tab pos="8210520" algn="l"/>
                <a:tab pos="9124920" algn="l"/>
                <a:tab pos="10039320" algn="l"/>
              </a:tabLst>
            </a:pPr>
            <a:r>
              <a:rPr lang="fr-FR" sz="2200" dirty="0">
                <a:solidFill>
                  <a:srgbClr val="000000"/>
                </a:solidFill>
              </a:rPr>
              <a:t> On place cet attribut à la racine de l’arbre</a:t>
            </a:r>
          </a:p>
          <a:p>
            <a:pPr marL="324000" lvl="0" indent="36000" hangingPunct="1">
              <a:lnSpc>
                <a:spcPct val="90000"/>
              </a:lnSpc>
              <a:spcBef>
                <a:spcPts val="697"/>
              </a:spcBef>
              <a:tabLst>
                <a:tab pos="895320" algn="l"/>
                <a:tab pos="1809719" algn="l"/>
                <a:tab pos="2724119" algn="l"/>
                <a:tab pos="3638519" algn="l"/>
                <a:tab pos="4552919" algn="l"/>
                <a:tab pos="5467320" algn="l"/>
                <a:tab pos="6381720" algn="l"/>
                <a:tab pos="7296120" algn="l"/>
                <a:tab pos="8210520" algn="l"/>
                <a:tab pos="9124920" algn="l"/>
                <a:tab pos="10039320" algn="l"/>
              </a:tabLst>
            </a:pPr>
            <a:r>
              <a:rPr lang="fr-FR" sz="2200" dirty="0">
                <a:solidFill>
                  <a:srgbClr val="000000"/>
                </a:solidFill>
              </a:rPr>
              <a:t> On sépare les exemples suivant les valeurs de cet attribut</a:t>
            </a:r>
          </a:p>
          <a:p>
            <a:pPr marL="324000" lvl="0" indent="36000" hangingPunct="1">
              <a:lnSpc>
                <a:spcPct val="90000"/>
              </a:lnSpc>
              <a:spcBef>
                <a:spcPts val="697"/>
              </a:spcBef>
              <a:tabLst>
                <a:tab pos="895320" algn="l"/>
                <a:tab pos="1809719" algn="l"/>
                <a:tab pos="2724119" algn="l"/>
                <a:tab pos="3638519" algn="l"/>
                <a:tab pos="4552919" algn="l"/>
                <a:tab pos="5467320" algn="l"/>
                <a:tab pos="6381720" algn="l"/>
                <a:tab pos="7296120" algn="l"/>
                <a:tab pos="8210520" algn="l"/>
                <a:tab pos="9124920" algn="l"/>
                <a:tab pos="10039320" algn="l"/>
              </a:tabLst>
            </a:pPr>
            <a:r>
              <a:rPr lang="fr-FR" sz="2200" dirty="0">
                <a:solidFill>
                  <a:srgbClr val="000000"/>
                </a:solidFill>
              </a:rPr>
              <a:t> Puis on recommence sur chaque nœud ainsi créé…</a:t>
            </a:r>
          </a:p>
          <a:p>
            <a:pPr marL="324000" lvl="0" indent="0" hangingPunct="1">
              <a:lnSpc>
                <a:spcPct val="90000"/>
              </a:lnSpc>
              <a:spcBef>
                <a:spcPts val="697"/>
              </a:spcBef>
              <a:buNone/>
              <a:tabLst>
                <a:tab pos="895320" algn="l"/>
                <a:tab pos="1809719" algn="l"/>
                <a:tab pos="2724119" algn="l"/>
                <a:tab pos="3638519" algn="l"/>
                <a:tab pos="4552919" algn="l"/>
                <a:tab pos="5467320" algn="l"/>
                <a:tab pos="6381720" algn="l"/>
                <a:tab pos="7296120" algn="l"/>
                <a:tab pos="8210520" algn="l"/>
                <a:tab pos="9124920" algn="l"/>
                <a:tab pos="10039320" algn="l"/>
              </a:tabLst>
            </a:pPr>
            <a:endParaRPr lang="fr-FR" sz="2200" dirty="0">
              <a:solidFill>
                <a:srgbClr val="000000"/>
              </a:solidFill>
            </a:endParaRPr>
          </a:p>
          <a:p>
            <a:pPr marL="324000" lvl="0" indent="0" hangingPunct="1">
              <a:lnSpc>
                <a:spcPct val="90000"/>
              </a:lnSpc>
              <a:spcBef>
                <a:spcPts val="697"/>
              </a:spcBef>
              <a:buNone/>
              <a:tabLst>
                <a:tab pos="895320" algn="l"/>
                <a:tab pos="1809719" algn="l"/>
                <a:tab pos="2724119" algn="l"/>
                <a:tab pos="3638519" algn="l"/>
                <a:tab pos="4552919" algn="l"/>
                <a:tab pos="5467320" algn="l"/>
                <a:tab pos="6381720" algn="l"/>
                <a:tab pos="7296120" algn="l"/>
                <a:tab pos="8210520" algn="l"/>
                <a:tab pos="9124920" algn="l"/>
                <a:tab pos="10039320" algn="l"/>
              </a:tabLst>
            </a:pPr>
            <a:endParaRPr lang="fr-FR" sz="2200" dirty="0">
              <a:solidFill>
                <a:srgbClr val="000000"/>
              </a:solidFill>
            </a:endParaRPr>
          </a:p>
          <a:p>
            <a:pPr marL="324000" lvl="0" indent="0" hangingPunct="1">
              <a:lnSpc>
                <a:spcPct val="90000"/>
              </a:lnSpc>
              <a:spcBef>
                <a:spcPts val="697"/>
              </a:spcBef>
              <a:buNone/>
              <a:tabLst>
                <a:tab pos="895320" algn="l"/>
                <a:tab pos="1809719" algn="l"/>
                <a:tab pos="2724119" algn="l"/>
                <a:tab pos="3638519" algn="l"/>
                <a:tab pos="4552919" algn="l"/>
                <a:tab pos="5467320" algn="l"/>
                <a:tab pos="6381720" algn="l"/>
                <a:tab pos="7296120" algn="l"/>
                <a:tab pos="8210520" algn="l"/>
                <a:tab pos="9124920" algn="l"/>
                <a:tab pos="10039320" algn="l"/>
              </a:tabLst>
            </a:pPr>
            <a:r>
              <a:rPr lang="fr-FR" sz="2200" dirty="0">
                <a:solidFill>
                  <a:srgbClr val="000000"/>
                </a:solidFill>
              </a:rPr>
              <a:t>Plusieurs critères sont possibles pour décider du meilleur attribut. Le  but est d’arriver à des feuilles « pures » où tous les exemples sont de la même classe. </a:t>
            </a:r>
          </a:p>
          <a:p>
            <a:pPr marL="324000" lvl="0" indent="0" hangingPunct="1">
              <a:lnSpc>
                <a:spcPct val="90000"/>
              </a:lnSpc>
              <a:spcBef>
                <a:spcPts val="697"/>
              </a:spcBef>
              <a:buNone/>
              <a:tabLst>
                <a:tab pos="895320" algn="l"/>
                <a:tab pos="1809719" algn="l"/>
                <a:tab pos="2724119" algn="l"/>
                <a:tab pos="3638519" algn="l"/>
                <a:tab pos="4552919" algn="l"/>
                <a:tab pos="5467320" algn="l"/>
                <a:tab pos="6381720" algn="l"/>
                <a:tab pos="7296120" algn="l"/>
                <a:tab pos="8210520" algn="l"/>
                <a:tab pos="9124920" algn="l"/>
                <a:tab pos="10039320" algn="l"/>
              </a:tabLst>
            </a:pPr>
            <a:r>
              <a:rPr lang="fr-FR" sz="2200" dirty="0">
                <a:solidFill>
                  <a:srgbClr val="000000"/>
                </a:solidFill>
              </a:rPr>
              <a:t>Les critères évaluent donc l’impureté d’un ensemble d’exemples en comptant les nombres d’exemples de la classe OUI et de la classe NON</a:t>
            </a:r>
          </a:p>
          <a:p>
            <a:pPr marL="324000" lvl="0" indent="0" hangingPunct="1">
              <a:lnSpc>
                <a:spcPct val="90000"/>
              </a:lnSpc>
              <a:spcBef>
                <a:spcPts val="697"/>
              </a:spcBef>
              <a:buNone/>
              <a:tabLst>
                <a:tab pos="895320" algn="l"/>
                <a:tab pos="1809719" algn="l"/>
                <a:tab pos="2724119" algn="l"/>
                <a:tab pos="3638519" algn="l"/>
                <a:tab pos="4552919" algn="l"/>
                <a:tab pos="5467320" algn="l"/>
                <a:tab pos="6381720" algn="l"/>
                <a:tab pos="7296120" algn="l"/>
                <a:tab pos="8210520" algn="l"/>
                <a:tab pos="9124920" algn="l"/>
                <a:tab pos="10039320" algn="l"/>
              </a:tabLst>
            </a:pPr>
            <a:endParaRPr lang="fr-FR" sz="2200" dirty="0">
              <a:solidFill>
                <a:srgbClr val="000000"/>
              </a:solidFill>
            </a:endParaRPr>
          </a:p>
        </p:txBody>
      </p:sp>
    </p:spTree>
    <p:extLst>
      <p:ext uri="{BB962C8B-B14F-4D97-AF65-F5344CB8AC3E}">
        <p14:creationId xmlns:p14="http://schemas.microsoft.com/office/powerpoint/2010/main" val="1488582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894C81-13A8-469F-AEA4-136E8B544EE4}"/>
              </a:ext>
            </a:extLst>
          </p:cNvPr>
          <p:cNvSpPr>
            <a:spLocks noGrp="1"/>
          </p:cNvSpPr>
          <p:nvPr>
            <p:ph type="title"/>
          </p:nvPr>
        </p:nvSpPr>
        <p:spPr>
          <a:xfrm>
            <a:off x="1778333" y="-34694"/>
            <a:ext cx="9029700" cy="951522"/>
          </a:xfrm>
        </p:spPr>
        <p:txBody>
          <a:bodyPr>
            <a:normAutofit/>
          </a:bodyPr>
          <a:lstStyle/>
          <a:p>
            <a:r>
              <a:rPr lang="fr-FR" sz="4000" dirty="0"/>
              <a:t>Arbre de décision</a:t>
            </a:r>
          </a:p>
        </p:txBody>
      </p:sp>
      <p:grpSp>
        <p:nvGrpSpPr>
          <p:cNvPr id="43" name="Groupe 42">
            <a:extLst>
              <a:ext uri="{FF2B5EF4-FFF2-40B4-BE49-F238E27FC236}">
                <a16:creationId xmlns:a16="http://schemas.microsoft.com/office/drawing/2014/main" id="{08409E1F-6291-40DA-A29D-1BDE6E510AB4}"/>
              </a:ext>
            </a:extLst>
          </p:cNvPr>
          <p:cNvGrpSpPr/>
          <p:nvPr/>
        </p:nvGrpSpPr>
        <p:grpSpPr>
          <a:xfrm>
            <a:off x="252576" y="1312452"/>
            <a:ext cx="5299547" cy="1217327"/>
            <a:chOff x="2796989" y="2003713"/>
            <a:chExt cx="7235879" cy="1671816"/>
          </a:xfrm>
        </p:grpSpPr>
        <p:sp>
          <p:nvSpPr>
            <p:cNvPr id="4" name="Rectangle 3">
              <a:extLst>
                <a:ext uri="{FF2B5EF4-FFF2-40B4-BE49-F238E27FC236}">
                  <a16:creationId xmlns:a16="http://schemas.microsoft.com/office/drawing/2014/main" id="{82FA12B1-A417-461D-AF84-5CF6312C11DC}"/>
                </a:ext>
              </a:extLst>
            </p:cNvPr>
            <p:cNvSpPr/>
            <p:nvPr/>
          </p:nvSpPr>
          <p:spPr>
            <a:xfrm>
              <a:off x="5535065" y="2003713"/>
              <a:ext cx="1828800" cy="449943"/>
            </a:xfrm>
            <a:prstGeom prst="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Logement</a:t>
              </a:r>
            </a:p>
          </p:txBody>
        </p:sp>
        <p:cxnSp>
          <p:nvCxnSpPr>
            <p:cNvPr id="12" name="Connecteur droit 11">
              <a:extLst>
                <a:ext uri="{FF2B5EF4-FFF2-40B4-BE49-F238E27FC236}">
                  <a16:creationId xmlns:a16="http://schemas.microsoft.com/office/drawing/2014/main" id="{0E090AE6-125E-4FB0-8E6F-2F20FE1BFEF4}"/>
                </a:ext>
              </a:extLst>
            </p:cNvPr>
            <p:cNvCxnSpPr>
              <a:cxnSpLocks/>
              <a:stCxn id="4" idx="2"/>
            </p:cNvCxnSpPr>
            <p:nvPr/>
          </p:nvCxnSpPr>
          <p:spPr>
            <a:xfrm flipH="1">
              <a:off x="2796989" y="2453656"/>
              <a:ext cx="3652476" cy="1221873"/>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3AF2B932-88D2-49CD-A2D3-46CB5E6891BA}"/>
                </a:ext>
              </a:extLst>
            </p:cNvPr>
            <p:cNvCxnSpPr>
              <a:cxnSpLocks/>
              <a:stCxn id="4" idx="2"/>
            </p:cNvCxnSpPr>
            <p:nvPr/>
          </p:nvCxnSpPr>
          <p:spPr>
            <a:xfrm>
              <a:off x="6449466" y="2453657"/>
              <a:ext cx="3583402" cy="1212909"/>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7">
              <a:extLst>
                <a:ext uri="{FF2B5EF4-FFF2-40B4-BE49-F238E27FC236}">
                  <a16:creationId xmlns:a16="http://schemas.microsoft.com/office/drawing/2014/main" id="{CC3DCB6E-D2F2-48DB-83E2-67425B91BB3F}"/>
                </a:ext>
              </a:extLst>
            </p:cNvPr>
            <p:cNvCxnSpPr>
              <a:stCxn id="4" idx="2"/>
            </p:cNvCxnSpPr>
            <p:nvPr/>
          </p:nvCxnSpPr>
          <p:spPr>
            <a:xfrm>
              <a:off x="6449465" y="2453656"/>
              <a:ext cx="0" cy="975344"/>
            </a:xfrm>
            <a:prstGeom prst="line">
              <a:avLst/>
            </a:prstGeom>
          </p:spPr>
          <p:style>
            <a:lnRef idx="1">
              <a:schemeClr val="dk1"/>
            </a:lnRef>
            <a:fillRef idx="0">
              <a:schemeClr val="dk1"/>
            </a:fillRef>
            <a:effectRef idx="0">
              <a:schemeClr val="dk1"/>
            </a:effectRef>
            <a:fontRef idx="minor">
              <a:schemeClr val="tx1"/>
            </a:fontRef>
          </p:style>
        </p:cxnSp>
        <p:sp>
          <p:nvSpPr>
            <p:cNvPr id="32" name="ZoneTexte 31">
              <a:extLst>
                <a:ext uri="{FF2B5EF4-FFF2-40B4-BE49-F238E27FC236}">
                  <a16:creationId xmlns:a16="http://schemas.microsoft.com/office/drawing/2014/main" id="{422F8869-D5EC-4393-A29E-4663F685F27D}"/>
                </a:ext>
              </a:extLst>
            </p:cNvPr>
            <p:cNvSpPr txBox="1"/>
            <p:nvPr/>
          </p:nvSpPr>
          <p:spPr>
            <a:xfrm>
              <a:off x="3886883" y="2478576"/>
              <a:ext cx="1426091" cy="435974"/>
            </a:xfrm>
            <a:prstGeom prst="rect">
              <a:avLst/>
            </a:prstGeom>
            <a:noFill/>
            <a:ln>
              <a:solidFill>
                <a:schemeClr val="bg2"/>
              </a:solidFill>
            </a:ln>
          </p:spPr>
          <p:txBody>
            <a:bodyPr wrap="square" rtlCol="0" anchor="ctr" anchorCtr="1">
              <a:spAutoFit/>
            </a:bodyPr>
            <a:lstStyle/>
            <a:p>
              <a:r>
                <a:rPr lang="fr-FR" dirty="0"/>
                <a:t>Locataire</a:t>
              </a:r>
            </a:p>
          </p:txBody>
        </p:sp>
        <p:sp>
          <p:nvSpPr>
            <p:cNvPr id="35" name="ZoneTexte 34">
              <a:extLst>
                <a:ext uri="{FF2B5EF4-FFF2-40B4-BE49-F238E27FC236}">
                  <a16:creationId xmlns:a16="http://schemas.microsoft.com/office/drawing/2014/main" id="{9A019045-229E-4320-92C6-4465D746CE18}"/>
                </a:ext>
              </a:extLst>
            </p:cNvPr>
            <p:cNvSpPr txBox="1"/>
            <p:nvPr/>
          </p:nvSpPr>
          <p:spPr>
            <a:xfrm>
              <a:off x="5465355" y="2803203"/>
              <a:ext cx="1933046" cy="507222"/>
            </a:xfrm>
            <a:prstGeom prst="rect">
              <a:avLst/>
            </a:prstGeom>
            <a:noFill/>
            <a:ln>
              <a:solidFill>
                <a:schemeClr val="bg2"/>
              </a:solidFill>
            </a:ln>
          </p:spPr>
          <p:txBody>
            <a:bodyPr wrap="square" rtlCol="0" anchor="ctr" anchorCtr="1">
              <a:spAutoFit/>
            </a:bodyPr>
            <a:lstStyle/>
            <a:p>
              <a:r>
                <a:rPr lang="fr-FR" dirty="0"/>
                <a:t>Propriétaire</a:t>
              </a:r>
            </a:p>
          </p:txBody>
        </p:sp>
        <p:sp>
          <p:nvSpPr>
            <p:cNvPr id="37" name="ZoneTexte 36">
              <a:extLst>
                <a:ext uri="{FF2B5EF4-FFF2-40B4-BE49-F238E27FC236}">
                  <a16:creationId xmlns:a16="http://schemas.microsoft.com/office/drawing/2014/main" id="{BC08C0FD-9DC6-4099-A58B-C2FD2387ED8C}"/>
                </a:ext>
              </a:extLst>
            </p:cNvPr>
            <p:cNvSpPr txBox="1"/>
            <p:nvPr/>
          </p:nvSpPr>
          <p:spPr>
            <a:xfrm>
              <a:off x="7763108" y="2697898"/>
              <a:ext cx="1311020" cy="435974"/>
            </a:xfrm>
            <a:prstGeom prst="rect">
              <a:avLst/>
            </a:prstGeom>
            <a:noFill/>
            <a:ln>
              <a:solidFill>
                <a:schemeClr val="bg2"/>
              </a:solidFill>
            </a:ln>
          </p:spPr>
          <p:txBody>
            <a:bodyPr wrap="square" rtlCol="0" anchor="ctr" anchorCtr="1">
              <a:spAutoFit/>
            </a:bodyPr>
            <a:lstStyle/>
            <a:p>
              <a:r>
                <a:rPr lang="fr-FR" dirty="0"/>
                <a:t>Famille</a:t>
              </a:r>
            </a:p>
          </p:txBody>
        </p:sp>
      </p:grpSp>
      <p:sp>
        <p:nvSpPr>
          <p:cNvPr id="52" name="ZoneTexte 51">
            <a:extLst>
              <a:ext uri="{FF2B5EF4-FFF2-40B4-BE49-F238E27FC236}">
                <a16:creationId xmlns:a16="http://schemas.microsoft.com/office/drawing/2014/main" id="{75A6ADB8-88CE-43BF-A376-090CE2991FA7}"/>
              </a:ext>
            </a:extLst>
          </p:cNvPr>
          <p:cNvSpPr txBox="1"/>
          <p:nvPr/>
        </p:nvSpPr>
        <p:spPr>
          <a:xfrm>
            <a:off x="-513222" y="6491515"/>
            <a:ext cx="10929257" cy="369332"/>
          </a:xfrm>
          <a:prstGeom prst="rect">
            <a:avLst/>
          </a:prstGeom>
          <a:noFill/>
          <a:ln>
            <a:solidFill>
              <a:schemeClr val="bg2"/>
            </a:solidFill>
          </a:ln>
        </p:spPr>
        <p:txBody>
          <a:bodyPr wrap="square" lIns="0" rtlCol="0" anchor="ctr" anchorCtr="1">
            <a:spAutoFit/>
          </a:bodyPr>
          <a:lstStyle/>
          <a:p>
            <a:r>
              <a:rPr lang="fr-FR" dirty="0"/>
              <a:t>L’attribut Logement donne une meilleure séparation des classes que l’attribut </a:t>
            </a:r>
            <a:r>
              <a:rPr lang="fr-FR" dirty="0" err="1"/>
              <a:t>Durée_prêt</a:t>
            </a:r>
            <a:endParaRPr lang="fr-FR" dirty="0"/>
          </a:p>
        </p:txBody>
      </p:sp>
      <p:sp>
        <p:nvSpPr>
          <p:cNvPr id="53" name="Espace réservé du numéro de diapositive 52">
            <a:extLst>
              <a:ext uri="{FF2B5EF4-FFF2-40B4-BE49-F238E27FC236}">
                <a16:creationId xmlns:a16="http://schemas.microsoft.com/office/drawing/2014/main" id="{09B7868F-E662-42A6-B994-D1085495F6A8}"/>
              </a:ext>
            </a:extLst>
          </p:cNvPr>
          <p:cNvSpPr>
            <a:spLocks noGrp="1"/>
          </p:cNvSpPr>
          <p:nvPr>
            <p:ph type="sldNum" sz="quarter" idx="12"/>
          </p:nvPr>
        </p:nvSpPr>
        <p:spPr/>
        <p:txBody>
          <a:bodyPr/>
          <a:lstStyle/>
          <a:p>
            <a:pPr rtl="0"/>
            <a:fld id="{71B7BAC7-FE87-40F6-AA24-4F4685D1B022}" type="slidenum">
              <a:rPr lang="fr-FR" smtClean="0"/>
              <a:t>61</a:t>
            </a:fld>
            <a:endParaRPr lang="fr-FR" dirty="0"/>
          </a:p>
        </p:txBody>
      </p:sp>
      <p:graphicFrame>
        <p:nvGraphicFramePr>
          <p:cNvPr id="30" name="Tableau 4">
            <a:extLst>
              <a:ext uri="{FF2B5EF4-FFF2-40B4-BE49-F238E27FC236}">
                <a16:creationId xmlns:a16="http://schemas.microsoft.com/office/drawing/2014/main" id="{48D9C86F-65C3-47AB-A9F9-C975E944D907}"/>
              </a:ext>
            </a:extLst>
          </p:cNvPr>
          <p:cNvGraphicFramePr>
            <a:graphicFrameLocks/>
          </p:cNvGraphicFramePr>
          <p:nvPr>
            <p:extLst>
              <p:ext uri="{D42A27DB-BD31-4B8C-83A1-F6EECF244321}">
                <p14:modId xmlns:p14="http://schemas.microsoft.com/office/powerpoint/2010/main" val="1726811656"/>
              </p:ext>
            </p:extLst>
          </p:nvPr>
        </p:nvGraphicFramePr>
        <p:xfrm>
          <a:off x="6142906" y="1369210"/>
          <a:ext cx="6064470" cy="4572000"/>
        </p:xfrm>
        <a:graphic>
          <a:graphicData uri="http://schemas.openxmlformats.org/drawingml/2006/table">
            <a:tbl>
              <a:tblPr firstRow="1" firstCol="1" bandRow="1">
                <a:tableStyleId>{5C22544A-7EE6-4342-B048-85BDC9FD1C3A}</a:tableStyleId>
              </a:tblPr>
              <a:tblGrid>
                <a:gridCol w="547785">
                  <a:extLst>
                    <a:ext uri="{9D8B030D-6E8A-4147-A177-3AD203B41FA5}">
                      <a16:colId xmlns:a16="http://schemas.microsoft.com/office/drawing/2014/main" val="3999880620"/>
                    </a:ext>
                  </a:extLst>
                </a:gridCol>
                <a:gridCol w="1103337">
                  <a:extLst>
                    <a:ext uri="{9D8B030D-6E8A-4147-A177-3AD203B41FA5}">
                      <a16:colId xmlns:a16="http://schemas.microsoft.com/office/drawing/2014/main" val="3165626455"/>
                    </a:ext>
                  </a:extLst>
                </a:gridCol>
                <a:gridCol w="1103337">
                  <a:extLst>
                    <a:ext uri="{9D8B030D-6E8A-4147-A177-3AD203B41FA5}">
                      <a16:colId xmlns:a16="http://schemas.microsoft.com/office/drawing/2014/main" val="769468256"/>
                    </a:ext>
                  </a:extLst>
                </a:gridCol>
                <a:gridCol w="1103337">
                  <a:extLst>
                    <a:ext uri="{9D8B030D-6E8A-4147-A177-3AD203B41FA5}">
                      <a16:colId xmlns:a16="http://schemas.microsoft.com/office/drawing/2014/main" val="2989149341"/>
                    </a:ext>
                  </a:extLst>
                </a:gridCol>
                <a:gridCol w="1103337">
                  <a:extLst>
                    <a:ext uri="{9D8B030D-6E8A-4147-A177-3AD203B41FA5}">
                      <a16:colId xmlns:a16="http://schemas.microsoft.com/office/drawing/2014/main" val="433109722"/>
                    </a:ext>
                  </a:extLst>
                </a:gridCol>
                <a:gridCol w="1103337">
                  <a:extLst>
                    <a:ext uri="{9D8B030D-6E8A-4147-A177-3AD203B41FA5}">
                      <a16:colId xmlns:a16="http://schemas.microsoft.com/office/drawing/2014/main" val="918619473"/>
                    </a:ext>
                  </a:extLst>
                </a:gridCol>
              </a:tblGrid>
              <a:tr h="264581">
                <a:tc>
                  <a:txBody>
                    <a:bodyPr/>
                    <a:lstStyle/>
                    <a:p>
                      <a:pPr algn="ctr" fontAlgn="b"/>
                      <a:r>
                        <a:rPr lang="fr-FR" sz="1400" b="0" i="0" u="none" strike="noStrike" dirty="0">
                          <a:effectLst/>
                          <a:latin typeface="Arial" panose="020B0604020202020204" pitchFamily="34" charset="0"/>
                        </a:rPr>
                        <a:t>Client</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a:effectLst/>
                          <a:latin typeface="Arial" panose="020B0604020202020204" pitchFamily="34" charset="0"/>
                        </a:rPr>
                        <a:t>Logement</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a:effectLst/>
                          <a:latin typeface="Arial" panose="020B0604020202020204" pitchFamily="34" charset="0"/>
                        </a:rPr>
                        <a:t>Durée_prêt</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a:effectLst/>
                          <a:latin typeface="Arial" panose="020B0604020202020204" pitchFamily="34" charset="0"/>
                        </a:rPr>
                        <a:t>Salaire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err="1">
                          <a:effectLst/>
                          <a:latin typeface="Arial" panose="020B0604020202020204" pitchFamily="34" charset="0"/>
                        </a:rPr>
                        <a:t>S_CoEmp</a:t>
                      </a:r>
                      <a:endParaRPr lang="fr-FR" sz="1400" b="0" i="0" u="none" strike="noStrike" dirty="0">
                        <a:effectLst/>
                        <a:latin typeface="Arial" panose="020B060402020202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i="0" u="none" strike="noStrike" dirty="0">
                          <a:solidFill>
                            <a:srgbClr val="FF0000"/>
                          </a:solidFill>
                          <a:effectLst/>
                          <a:latin typeface="Arial" panose="020B0604020202020204" pitchFamily="34" charset="0"/>
                        </a:rPr>
                        <a:t>Succès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2548248"/>
                  </a:ext>
                </a:extLst>
              </a:tr>
              <a:tr h="264581">
                <a:tc>
                  <a:txBody>
                    <a:bodyPr/>
                    <a:lstStyle/>
                    <a:p>
                      <a:pPr algn="l" fontAlgn="b"/>
                      <a:r>
                        <a:rPr lang="fr-FR" sz="1400" b="0" i="0" u="none" strike="noStrike" dirty="0">
                          <a:effectLst/>
                          <a:latin typeface="Arial" panose="020B0604020202020204" pitchFamily="34" charset="0"/>
                        </a:rPr>
                        <a:t>E1</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locataire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Long</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45</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Elevé</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NON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1922952"/>
                  </a:ext>
                </a:extLst>
              </a:tr>
              <a:tr h="264581">
                <a:tc>
                  <a:txBody>
                    <a:bodyPr/>
                    <a:lstStyle/>
                    <a:p>
                      <a:pPr algn="l" fontAlgn="b"/>
                      <a:r>
                        <a:rPr lang="fr-FR" sz="1400" b="0" i="0" u="none" strike="noStrike" dirty="0">
                          <a:effectLst/>
                          <a:latin typeface="Arial" panose="020B0604020202020204" pitchFamily="34" charset="0"/>
                        </a:rPr>
                        <a:t>E2</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locataire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Long</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30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Faible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NON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9469651"/>
                  </a:ext>
                </a:extLst>
              </a:tr>
              <a:tr h="264581">
                <a:tc>
                  <a:txBody>
                    <a:bodyPr/>
                    <a:lstStyle/>
                    <a:p>
                      <a:pPr algn="l" fontAlgn="b"/>
                      <a:r>
                        <a:rPr lang="fr-FR" sz="1400" b="0" i="0" u="none" strike="noStrike" dirty="0">
                          <a:effectLst/>
                          <a:latin typeface="Arial" panose="020B0604020202020204" pitchFamily="34" charset="0"/>
                        </a:rPr>
                        <a:t>E3</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propriétaire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Long</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32</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Elevé</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OUI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5314175"/>
                  </a:ext>
                </a:extLst>
              </a:tr>
              <a:tr h="264581">
                <a:tc>
                  <a:txBody>
                    <a:bodyPr/>
                    <a:lstStyle/>
                    <a:p>
                      <a:pPr algn="l" fontAlgn="b"/>
                      <a:r>
                        <a:rPr lang="fr-FR" sz="1400" b="0" i="0" u="none" strike="noStrike" dirty="0">
                          <a:effectLst/>
                          <a:latin typeface="Arial" panose="020B0604020202020204" pitchFamily="34" charset="0"/>
                        </a:rPr>
                        <a:t>E4</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famille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Moyen</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Elevé</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OUI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298735"/>
                  </a:ext>
                </a:extLst>
              </a:tr>
              <a:tr h="264581">
                <a:tc>
                  <a:txBody>
                    <a:bodyPr/>
                    <a:lstStyle/>
                    <a:p>
                      <a:pPr algn="l" fontAlgn="b"/>
                      <a:r>
                        <a:rPr lang="fr-FR" sz="1400" b="0" i="0" u="none" strike="noStrike" dirty="0">
                          <a:effectLst/>
                          <a:latin typeface="Arial" panose="020B0604020202020204" pitchFamily="34" charset="0"/>
                        </a:rPr>
                        <a:t>E5</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famille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Court</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Elevé</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OUI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8236857"/>
                  </a:ext>
                </a:extLst>
              </a:tr>
              <a:tr h="264581">
                <a:tc>
                  <a:txBody>
                    <a:bodyPr/>
                    <a:lstStyle/>
                    <a:p>
                      <a:pPr algn="l" fontAlgn="b"/>
                      <a:r>
                        <a:rPr lang="fr-FR" sz="1400" b="0" i="0" u="none" strike="noStrike">
                          <a:effectLst/>
                          <a:latin typeface="Arial" panose="020B0604020202020204" pitchFamily="34" charset="0"/>
                        </a:rPr>
                        <a:t>E6</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famille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Court</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Faible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NON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0417997"/>
                  </a:ext>
                </a:extLst>
              </a:tr>
              <a:tr h="264581">
                <a:tc>
                  <a:txBody>
                    <a:bodyPr/>
                    <a:lstStyle/>
                    <a:p>
                      <a:pPr algn="l" fontAlgn="b"/>
                      <a:r>
                        <a:rPr lang="fr-FR" sz="1400" b="0" i="0" u="none" strike="noStrike">
                          <a:effectLst/>
                          <a:latin typeface="Arial" panose="020B0604020202020204" pitchFamily="34" charset="0"/>
                        </a:rPr>
                        <a:t>E7</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propriétaire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Court</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Faible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OUI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0033313"/>
                  </a:ext>
                </a:extLst>
              </a:tr>
              <a:tr h="264581">
                <a:tc>
                  <a:txBody>
                    <a:bodyPr/>
                    <a:lstStyle/>
                    <a:p>
                      <a:pPr algn="l" fontAlgn="b"/>
                      <a:r>
                        <a:rPr lang="fr-FR" sz="1400" b="0" i="0" u="none" strike="noStrike">
                          <a:effectLst/>
                          <a:latin typeface="Arial" panose="020B0604020202020204" pitchFamily="34" charset="0"/>
                        </a:rPr>
                        <a:t>E8</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locataire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Moyen</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Elevé</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NON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3278568"/>
                  </a:ext>
                </a:extLst>
              </a:tr>
              <a:tr h="264581">
                <a:tc>
                  <a:txBody>
                    <a:bodyPr/>
                    <a:lstStyle/>
                    <a:p>
                      <a:pPr algn="l" fontAlgn="b"/>
                      <a:r>
                        <a:rPr lang="fr-FR" sz="1400" b="0" i="0" u="none" strike="noStrike" dirty="0">
                          <a:effectLst/>
                          <a:latin typeface="Arial" panose="020B0604020202020204" pitchFamily="34" charset="0"/>
                        </a:rPr>
                        <a:t>E9</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locataire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Court</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Elevé</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OUI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863316"/>
                  </a:ext>
                </a:extLst>
              </a:tr>
              <a:tr h="264581">
                <a:tc>
                  <a:txBody>
                    <a:bodyPr/>
                    <a:lstStyle/>
                    <a:p>
                      <a:pPr algn="l" fontAlgn="b"/>
                      <a:r>
                        <a:rPr lang="fr-FR" sz="1400" b="0" i="0" u="none" strike="noStrike" dirty="0">
                          <a:effectLst/>
                          <a:latin typeface="Arial" panose="020B0604020202020204" pitchFamily="34" charset="0"/>
                        </a:rPr>
                        <a:t>E10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famille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Moyen</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Elevé</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OUI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9254980"/>
                  </a:ext>
                </a:extLst>
              </a:tr>
              <a:tr h="264581">
                <a:tc>
                  <a:txBody>
                    <a:bodyPr/>
                    <a:lstStyle/>
                    <a:p>
                      <a:pPr algn="l" fontAlgn="b"/>
                      <a:r>
                        <a:rPr lang="fr-FR" sz="1400" b="0" i="0" u="none" strike="noStrike" dirty="0">
                          <a:effectLst/>
                          <a:latin typeface="Arial" panose="020B0604020202020204" pitchFamily="34" charset="0"/>
                        </a:rPr>
                        <a:t>E11</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locataire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Moyen</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62</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Faible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OUI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6854210"/>
                  </a:ext>
                </a:extLst>
              </a:tr>
              <a:tr h="264581">
                <a:tc>
                  <a:txBody>
                    <a:bodyPr/>
                    <a:lstStyle/>
                    <a:p>
                      <a:pPr algn="l" fontAlgn="b"/>
                      <a:r>
                        <a:rPr lang="fr-FR" sz="1400" b="0" i="0" u="none" strike="noStrike" dirty="0">
                          <a:effectLst/>
                          <a:latin typeface="Arial" panose="020B0604020202020204" pitchFamily="34" charset="0"/>
                        </a:rPr>
                        <a:t>E12</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propriétaire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Moyen</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47</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Faible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OUI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078167"/>
                  </a:ext>
                </a:extLst>
              </a:tr>
              <a:tr h="264581">
                <a:tc>
                  <a:txBody>
                    <a:bodyPr/>
                    <a:lstStyle/>
                    <a:p>
                      <a:pPr algn="l" fontAlgn="b"/>
                      <a:r>
                        <a:rPr lang="fr-FR" sz="1400" b="0" i="0" u="none" strike="noStrike" dirty="0">
                          <a:effectLst/>
                          <a:latin typeface="Arial" panose="020B0604020202020204" pitchFamily="34" charset="0"/>
                        </a:rPr>
                        <a:t>E13</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propriétaire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Long</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68</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panose="020B0604020202020204" pitchFamily="34" charset="0"/>
                        </a:rPr>
                        <a:t>Elevé</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OUI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2381660"/>
                  </a:ext>
                </a:extLst>
              </a:tr>
              <a:tr h="264581">
                <a:tc>
                  <a:txBody>
                    <a:bodyPr/>
                    <a:lstStyle/>
                    <a:p>
                      <a:pPr algn="l" fontAlgn="b"/>
                      <a:r>
                        <a:rPr lang="fr-FR" sz="1400" b="0" i="0" u="none" strike="noStrike" dirty="0">
                          <a:effectLst/>
                          <a:latin typeface="Arial" panose="020B0604020202020204" pitchFamily="34" charset="0"/>
                        </a:rPr>
                        <a:t>E14</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famille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Moyen</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48</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panose="020B0604020202020204" pitchFamily="34" charset="0"/>
                        </a:rPr>
                        <a:t>Faible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FF0000"/>
                          </a:solidFill>
                          <a:effectLst/>
                          <a:latin typeface="Arial" panose="020B0604020202020204" pitchFamily="34" charset="0"/>
                        </a:rPr>
                        <a:t>NON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0342968"/>
                  </a:ext>
                </a:extLst>
              </a:tr>
            </a:tbl>
          </a:graphicData>
        </a:graphic>
      </p:graphicFrame>
      <p:sp>
        <p:nvSpPr>
          <p:cNvPr id="3" name="ZoneTexte 2">
            <a:extLst>
              <a:ext uri="{FF2B5EF4-FFF2-40B4-BE49-F238E27FC236}">
                <a16:creationId xmlns:a16="http://schemas.microsoft.com/office/drawing/2014/main" id="{8F1935D1-9DA0-4574-AFCF-2BE43CB78FE8}"/>
              </a:ext>
            </a:extLst>
          </p:cNvPr>
          <p:cNvSpPr txBox="1"/>
          <p:nvPr/>
        </p:nvSpPr>
        <p:spPr>
          <a:xfrm>
            <a:off x="2617076" y="2857403"/>
            <a:ext cx="310568" cy="216873"/>
          </a:xfrm>
          <a:prstGeom prst="rect">
            <a:avLst/>
          </a:prstGeom>
          <a:noFill/>
          <a:ln>
            <a:solidFill>
              <a:schemeClr val="bg2"/>
            </a:solidFill>
          </a:ln>
        </p:spPr>
        <p:txBody>
          <a:bodyPr wrap="square" rtlCol="0" anchor="ctr" anchorCtr="1">
            <a:spAutoFit/>
          </a:bodyPr>
          <a:lstStyle/>
          <a:p>
            <a:endParaRPr lang="fr-FR" dirty="0"/>
          </a:p>
        </p:txBody>
      </p:sp>
      <p:sp>
        <p:nvSpPr>
          <p:cNvPr id="6" name="ZoneTexte 5">
            <a:extLst>
              <a:ext uri="{FF2B5EF4-FFF2-40B4-BE49-F238E27FC236}">
                <a16:creationId xmlns:a16="http://schemas.microsoft.com/office/drawing/2014/main" id="{508A31FE-BF3E-4DF7-B75F-BA7D9828524F}"/>
              </a:ext>
            </a:extLst>
          </p:cNvPr>
          <p:cNvSpPr txBox="1"/>
          <p:nvPr/>
        </p:nvSpPr>
        <p:spPr>
          <a:xfrm>
            <a:off x="2434182" y="2507435"/>
            <a:ext cx="1298823" cy="830997"/>
          </a:xfrm>
          <a:prstGeom prst="rect">
            <a:avLst/>
          </a:prstGeom>
          <a:noFill/>
          <a:ln>
            <a:solidFill>
              <a:schemeClr val="bg2"/>
            </a:solidFill>
          </a:ln>
        </p:spPr>
        <p:txBody>
          <a:bodyPr wrap="square" rtlCol="0" anchor="ctr" anchorCtr="1">
            <a:spAutoFit/>
          </a:bodyPr>
          <a:lstStyle/>
          <a:p>
            <a:r>
              <a:rPr lang="fr-FR" sz="1600" dirty="0"/>
              <a:t>4 OUI, </a:t>
            </a:r>
          </a:p>
          <a:p>
            <a:r>
              <a:rPr lang="fr-FR" sz="1600" dirty="0"/>
              <a:t>0 NON</a:t>
            </a:r>
          </a:p>
          <a:p>
            <a:r>
              <a:rPr lang="fr-FR" sz="1600" dirty="0">
                <a:solidFill>
                  <a:srgbClr val="FF0000"/>
                </a:solidFill>
              </a:rPr>
              <a:t>Décision OUI</a:t>
            </a:r>
          </a:p>
        </p:txBody>
      </p:sp>
      <p:sp>
        <p:nvSpPr>
          <p:cNvPr id="34" name="ZoneTexte 33">
            <a:extLst>
              <a:ext uri="{FF2B5EF4-FFF2-40B4-BE49-F238E27FC236}">
                <a16:creationId xmlns:a16="http://schemas.microsoft.com/office/drawing/2014/main" id="{41807D2E-500F-421E-9976-F6DA81BC8247}"/>
              </a:ext>
            </a:extLst>
          </p:cNvPr>
          <p:cNvSpPr txBox="1"/>
          <p:nvPr/>
        </p:nvSpPr>
        <p:spPr>
          <a:xfrm>
            <a:off x="-140876" y="2546462"/>
            <a:ext cx="1147701" cy="584775"/>
          </a:xfrm>
          <a:prstGeom prst="rect">
            <a:avLst/>
          </a:prstGeom>
          <a:noFill/>
          <a:ln>
            <a:solidFill>
              <a:schemeClr val="bg2"/>
            </a:solidFill>
          </a:ln>
        </p:spPr>
        <p:txBody>
          <a:bodyPr wrap="square" rtlCol="0" anchor="ctr" anchorCtr="1">
            <a:spAutoFit/>
          </a:bodyPr>
          <a:lstStyle/>
          <a:p>
            <a:r>
              <a:rPr lang="fr-FR" sz="1600" dirty="0"/>
              <a:t>2 OUI, </a:t>
            </a:r>
          </a:p>
          <a:p>
            <a:r>
              <a:rPr lang="fr-FR" sz="1600" dirty="0"/>
              <a:t>3 NON</a:t>
            </a:r>
          </a:p>
        </p:txBody>
      </p:sp>
      <p:sp>
        <p:nvSpPr>
          <p:cNvPr id="38" name="ZoneTexte 37">
            <a:extLst>
              <a:ext uri="{FF2B5EF4-FFF2-40B4-BE49-F238E27FC236}">
                <a16:creationId xmlns:a16="http://schemas.microsoft.com/office/drawing/2014/main" id="{07FAB59E-0618-462B-B64B-68F93B336DF9}"/>
              </a:ext>
            </a:extLst>
          </p:cNvPr>
          <p:cNvSpPr txBox="1"/>
          <p:nvPr/>
        </p:nvSpPr>
        <p:spPr>
          <a:xfrm>
            <a:off x="4951407" y="2483398"/>
            <a:ext cx="1147701" cy="584775"/>
          </a:xfrm>
          <a:prstGeom prst="rect">
            <a:avLst/>
          </a:prstGeom>
          <a:noFill/>
          <a:ln>
            <a:solidFill>
              <a:schemeClr val="bg2"/>
            </a:solidFill>
          </a:ln>
        </p:spPr>
        <p:txBody>
          <a:bodyPr wrap="square" rtlCol="0" anchor="ctr" anchorCtr="1">
            <a:spAutoFit/>
          </a:bodyPr>
          <a:lstStyle/>
          <a:p>
            <a:r>
              <a:rPr lang="fr-FR" sz="1600" dirty="0"/>
              <a:t>3 OUI, </a:t>
            </a:r>
          </a:p>
          <a:p>
            <a:r>
              <a:rPr lang="fr-FR" sz="1600" dirty="0"/>
              <a:t>2 NON</a:t>
            </a:r>
          </a:p>
        </p:txBody>
      </p:sp>
      <p:sp>
        <p:nvSpPr>
          <p:cNvPr id="45" name="ZoneTexte 44">
            <a:extLst>
              <a:ext uri="{FF2B5EF4-FFF2-40B4-BE49-F238E27FC236}">
                <a16:creationId xmlns:a16="http://schemas.microsoft.com/office/drawing/2014/main" id="{5ACB2F8C-3105-4F26-A045-713AA3792E26}"/>
              </a:ext>
            </a:extLst>
          </p:cNvPr>
          <p:cNvSpPr txBox="1"/>
          <p:nvPr/>
        </p:nvSpPr>
        <p:spPr>
          <a:xfrm>
            <a:off x="3616592" y="1132811"/>
            <a:ext cx="1147701" cy="584775"/>
          </a:xfrm>
          <a:prstGeom prst="rect">
            <a:avLst/>
          </a:prstGeom>
          <a:noFill/>
          <a:ln>
            <a:solidFill>
              <a:schemeClr val="bg2"/>
            </a:solidFill>
          </a:ln>
        </p:spPr>
        <p:txBody>
          <a:bodyPr wrap="square" rtlCol="0" anchor="ctr" anchorCtr="1">
            <a:spAutoFit/>
          </a:bodyPr>
          <a:lstStyle/>
          <a:p>
            <a:r>
              <a:rPr lang="fr-FR" sz="1600" dirty="0"/>
              <a:t>9 OUI, </a:t>
            </a:r>
          </a:p>
          <a:p>
            <a:r>
              <a:rPr lang="fr-FR" sz="1600" dirty="0"/>
              <a:t>5 NON</a:t>
            </a:r>
          </a:p>
        </p:txBody>
      </p:sp>
      <p:sp>
        <p:nvSpPr>
          <p:cNvPr id="48" name="Rectangle 47">
            <a:extLst>
              <a:ext uri="{FF2B5EF4-FFF2-40B4-BE49-F238E27FC236}">
                <a16:creationId xmlns:a16="http://schemas.microsoft.com/office/drawing/2014/main" id="{39312163-659D-4837-93F6-37F537C4527D}"/>
              </a:ext>
            </a:extLst>
          </p:cNvPr>
          <p:cNvSpPr/>
          <p:nvPr/>
        </p:nvSpPr>
        <p:spPr>
          <a:xfrm>
            <a:off x="2410339" y="3813915"/>
            <a:ext cx="1339410" cy="327624"/>
          </a:xfrm>
          <a:prstGeom prst="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err="1"/>
              <a:t>Durée_prêt</a:t>
            </a:r>
            <a:endParaRPr lang="fr-FR" dirty="0"/>
          </a:p>
        </p:txBody>
      </p:sp>
      <p:cxnSp>
        <p:nvCxnSpPr>
          <p:cNvPr id="49" name="Connecteur droit 48">
            <a:extLst>
              <a:ext uri="{FF2B5EF4-FFF2-40B4-BE49-F238E27FC236}">
                <a16:creationId xmlns:a16="http://schemas.microsoft.com/office/drawing/2014/main" id="{505EE732-082D-430E-85A8-13C948183D0A}"/>
              </a:ext>
            </a:extLst>
          </p:cNvPr>
          <p:cNvCxnSpPr>
            <a:cxnSpLocks/>
            <a:stCxn id="48" idx="2"/>
          </p:cNvCxnSpPr>
          <p:nvPr/>
        </p:nvCxnSpPr>
        <p:spPr>
          <a:xfrm flipH="1">
            <a:off x="404976" y="4141539"/>
            <a:ext cx="2675068" cy="889703"/>
          </a:xfrm>
          <a:prstGeom prst="line">
            <a:avLst/>
          </a:prstGeom>
        </p:spPr>
        <p:style>
          <a:lnRef idx="1">
            <a:schemeClr val="dk1"/>
          </a:lnRef>
          <a:fillRef idx="0">
            <a:schemeClr val="dk1"/>
          </a:fillRef>
          <a:effectRef idx="0">
            <a:schemeClr val="dk1"/>
          </a:effectRef>
          <a:fontRef idx="minor">
            <a:schemeClr val="tx1"/>
          </a:fontRef>
        </p:style>
      </p:cxnSp>
      <p:cxnSp>
        <p:nvCxnSpPr>
          <p:cNvPr id="50" name="Connecteur droit 49">
            <a:extLst>
              <a:ext uri="{FF2B5EF4-FFF2-40B4-BE49-F238E27FC236}">
                <a16:creationId xmlns:a16="http://schemas.microsoft.com/office/drawing/2014/main" id="{7D7CA091-A1FD-43F4-93AB-0E4348078417}"/>
              </a:ext>
            </a:extLst>
          </p:cNvPr>
          <p:cNvCxnSpPr>
            <a:cxnSpLocks/>
            <a:stCxn id="48" idx="2"/>
          </p:cNvCxnSpPr>
          <p:nvPr/>
        </p:nvCxnSpPr>
        <p:spPr>
          <a:xfrm>
            <a:off x="3080045" y="4141540"/>
            <a:ext cx="2624478" cy="883175"/>
          </a:xfrm>
          <a:prstGeom prst="line">
            <a:avLst/>
          </a:prstGeom>
        </p:spPr>
        <p:style>
          <a:lnRef idx="1">
            <a:schemeClr val="dk1"/>
          </a:lnRef>
          <a:fillRef idx="0">
            <a:schemeClr val="dk1"/>
          </a:fillRef>
          <a:effectRef idx="0">
            <a:schemeClr val="dk1"/>
          </a:effectRef>
          <a:fontRef idx="minor">
            <a:schemeClr val="tx1"/>
          </a:fontRef>
        </p:style>
      </p:cxnSp>
      <p:sp>
        <p:nvSpPr>
          <p:cNvPr id="54" name="ZoneTexte 53">
            <a:extLst>
              <a:ext uri="{FF2B5EF4-FFF2-40B4-BE49-F238E27FC236}">
                <a16:creationId xmlns:a16="http://schemas.microsoft.com/office/drawing/2014/main" id="{C00B91BF-17A7-4D89-8659-EEB34EB560A2}"/>
              </a:ext>
            </a:extLst>
          </p:cNvPr>
          <p:cNvSpPr txBox="1"/>
          <p:nvPr/>
        </p:nvSpPr>
        <p:spPr>
          <a:xfrm>
            <a:off x="1203213" y="4133746"/>
            <a:ext cx="1044467" cy="369332"/>
          </a:xfrm>
          <a:prstGeom prst="rect">
            <a:avLst/>
          </a:prstGeom>
          <a:noFill/>
          <a:ln>
            <a:solidFill>
              <a:schemeClr val="bg2"/>
            </a:solidFill>
          </a:ln>
        </p:spPr>
        <p:txBody>
          <a:bodyPr wrap="square" rtlCol="0" anchor="ctr" anchorCtr="1">
            <a:spAutoFit/>
          </a:bodyPr>
          <a:lstStyle/>
          <a:p>
            <a:r>
              <a:rPr lang="fr-FR" dirty="0"/>
              <a:t>Long</a:t>
            </a:r>
          </a:p>
        </p:txBody>
      </p:sp>
      <p:sp>
        <p:nvSpPr>
          <p:cNvPr id="56" name="ZoneTexte 55">
            <a:extLst>
              <a:ext uri="{FF2B5EF4-FFF2-40B4-BE49-F238E27FC236}">
                <a16:creationId xmlns:a16="http://schemas.microsoft.com/office/drawing/2014/main" id="{79E36D07-B4A6-4AC4-A2D9-3A9D5C0799E4}"/>
              </a:ext>
            </a:extLst>
          </p:cNvPr>
          <p:cNvSpPr txBox="1"/>
          <p:nvPr/>
        </p:nvSpPr>
        <p:spPr>
          <a:xfrm>
            <a:off x="4042154" y="4293444"/>
            <a:ext cx="960189" cy="369332"/>
          </a:xfrm>
          <a:prstGeom prst="rect">
            <a:avLst/>
          </a:prstGeom>
          <a:noFill/>
          <a:ln>
            <a:solidFill>
              <a:schemeClr val="bg2"/>
            </a:solidFill>
          </a:ln>
        </p:spPr>
        <p:txBody>
          <a:bodyPr wrap="square" rtlCol="0" anchor="ctr" anchorCtr="1">
            <a:spAutoFit/>
          </a:bodyPr>
          <a:lstStyle/>
          <a:p>
            <a:r>
              <a:rPr lang="fr-FR" dirty="0"/>
              <a:t>Court</a:t>
            </a:r>
          </a:p>
        </p:txBody>
      </p:sp>
      <p:sp>
        <p:nvSpPr>
          <p:cNvPr id="57" name="ZoneTexte 56">
            <a:extLst>
              <a:ext uri="{FF2B5EF4-FFF2-40B4-BE49-F238E27FC236}">
                <a16:creationId xmlns:a16="http://schemas.microsoft.com/office/drawing/2014/main" id="{4D7C9E04-6113-47BA-BC94-E3F7B8084956}"/>
              </a:ext>
            </a:extLst>
          </p:cNvPr>
          <p:cNvSpPr txBox="1"/>
          <p:nvPr/>
        </p:nvSpPr>
        <p:spPr>
          <a:xfrm>
            <a:off x="2507649" y="4382780"/>
            <a:ext cx="960189" cy="369332"/>
          </a:xfrm>
          <a:prstGeom prst="rect">
            <a:avLst/>
          </a:prstGeom>
          <a:noFill/>
          <a:ln>
            <a:solidFill>
              <a:schemeClr val="bg2"/>
            </a:solidFill>
          </a:ln>
        </p:spPr>
        <p:txBody>
          <a:bodyPr wrap="square" rtlCol="0" anchor="ctr" anchorCtr="1">
            <a:spAutoFit/>
          </a:bodyPr>
          <a:lstStyle/>
          <a:p>
            <a:r>
              <a:rPr lang="fr-FR" dirty="0"/>
              <a:t>Moyen</a:t>
            </a:r>
          </a:p>
        </p:txBody>
      </p:sp>
      <p:sp>
        <p:nvSpPr>
          <p:cNvPr id="58" name="ZoneTexte 57">
            <a:extLst>
              <a:ext uri="{FF2B5EF4-FFF2-40B4-BE49-F238E27FC236}">
                <a16:creationId xmlns:a16="http://schemas.microsoft.com/office/drawing/2014/main" id="{FEF681EB-20D2-471E-A9BD-8FBB570BA072}"/>
              </a:ext>
            </a:extLst>
          </p:cNvPr>
          <p:cNvSpPr txBox="1"/>
          <p:nvPr/>
        </p:nvSpPr>
        <p:spPr>
          <a:xfrm>
            <a:off x="11524" y="5095210"/>
            <a:ext cx="1147701" cy="584775"/>
          </a:xfrm>
          <a:prstGeom prst="rect">
            <a:avLst/>
          </a:prstGeom>
          <a:noFill/>
          <a:ln>
            <a:solidFill>
              <a:schemeClr val="bg2"/>
            </a:solidFill>
          </a:ln>
        </p:spPr>
        <p:txBody>
          <a:bodyPr wrap="square" rtlCol="0" anchor="ctr" anchorCtr="1">
            <a:spAutoFit/>
          </a:bodyPr>
          <a:lstStyle/>
          <a:p>
            <a:r>
              <a:rPr lang="fr-FR" sz="1600" dirty="0"/>
              <a:t>2 OUI, </a:t>
            </a:r>
          </a:p>
          <a:p>
            <a:r>
              <a:rPr lang="fr-FR" sz="1600" dirty="0"/>
              <a:t>2 NON</a:t>
            </a:r>
          </a:p>
        </p:txBody>
      </p:sp>
      <p:sp>
        <p:nvSpPr>
          <p:cNvPr id="59" name="ZoneTexte 58">
            <a:extLst>
              <a:ext uri="{FF2B5EF4-FFF2-40B4-BE49-F238E27FC236}">
                <a16:creationId xmlns:a16="http://schemas.microsoft.com/office/drawing/2014/main" id="{B7D31119-2877-407A-A794-B25AA9F97BED}"/>
              </a:ext>
            </a:extLst>
          </p:cNvPr>
          <p:cNvSpPr txBox="1"/>
          <p:nvPr/>
        </p:nvSpPr>
        <p:spPr>
          <a:xfrm>
            <a:off x="2266002" y="5126756"/>
            <a:ext cx="1147701" cy="584775"/>
          </a:xfrm>
          <a:prstGeom prst="rect">
            <a:avLst/>
          </a:prstGeom>
          <a:noFill/>
          <a:ln>
            <a:solidFill>
              <a:schemeClr val="bg2"/>
            </a:solidFill>
          </a:ln>
        </p:spPr>
        <p:txBody>
          <a:bodyPr wrap="square" rtlCol="0" anchor="ctr" anchorCtr="1">
            <a:spAutoFit/>
          </a:bodyPr>
          <a:lstStyle/>
          <a:p>
            <a:r>
              <a:rPr lang="fr-FR" sz="1600" dirty="0"/>
              <a:t>4 OUI, </a:t>
            </a:r>
          </a:p>
          <a:p>
            <a:r>
              <a:rPr lang="fr-FR" sz="1600" dirty="0"/>
              <a:t>2 NON</a:t>
            </a:r>
          </a:p>
        </p:txBody>
      </p:sp>
      <p:sp>
        <p:nvSpPr>
          <p:cNvPr id="60" name="ZoneTexte 59">
            <a:extLst>
              <a:ext uri="{FF2B5EF4-FFF2-40B4-BE49-F238E27FC236}">
                <a16:creationId xmlns:a16="http://schemas.microsoft.com/office/drawing/2014/main" id="{0E51ED8F-B7AF-47BD-BA09-2118E7A40E3B}"/>
              </a:ext>
            </a:extLst>
          </p:cNvPr>
          <p:cNvSpPr txBox="1"/>
          <p:nvPr/>
        </p:nvSpPr>
        <p:spPr>
          <a:xfrm>
            <a:off x="4961907" y="5047921"/>
            <a:ext cx="1147701" cy="584775"/>
          </a:xfrm>
          <a:prstGeom prst="rect">
            <a:avLst/>
          </a:prstGeom>
          <a:noFill/>
          <a:ln>
            <a:solidFill>
              <a:schemeClr val="bg2"/>
            </a:solidFill>
          </a:ln>
        </p:spPr>
        <p:txBody>
          <a:bodyPr wrap="square" rtlCol="0" anchor="ctr" anchorCtr="1">
            <a:spAutoFit/>
          </a:bodyPr>
          <a:lstStyle/>
          <a:p>
            <a:r>
              <a:rPr lang="fr-FR" sz="1600" dirty="0"/>
              <a:t>3 OUI, </a:t>
            </a:r>
          </a:p>
          <a:p>
            <a:r>
              <a:rPr lang="fr-FR" sz="1600" dirty="0"/>
              <a:t>1 NON</a:t>
            </a:r>
          </a:p>
        </p:txBody>
      </p:sp>
      <p:cxnSp>
        <p:nvCxnSpPr>
          <p:cNvPr id="9" name="Connecteur droit 8">
            <a:extLst>
              <a:ext uri="{FF2B5EF4-FFF2-40B4-BE49-F238E27FC236}">
                <a16:creationId xmlns:a16="http://schemas.microsoft.com/office/drawing/2014/main" id="{5C528B6B-392F-435A-9731-26065D7553B5}"/>
              </a:ext>
            </a:extLst>
          </p:cNvPr>
          <p:cNvCxnSpPr>
            <a:stCxn id="48" idx="2"/>
          </p:cNvCxnSpPr>
          <p:nvPr/>
        </p:nvCxnSpPr>
        <p:spPr>
          <a:xfrm>
            <a:off x="3080044" y="4141539"/>
            <a:ext cx="0" cy="98521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357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BA3F05-F1AB-4D92-AEA8-AE0E7160BD39}"/>
              </a:ext>
            </a:extLst>
          </p:cNvPr>
          <p:cNvSpPr>
            <a:spLocks noGrp="1"/>
          </p:cNvSpPr>
          <p:nvPr>
            <p:ph type="title"/>
          </p:nvPr>
        </p:nvSpPr>
        <p:spPr/>
        <p:txBody>
          <a:bodyPr/>
          <a:lstStyle/>
          <a:p>
            <a:r>
              <a:rPr lang="fr-FR" dirty="0"/>
              <a:t>Critères d’impureté</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2C9BA08A-C3A9-4ED2-9A01-C7259B270DBD}"/>
                  </a:ext>
                </a:extLst>
              </p:cNvPr>
              <p:cNvSpPr>
                <a:spLocks noGrp="1"/>
              </p:cNvSpPr>
              <p:nvPr>
                <p:ph idx="1"/>
              </p:nvPr>
            </p:nvSpPr>
            <p:spPr>
              <a:xfrm>
                <a:off x="1562100" y="1825625"/>
                <a:ext cx="10096500" cy="4351338"/>
              </a:xfrm>
            </p:spPr>
            <p:txBody>
              <a:bodyPr>
                <a:normAutofit/>
              </a:bodyPr>
              <a:lstStyle/>
              <a:p>
                <a:r>
                  <a:rPr lang="fr-FR" b="0" i="1" dirty="0">
                    <a:latin typeface="Cambria Math" panose="02040503050406030204" pitchFamily="18" charset="0"/>
                  </a:rPr>
                  <a:t>L’entropie d’un ensemble définit son impureté</a:t>
                </a:r>
              </a:p>
              <a:p>
                <a:pPr lvl="1"/>
                <a14:m>
                  <m:oMath xmlns:m="http://schemas.openxmlformats.org/officeDocument/2006/math">
                    <m:r>
                      <a:rPr lang="fr-FR" b="0" i="1" smtClean="0">
                        <a:latin typeface="Cambria Math" panose="02040503050406030204" pitchFamily="18" charset="0"/>
                      </a:rPr>
                      <m:t>𝐸𝑛𝑡</m:t>
                    </m:r>
                    <m:d>
                      <m:dPr>
                        <m:ctrlPr>
                          <a:rPr lang="fr-FR" b="0" i="1" smtClean="0">
                            <a:latin typeface="Cambria Math" panose="02040503050406030204" pitchFamily="18" charset="0"/>
                          </a:rPr>
                        </m:ctrlPr>
                      </m:dPr>
                      <m:e>
                        <m:r>
                          <a:rPr lang="fr-FR" b="0" i="1" smtClean="0">
                            <a:latin typeface="Cambria Math" panose="02040503050406030204" pitchFamily="18" charset="0"/>
                          </a:rPr>
                          <m:t>𝑆</m:t>
                        </m:r>
                      </m:e>
                    </m:d>
                    <m:r>
                      <a:rPr lang="fr-FR" b="0" i="1" smtClean="0">
                        <a:latin typeface="Cambria Math" panose="02040503050406030204" pitchFamily="18" charset="0"/>
                      </a:rPr>
                      <m:t>=</m:t>
                    </m:r>
                    <m:nary>
                      <m:naryPr>
                        <m:chr m:val="∑"/>
                        <m:supHide m:val="on"/>
                        <m:ctrlPr>
                          <a:rPr lang="fr-FR" b="0" i="1" smtClean="0">
                            <a:latin typeface="Cambria Math" panose="02040503050406030204" pitchFamily="18" charset="0"/>
                          </a:rPr>
                        </m:ctrlPr>
                      </m:naryPr>
                      <m:sub>
                        <m:r>
                          <m:rPr>
                            <m:brk m:alnAt="7"/>
                          </m:rPr>
                          <a:rPr lang="fr-FR" b="0" i="1" smtClean="0">
                            <a:latin typeface="Cambria Math" panose="02040503050406030204" pitchFamily="18" charset="0"/>
                          </a:rPr>
                          <m:t>𝑐</m:t>
                        </m:r>
                      </m:sub>
                      <m:sup/>
                      <m:e>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𝑝</m:t>
                            </m:r>
                          </m:e>
                          <m:sub>
                            <m:r>
                              <a:rPr lang="fr-FR" b="0" i="1" smtClean="0">
                                <a:latin typeface="Cambria Math" panose="02040503050406030204" pitchFamily="18" charset="0"/>
                              </a:rPr>
                              <m:t>𝑐</m:t>
                            </m:r>
                            <m:r>
                              <a:rPr lang="fr-FR" b="0" i="1" smtClean="0">
                                <a:latin typeface="Cambria Math" panose="02040503050406030204" pitchFamily="18" charset="0"/>
                              </a:rPr>
                              <m:t> </m:t>
                            </m:r>
                          </m:sub>
                        </m:sSub>
                        <m:r>
                          <a:rPr lang="fr-FR" b="0" i="1" smtClean="0">
                            <a:latin typeface="Cambria Math" panose="02040503050406030204" pitchFamily="18" charset="0"/>
                          </a:rPr>
                          <m:t> </m:t>
                        </m:r>
                      </m:e>
                    </m:nary>
                    <m:sSub>
                      <m:sSubPr>
                        <m:ctrlPr>
                          <a:rPr lang="fr-FR" b="0" i="1" smtClean="0">
                            <a:latin typeface="Cambria Math" panose="02040503050406030204" pitchFamily="18" charset="0"/>
                          </a:rPr>
                        </m:ctrlPr>
                      </m:sSubPr>
                      <m:e>
                        <m:r>
                          <a:rPr lang="fr-FR" b="0" i="1" smtClean="0">
                            <a:latin typeface="Cambria Math" panose="02040503050406030204" pitchFamily="18" charset="0"/>
                          </a:rPr>
                          <m:t>𝑙𝑜𝑔</m:t>
                        </m:r>
                      </m:e>
                      <m:sub>
                        <m:r>
                          <a:rPr lang="fr-FR" b="0" i="1" smtClean="0">
                            <a:latin typeface="Cambria Math" panose="02040503050406030204" pitchFamily="18" charset="0"/>
                          </a:rPr>
                          <m:t>2</m:t>
                        </m:r>
                      </m:sub>
                    </m:sSub>
                    <m:r>
                      <a:rPr lang="fr-FR" b="0" i="0" smtClean="0">
                        <a:latin typeface="Cambria Math" panose="02040503050406030204" pitchFamily="18" charset="0"/>
                      </a:rPr>
                      <m:t> (</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𝑝</m:t>
                        </m:r>
                      </m:e>
                      <m:sub>
                        <m:r>
                          <a:rPr lang="fr-FR" b="0" i="1" smtClean="0">
                            <a:latin typeface="Cambria Math" panose="02040503050406030204" pitchFamily="18" charset="0"/>
                          </a:rPr>
                          <m:t>𝑐</m:t>
                        </m:r>
                        <m:r>
                          <a:rPr lang="fr-FR" b="0" i="1" smtClean="0">
                            <a:latin typeface="Cambria Math" panose="02040503050406030204" pitchFamily="18" charset="0"/>
                          </a:rPr>
                          <m:t> </m:t>
                        </m:r>
                      </m:sub>
                    </m:sSub>
                    <m:r>
                      <a:rPr lang="fr-FR" b="0" i="1" smtClean="0">
                        <a:latin typeface="Cambria Math" panose="02040503050406030204" pitchFamily="18" charset="0"/>
                      </a:rPr>
                      <m:t>)</m:t>
                    </m:r>
                  </m:oMath>
                </a14:m>
                <a:r>
                  <a:rPr lang="fr-FR" dirty="0"/>
                  <a:t>   où c sont les différentes valeurs de classes possibles</a:t>
                </a:r>
              </a:p>
              <a:p>
                <a:pPr lvl="1"/>
                <a:r>
                  <a:rPr lang="fr-FR" dirty="0"/>
                  <a:t>L’entropie est nulle si l’ensemble contient des exemples d’une seule classe</a:t>
                </a:r>
              </a:p>
              <a:p>
                <a:r>
                  <a:rPr lang="fr-FR" dirty="0"/>
                  <a:t>Mesure du Gain d’information ou gain d’entropie</a:t>
                </a:r>
              </a:p>
              <a:p>
                <a:pPr lvl="1"/>
                <a:r>
                  <a:rPr lang="fr-FR" dirty="0"/>
                  <a:t>Si on applique un attribut A à l’ensemble S, </a:t>
                </a:r>
              </a:p>
              <a:p>
                <a:pPr marL="457200" lvl="1" indent="0">
                  <a:buNone/>
                </a:pPr>
                <a14:m>
                  <m:oMath xmlns:m="http://schemas.openxmlformats.org/officeDocument/2006/math">
                    <m:r>
                      <a:rPr lang="fr-FR" b="0" i="1" smtClean="0">
                        <a:latin typeface="Cambria Math" panose="02040503050406030204" pitchFamily="18" charset="0"/>
                      </a:rPr>
                      <m:t>𝐺𝑎𝑖𝑛</m:t>
                    </m:r>
                    <m:d>
                      <m:dPr>
                        <m:ctrlPr>
                          <a:rPr lang="fr-FR" b="0" i="1" smtClean="0">
                            <a:latin typeface="Cambria Math" panose="02040503050406030204" pitchFamily="18" charset="0"/>
                          </a:rPr>
                        </m:ctrlPr>
                      </m:dPr>
                      <m:e>
                        <m:r>
                          <a:rPr lang="fr-FR" b="0" i="1" smtClean="0">
                            <a:latin typeface="Cambria Math" panose="02040503050406030204" pitchFamily="18" charset="0"/>
                          </a:rPr>
                          <m:t>𝑆</m:t>
                        </m:r>
                        <m:r>
                          <a:rPr lang="fr-FR" b="0" i="1" smtClean="0">
                            <a:latin typeface="Cambria Math" panose="02040503050406030204" pitchFamily="18" charset="0"/>
                          </a:rPr>
                          <m:t>, </m:t>
                        </m:r>
                        <m:r>
                          <a:rPr lang="fr-FR" b="0" i="1" smtClean="0">
                            <a:latin typeface="Cambria Math" panose="02040503050406030204" pitchFamily="18" charset="0"/>
                          </a:rPr>
                          <m:t>𝐴</m:t>
                        </m:r>
                      </m:e>
                    </m:d>
                    <m:r>
                      <a:rPr lang="fr-FR" b="0" i="1" smtClean="0">
                        <a:latin typeface="Cambria Math" panose="02040503050406030204" pitchFamily="18" charset="0"/>
                      </a:rPr>
                      <m:t>=</m:t>
                    </m:r>
                    <m:r>
                      <a:rPr lang="fr-FR" b="0" i="1" smtClean="0">
                        <a:latin typeface="Cambria Math" panose="02040503050406030204" pitchFamily="18" charset="0"/>
                      </a:rPr>
                      <m:t>𝐸𝑛𝑡</m:t>
                    </m:r>
                    <m:d>
                      <m:dPr>
                        <m:ctrlPr>
                          <a:rPr lang="fr-FR" b="0" i="1" smtClean="0">
                            <a:latin typeface="Cambria Math" panose="02040503050406030204" pitchFamily="18" charset="0"/>
                          </a:rPr>
                        </m:ctrlPr>
                      </m:dPr>
                      <m:e>
                        <m:r>
                          <a:rPr lang="fr-FR" b="0" i="1" smtClean="0">
                            <a:latin typeface="Cambria Math" panose="02040503050406030204" pitchFamily="18" charset="0"/>
                          </a:rPr>
                          <m:t>𝑆</m:t>
                        </m:r>
                      </m:e>
                    </m:d>
                  </m:oMath>
                </a14:m>
                <a:r>
                  <a:rPr lang="fr-FR" b="0" i="0" dirty="0">
                    <a:latin typeface="+mj-lt"/>
                  </a:rPr>
                  <a:t> - </a:t>
                </a:r>
                <a14:m>
                  <m:oMath xmlns:m="http://schemas.openxmlformats.org/officeDocument/2006/math">
                    <m:f>
                      <m:fPr>
                        <m:ctrlPr>
                          <a:rPr lang="fr-FR" b="0" i="1" smtClean="0">
                            <a:latin typeface="Cambria Math" panose="02040503050406030204" pitchFamily="18" charset="0"/>
                          </a:rPr>
                        </m:ctrlPr>
                      </m:fPr>
                      <m:num>
                        <m:d>
                          <m:dPr>
                            <m:begChr m:val="|"/>
                            <m:endChr m:val="|"/>
                            <m:ctrlPr>
                              <a:rPr lang="fr-FR" b="0" i="1" smtClean="0">
                                <a:latin typeface="Cambria Math" panose="02040503050406030204" pitchFamily="18" charset="0"/>
                              </a:rPr>
                            </m:ctrlPr>
                          </m:dPr>
                          <m:e>
                            <m:sSub>
                              <m:sSubPr>
                                <m:ctrlPr>
                                  <a:rPr lang="fr-FR" b="0" i="1" smtClean="0">
                                    <a:latin typeface="Cambria Math" panose="02040503050406030204" pitchFamily="18" charset="0"/>
                                  </a:rPr>
                                </m:ctrlPr>
                              </m:sSubPr>
                              <m:e>
                                <m:r>
                                  <a:rPr lang="fr-FR" b="0" i="1" smtClean="0">
                                    <a:latin typeface="Cambria Math" panose="02040503050406030204" pitchFamily="18" charset="0"/>
                                  </a:rPr>
                                  <m:t>𝑆</m:t>
                                </m:r>
                              </m:e>
                              <m:sub>
                                <m:r>
                                  <a:rPr lang="fr-FR" b="0" i="1" smtClean="0">
                                    <a:latin typeface="Cambria Math" panose="02040503050406030204" pitchFamily="18" charset="0"/>
                                  </a:rPr>
                                  <m:t>𝑣</m:t>
                                </m:r>
                              </m:sub>
                            </m:sSub>
                          </m:e>
                        </m:d>
                      </m:num>
                      <m:den>
                        <m:r>
                          <a:rPr lang="fr-FR" b="0" i="1" smtClean="0">
                            <a:latin typeface="Cambria Math" panose="02040503050406030204" pitchFamily="18" charset="0"/>
                          </a:rPr>
                          <m:t>𝑆</m:t>
                        </m:r>
                      </m:den>
                    </m:f>
                    <m:r>
                      <a:rPr lang="fr-FR" b="0" i="1" smtClean="0">
                        <a:latin typeface="Cambria Math" panose="02040503050406030204" pitchFamily="18" charset="0"/>
                      </a:rPr>
                      <m:t> </m:t>
                    </m:r>
                    <m:nary>
                      <m:naryPr>
                        <m:chr m:val="∑"/>
                        <m:supHide m:val="on"/>
                        <m:ctrlPr>
                          <a:rPr lang="fr-FR" b="0" i="1" smtClean="0">
                            <a:latin typeface="Cambria Math" panose="02040503050406030204" pitchFamily="18" charset="0"/>
                          </a:rPr>
                        </m:ctrlPr>
                      </m:naryPr>
                      <m:sub>
                        <m:r>
                          <m:rPr>
                            <m:brk m:alnAt="7"/>
                          </m:rPr>
                          <a:rPr lang="fr-FR" b="0" i="1" smtClean="0">
                            <a:latin typeface="Cambria Math" panose="02040503050406030204" pitchFamily="18" charset="0"/>
                          </a:rPr>
                          <m:t>𝑣</m:t>
                        </m:r>
                      </m:sub>
                      <m:sup/>
                      <m:e>
                        <m:r>
                          <a:rPr lang="fr-FR" b="0" i="1" smtClean="0">
                            <a:latin typeface="Cambria Math" panose="02040503050406030204" pitchFamily="18" charset="0"/>
                          </a:rPr>
                          <m:t>𝐸𝑛𝑡</m:t>
                        </m:r>
                        <m:d>
                          <m:dPr>
                            <m:ctrlPr>
                              <a:rPr lang="fr-FR" b="0" i="1" smtClean="0">
                                <a:latin typeface="Cambria Math" panose="02040503050406030204" pitchFamily="18" charset="0"/>
                              </a:rPr>
                            </m:ctrlPr>
                          </m:dPr>
                          <m:e>
                            <m:sSub>
                              <m:sSubPr>
                                <m:ctrlPr>
                                  <a:rPr lang="fr-FR" b="0" i="1" smtClean="0">
                                    <a:latin typeface="Cambria Math" panose="02040503050406030204" pitchFamily="18" charset="0"/>
                                  </a:rPr>
                                </m:ctrlPr>
                              </m:sSubPr>
                              <m:e>
                                <m:r>
                                  <a:rPr lang="fr-FR" b="0" i="1" smtClean="0">
                                    <a:latin typeface="Cambria Math" panose="02040503050406030204" pitchFamily="18" charset="0"/>
                                  </a:rPr>
                                  <m:t>𝑆</m:t>
                                </m:r>
                              </m:e>
                              <m:sub>
                                <m:r>
                                  <a:rPr lang="fr-FR" b="0" i="1" smtClean="0">
                                    <a:latin typeface="Cambria Math" panose="02040503050406030204" pitchFamily="18" charset="0"/>
                                  </a:rPr>
                                  <m:t>𝑣</m:t>
                                </m:r>
                              </m:sub>
                            </m:sSub>
                          </m:e>
                        </m:d>
                      </m:e>
                    </m:nary>
                  </m:oMath>
                </a14:m>
                <a:r>
                  <a:rPr lang="fr-FR" dirty="0"/>
                  <a:t> </a:t>
                </a:r>
              </a:p>
              <a:p>
                <a:pPr marL="457200" lvl="1" indent="0">
                  <a:buNone/>
                </a:pPr>
                <a:r>
                  <a:rPr lang="fr-FR" dirty="0"/>
                  <a:t>où v sont les valeurs de l’attribut A et </a:t>
                </a:r>
                <a:r>
                  <a:rPr lang="fr-FR" i="1" dirty="0"/>
                  <a:t>S</a:t>
                </a:r>
                <a:r>
                  <a:rPr lang="fr-FR" i="1" baseline="-25000" dirty="0"/>
                  <a:t>v</a:t>
                </a:r>
                <a:r>
                  <a:rPr lang="fr-FR" dirty="0"/>
                  <a:t> le sous-ensemble d’exemples pour lesquels A vaut v</a:t>
                </a:r>
              </a:p>
              <a:p>
                <a:endParaRPr lang="fr-FR" dirty="0"/>
              </a:p>
              <a:p>
                <a:endParaRPr lang="fr-FR" dirty="0"/>
              </a:p>
              <a:p>
                <a:endParaRPr lang="fr-FR" dirty="0"/>
              </a:p>
            </p:txBody>
          </p:sp>
        </mc:Choice>
        <mc:Fallback xmlns="">
          <p:sp>
            <p:nvSpPr>
              <p:cNvPr id="3" name="Espace réservé du contenu 2">
                <a:extLst>
                  <a:ext uri="{FF2B5EF4-FFF2-40B4-BE49-F238E27FC236}">
                    <a16:creationId xmlns:a16="http://schemas.microsoft.com/office/drawing/2014/main" id="{2C9BA08A-C3A9-4ED2-9A01-C7259B270DBD}"/>
                  </a:ext>
                </a:extLst>
              </p:cNvPr>
              <p:cNvSpPr>
                <a:spLocks noGrp="1" noRot="1" noChangeAspect="1" noMove="1" noResize="1" noEditPoints="1" noAdjustHandles="1" noChangeArrowheads="1" noChangeShapeType="1" noTextEdit="1"/>
              </p:cNvSpPr>
              <p:nvPr>
                <p:ph idx="1"/>
              </p:nvPr>
            </p:nvSpPr>
            <p:spPr>
              <a:xfrm>
                <a:off x="1562100" y="1825625"/>
                <a:ext cx="10096500" cy="4351338"/>
              </a:xfrm>
              <a:blipFill>
                <a:blip r:embed="rId2"/>
                <a:stretch>
                  <a:fillRect l="-1086" t="-3361"/>
                </a:stretch>
              </a:blipFill>
            </p:spPr>
            <p:txBody>
              <a:bodyPr/>
              <a:lstStyle/>
              <a:p>
                <a:r>
                  <a:rPr lang="fr-FR">
                    <a:noFill/>
                  </a:rPr>
                  <a:t> </a:t>
                </a:r>
              </a:p>
            </p:txBody>
          </p:sp>
        </mc:Fallback>
      </mc:AlternateContent>
    </p:spTree>
    <p:extLst>
      <p:ext uri="{BB962C8B-B14F-4D97-AF65-F5344CB8AC3E}">
        <p14:creationId xmlns:p14="http://schemas.microsoft.com/office/powerpoint/2010/main" val="199029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894C81-13A8-469F-AEA4-136E8B544EE4}"/>
              </a:ext>
            </a:extLst>
          </p:cNvPr>
          <p:cNvSpPr>
            <a:spLocks noGrp="1"/>
          </p:cNvSpPr>
          <p:nvPr>
            <p:ph type="title"/>
          </p:nvPr>
        </p:nvSpPr>
        <p:spPr>
          <a:xfrm>
            <a:off x="1778333" y="-34694"/>
            <a:ext cx="9029700" cy="951522"/>
          </a:xfrm>
        </p:spPr>
        <p:txBody>
          <a:bodyPr>
            <a:normAutofit/>
          </a:bodyPr>
          <a:lstStyle/>
          <a:p>
            <a:r>
              <a:rPr lang="fr-FR" sz="4000" dirty="0"/>
              <a:t>Arbre de décision</a:t>
            </a:r>
          </a:p>
        </p:txBody>
      </p:sp>
      <p:grpSp>
        <p:nvGrpSpPr>
          <p:cNvPr id="43" name="Groupe 42">
            <a:extLst>
              <a:ext uri="{FF2B5EF4-FFF2-40B4-BE49-F238E27FC236}">
                <a16:creationId xmlns:a16="http://schemas.microsoft.com/office/drawing/2014/main" id="{08409E1F-6291-40DA-A29D-1BDE6E510AB4}"/>
              </a:ext>
            </a:extLst>
          </p:cNvPr>
          <p:cNvGrpSpPr/>
          <p:nvPr/>
        </p:nvGrpSpPr>
        <p:grpSpPr>
          <a:xfrm>
            <a:off x="252576" y="1312452"/>
            <a:ext cx="5299547" cy="1217327"/>
            <a:chOff x="2796989" y="2003713"/>
            <a:chExt cx="7235879" cy="1671816"/>
          </a:xfrm>
        </p:grpSpPr>
        <p:sp>
          <p:nvSpPr>
            <p:cNvPr id="4" name="Rectangle 3">
              <a:extLst>
                <a:ext uri="{FF2B5EF4-FFF2-40B4-BE49-F238E27FC236}">
                  <a16:creationId xmlns:a16="http://schemas.microsoft.com/office/drawing/2014/main" id="{82FA12B1-A417-461D-AF84-5CF6312C11DC}"/>
                </a:ext>
              </a:extLst>
            </p:cNvPr>
            <p:cNvSpPr/>
            <p:nvPr/>
          </p:nvSpPr>
          <p:spPr>
            <a:xfrm>
              <a:off x="5535065" y="2003713"/>
              <a:ext cx="1828800" cy="449943"/>
            </a:xfrm>
            <a:prstGeom prst="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Logement</a:t>
              </a:r>
            </a:p>
          </p:txBody>
        </p:sp>
        <p:cxnSp>
          <p:nvCxnSpPr>
            <p:cNvPr id="12" name="Connecteur droit 11">
              <a:extLst>
                <a:ext uri="{FF2B5EF4-FFF2-40B4-BE49-F238E27FC236}">
                  <a16:creationId xmlns:a16="http://schemas.microsoft.com/office/drawing/2014/main" id="{0E090AE6-125E-4FB0-8E6F-2F20FE1BFEF4}"/>
                </a:ext>
              </a:extLst>
            </p:cNvPr>
            <p:cNvCxnSpPr>
              <a:cxnSpLocks/>
              <a:stCxn id="4" idx="2"/>
            </p:cNvCxnSpPr>
            <p:nvPr/>
          </p:nvCxnSpPr>
          <p:spPr>
            <a:xfrm flipH="1">
              <a:off x="2796989" y="2453656"/>
              <a:ext cx="3652476" cy="1221873"/>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3AF2B932-88D2-49CD-A2D3-46CB5E6891BA}"/>
                </a:ext>
              </a:extLst>
            </p:cNvPr>
            <p:cNvCxnSpPr>
              <a:cxnSpLocks/>
              <a:stCxn id="4" idx="2"/>
            </p:cNvCxnSpPr>
            <p:nvPr/>
          </p:nvCxnSpPr>
          <p:spPr>
            <a:xfrm>
              <a:off x="6449466" y="2453657"/>
              <a:ext cx="3583402" cy="1212909"/>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7">
              <a:extLst>
                <a:ext uri="{FF2B5EF4-FFF2-40B4-BE49-F238E27FC236}">
                  <a16:creationId xmlns:a16="http://schemas.microsoft.com/office/drawing/2014/main" id="{CC3DCB6E-D2F2-48DB-83E2-67425B91BB3F}"/>
                </a:ext>
              </a:extLst>
            </p:cNvPr>
            <p:cNvCxnSpPr>
              <a:stCxn id="4" idx="2"/>
            </p:cNvCxnSpPr>
            <p:nvPr/>
          </p:nvCxnSpPr>
          <p:spPr>
            <a:xfrm>
              <a:off x="6449465" y="2453656"/>
              <a:ext cx="0" cy="975344"/>
            </a:xfrm>
            <a:prstGeom prst="line">
              <a:avLst/>
            </a:prstGeom>
          </p:spPr>
          <p:style>
            <a:lnRef idx="1">
              <a:schemeClr val="dk1"/>
            </a:lnRef>
            <a:fillRef idx="0">
              <a:schemeClr val="dk1"/>
            </a:fillRef>
            <a:effectRef idx="0">
              <a:schemeClr val="dk1"/>
            </a:effectRef>
            <a:fontRef idx="minor">
              <a:schemeClr val="tx1"/>
            </a:fontRef>
          </p:style>
        </p:cxnSp>
        <p:sp>
          <p:nvSpPr>
            <p:cNvPr id="32" name="ZoneTexte 31">
              <a:extLst>
                <a:ext uri="{FF2B5EF4-FFF2-40B4-BE49-F238E27FC236}">
                  <a16:creationId xmlns:a16="http://schemas.microsoft.com/office/drawing/2014/main" id="{422F8869-D5EC-4393-A29E-4663F685F27D}"/>
                </a:ext>
              </a:extLst>
            </p:cNvPr>
            <p:cNvSpPr txBox="1"/>
            <p:nvPr/>
          </p:nvSpPr>
          <p:spPr>
            <a:xfrm>
              <a:off x="3886883" y="2478576"/>
              <a:ext cx="1426091" cy="435974"/>
            </a:xfrm>
            <a:prstGeom prst="rect">
              <a:avLst/>
            </a:prstGeom>
            <a:noFill/>
            <a:ln>
              <a:solidFill>
                <a:schemeClr val="bg2"/>
              </a:solidFill>
            </a:ln>
          </p:spPr>
          <p:txBody>
            <a:bodyPr wrap="square" rtlCol="0" anchor="ctr" anchorCtr="1">
              <a:spAutoFit/>
            </a:bodyPr>
            <a:lstStyle/>
            <a:p>
              <a:r>
                <a:rPr lang="fr-FR" dirty="0"/>
                <a:t>Locataire</a:t>
              </a:r>
            </a:p>
          </p:txBody>
        </p:sp>
        <p:sp>
          <p:nvSpPr>
            <p:cNvPr id="35" name="ZoneTexte 34">
              <a:extLst>
                <a:ext uri="{FF2B5EF4-FFF2-40B4-BE49-F238E27FC236}">
                  <a16:creationId xmlns:a16="http://schemas.microsoft.com/office/drawing/2014/main" id="{9A019045-229E-4320-92C6-4465D746CE18}"/>
                </a:ext>
              </a:extLst>
            </p:cNvPr>
            <p:cNvSpPr txBox="1"/>
            <p:nvPr/>
          </p:nvSpPr>
          <p:spPr>
            <a:xfrm>
              <a:off x="5465355" y="2803203"/>
              <a:ext cx="1933046" cy="507222"/>
            </a:xfrm>
            <a:prstGeom prst="rect">
              <a:avLst/>
            </a:prstGeom>
            <a:noFill/>
            <a:ln>
              <a:solidFill>
                <a:schemeClr val="bg2"/>
              </a:solidFill>
            </a:ln>
          </p:spPr>
          <p:txBody>
            <a:bodyPr wrap="square" rtlCol="0" anchor="ctr" anchorCtr="1">
              <a:spAutoFit/>
            </a:bodyPr>
            <a:lstStyle/>
            <a:p>
              <a:r>
                <a:rPr lang="fr-FR" dirty="0"/>
                <a:t>Propriétaire</a:t>
              </a:r>
            </a:p>
          </p:txBody>
        </p:sp>
        <p:sp>
          <p:nvSpPr>
            <p:cNvPr id="37" name="ZoneTexte 36">
              <a:extLst>
                <a:ext uri="{FF2B5EF4-FFF2-40B4-BE49-F238E27FC236}">
                  <a16:creationId xmlns:a16="http://schemas.microsoft.com/office/drawing/2014/main" id="{BC08C0FD-9DC6-4099-A58B-C2FD2387ED8C}"/>
                </a:ext>
              </a:extLst>
            </p:cNvPr>
            <p:cNvSpPr txBox="1"/>
            <p:nvPr/>
          </p:nvSpPr>
          <p:spPr>
            <a:xfrm>
              <a:off x="7763108" y="2697898"/>
              <a:ext cx="1311020" cy="435974"/>
            </a:xfrm>
            <a:prstGeom prst="rect">
              <a:avLst/>
            </a:prstGeom>
            <a:noFill/>
            <a:ln>
              <a:solidFill>
                <a:schemeClr val="bg2"/>
              </a:solidFill>
            </a:ln>
          </p:spPr>
          <p:txBody>
            <a:bodyPr wrap="square" rtlCol="0" anchor="ctr" anchorCtr="1">
              <a:spAutoFit/>
            </a:bodyPr>
            <a:lstStyle/>
            <a:p>
              <a:r>
                <a:rPr lang="fr-FR" dirty="0"/>
                <a:t>Famille</a:t>
              </a:r>
            </a:p>
          </p:txBody>
        </p:sp>
      </p:grpSp>
      <p:sp>
        <p:nvSpPr>
          <p:cNvPr id="52" name="ZoneTexte 51">
            <a:extLst>
              <a:ext uri="{FF2B5EF4-FFF2-40B4-BE49-F238E27FC236}">
                <a16:creationId xmlns:a16="http://schemas.microsoft.com/office/drawing/2014/main" id="{75A6ADB8-88CE-43BF-A376-090CE2991FA7}"/>
              </a:ext>
            </a:extLst>
          </p:cNvPr>
          <p:cNvSpPr txBox="1"/>
          <p:nvPr/>
        </p:nvSpPr>
        <p:spPr>
          <a:xfrm>
            <a:off x="-513222" y="6491515"/>
            <a:ext cx="10929257" cy="369332"/>
          </a:xfrm>
          <a:prstGeom prst="rect">
            <a:avLst/>
          </a:prstGeom>
          <a:noFill/>
          <a:ln>
            <a:solidFill>
              <a:schemeClr val="bg2"/>
            </a:solidFill>
          </a:ln>
        </p:spPr>
        <p:txBody>
          <a:bodyPr wrap="square" lIns="0" rtlCol="0" anchor="ctr" anchorCtr="1">
            <a:spAutoFit/>
          </a:bodyPr>
          <a:lstStyle/>
          <a:p>
            <a:r>
              <a:rPr lang="fr-FR" dirty="0"/>
              <a:t>L’attribut Logement donne une meilleure séparation des classes que l’attribut </a:t>
            </a:r>
            <a:r>
              <a:rPr lang="fr-FR" dirty="0" err="1"/>
              <a:t>Durée_prêt</a:t>
            </a:r>
            <a:endParaRPr lang="fr-FR" dirty="0"/>
          </a:p>
        </p:txBody>
      </p:sp>
      <p:sp>
        <p:nvSpPr>
          <p:cNvPr id="53" name="Espace réservé du numéro de diapositive 52">
            <a:extLst>
              <a:ext uri="{FF2B5EF4-FFF2-40B4-BE49-F238E27FC236}">
                <a16:creationId xmlns:a16="http://schemas.microsoft.com/office/drawing/2014/main" id="{09B7868F-E662-42A6-B994-D1085495F6A8}"/>
              </a:ext>
            </a:extLst>
          </p:cNvPr>
          <p:cNvSpPr>
            <a:spLocks noGrp="1"/>
          </p:cNvSpPr>
          <p:nvPr>
            <p:ph type="sldNum" sz="quarter" idx="12"/>
          </p:nvPr>
        </p:nvSpPr>
        <p:spPr/>
        <p:txBody>
          <a:bodyPr/>
          <a:lstStyle/>
          <a:p>
            <a:pPr rtl="0"/>
            <a:fld id="{71B7BAC7-FE87-40F6-AA24-4F4685D1B022}" type="slidenum">
              <a:rPr lang="fr-FR" smtClean="0"/>
              <a:t>63</a:t>
            </a:fld>
            <a:endParaRPr lang="fr-FR" dirty="0"/>
          </a:p>
        </p:txBody>
      </p:sp>
      <p:sp>
        <p:nvSpPr>
          <p:cNvPr id="3" name="ZoneTexte 2">
            <a:extLst>
              <a:ext uri="{FF2B5EF4-FFF2-40B4-BE49-F238E27FC236}">
                <a16:creationId xmlns:a16="http://schemas.microsoft.com/office/drawing/2014/main" id="{8F1935D1-9DA0-4574-AFCF-2BE43CB78FE8}"/>
              </a:ext>
            </a:extLst>
          </p:cNvPr>
          <p:cNvSpPr txBox="1"/>
          <p:nvPr/>
        </p:nvSpPr>
        <p:spPr>
          <a:xfrm>
            <a:off x="2617076" y="2857403"/>
            <a:ext cx="310568" cy="216873"/>
          </a:xfrm>
          <a:prstGeom prst="rect">
            <a:avLst/>
          </a:prstGeom>
          <a:noFill/>
          <a:ln>
            <a:solidFill>
              <a:schemeClr val="bg2"/>
            </a:solidFill>
          </a:ln>
        </p:spPr>
        <p:txBody>
          <a:bodyPr wrap="square" rtlCol="0" anchor="ctr" anchorCtr="1">
            <a:spAutoFit/>
          </a:bodyPr>
          <a:lstStyle/>
          <a:p>
            <a:endParaRPr lang="fr-FR" dirty="0"/>
          </a:p>
        </p:txBody>
      </p:sp>
      <p:sp>
        <p:nvSpPr>
          <p:cNvPr id="6" name="ZoneTexte 5">
            <a:extLst>
              <a:ext uri="{FF2B5EF4-FFF2-40B4-BE49-F238E27FC236}">
                <a16:creationId xmlns:a16="http://schemas.microsoft.com/office/drawing/2014/main" id="{508A31FE-BF3E-4DF7-B75F-BA7D9828524F}"/>
              </a:ext>
            </a:extLst>
          </p:cNvPr>
          <p:cNvSpPr txBox="1"/>
          <p:nvPr/>
        </p:nvSpPr>
        <p:spPr>
          <a:xfrm>
            <a:off x="2434182" y="2507435"/>
            <a:ext cx="1298823" cy="830997"/>
          </a:xfrm>
          <a:prstGeom prst="rect">
            <a:avLst/>
          </a:prstGeom>
          <a:noFill/>
          <a:ln>
            <a:solidFill>
              <a:schemeClr val="bg2"/>
            </a:solidFill>
          </a:ln>
        </p:spPr>
        <p:txBody>
          <a:bodyPr wrap="square" rtlCol="0" anchor="ctr" anchorCtr="1">
            <a:spAutoFit/>
          </a:bodyPr>
          <a:lstStyle/>
          <a:p>
            <a:r>
              <a:rPr lang="fr-FR" sz="1600" dirty="0"/>
              <a:t>4 OUI, </a:t>
            </a:r>
          </a:p>
          <a:p>
            <a:r>
              <a:rPr lang="fr-FR" sz="1600" dirty="0"/>
              <a:t>0 NON</a:t>
            </a:r>
          </a:p>
          <a:p>
            <a:r>
              <a:rPr lang="fr-FR" sz="1600" dirty="0">
                <a:solidFill>
                  <a:srgbClr val="FF0000"/>
                </a:solidFill>
              </a:rPr>
              <a:t>Décision OUI</a:t>
            </a:r>
          </a:p>
        </p:txBody>
      </p:sp>
      <p:sp>
        <p:nvSpPr>
          <p:cNvPr id="34" name="ZoneTexte 33">
            <a:extLst>
              <a:ext uri="{FF2B5EF4-FFF2-40B4-BE49-F238E27FC236}">
                <a16:creationId xmlns:a16="http://schemas.microsoft.com/office/drawing/2014/main" id="{41807D2E-500F-421E-9976-F6DA81BC8247}"/>
              </a:ext>
            </a:extLst>
          </p:cNvPr>
          <p:cNvSpPr txBox="1"/>
          <p:nvPr/>
        </p:nvSpPr>
        <p:spPr>
          <a:xfrm>
            <a:off x="-140876" y="2546462"/>
            <a:ext cx="1147701" cy="584775"/>
          </a:xfrm>
          <a:prstGeom prst="rect">
            <a:avLst/>
          </a:prstGeom>
          <a:noFill/>
          <a:ln>
            <a:solidFill>
              <a:schemeClr val="bg2"/>
            </a:solidFill>
          </a:ln>
        </p:spPr>
        <p:txBody>
          <a:bodyPr wrap="square" rtlCol="0" anchor="ctr" anchorCtr="1">
            <a:spAutoFit/>
          </a:bodyPr>
          <a:lstStyle/>
          <a:p>
            <a:r>
              <a:rPr lang="fr-FR" sz="1600" dirty="0"/>
              <a:t>2 OUI, </a:t>
            </a:r>
          </a:p>
          <a:p>
            <a:r>
              <a:rPr lang="fr-FR" sz="1600" dirty="0"/>
              <a:t>3 NON</a:t>
            </a:r>
          </a:p>
        </p:txBody>
      </p:sp>
      <p:sp>
        <p:nvSpPr>
          <p:cNvPr id="38" name="ZoneTexte 37">
            <a:extLst>
              <a:ext uri="{FF2B5EF4-FFF2-40B4-BE49-F238E27FC236}">
                <a16:creationId xmlns:a16="http://schemas.microsoft.com/office/drawing/2014/main" id="{07FAB59E-0618-462B-B64B-68F93B336DF9}"/>
              </a:ext>
            </a:extLst>
          </p:cNvPr>
          <p:cNvSpPr txBox="1"/>
          <p:nvPr/>
        </p:nvSpPr>
        <p:spPr>
          <a:xfrm>
            <a:off x="4951407" y="2483398"/>
            <a:ext cx="1147701" cy="584775"/>
          </a:xfrm>
          <a:prstGeom prst="rect">
            <a:avLst/>
          </a:prstGeom>
          <a:noFill/>
          <a:ln>
            <a:solidFill>
              <a:schemeClr val="bg2"/>
            </a:solidFill>
          </a:ln>
        </p:spPr>
        <p:txBody>
          <a:bodyPr wrap="square" rtlCol="0" anchor="ctr" anchorCtr="1">
            <a:spAutoFit/>
          </a:bodyPr>
          <a:lstStyle/>
          <a:p>
            <a:r>
              <a:rPr lang="fr-FR" sz="1600" dirty="0"/>
              <a:t>3 OUI, </a:t>
            </a:r>
          </a:p>
          <a:p>
            <a:r>
              <a:rPr lang="fr-FR" sz="1600" dirty="0"/>
              <a:t>2 NON</a:t>
            </a:r>
          </a:p>
        </p:txBody>
      </p:sp>
      <p:sp>
        <p:nvSpPr>
          <p:cNvPr id="45" name="ZoneTexte 44">
            <a:extLst>
              <a:ext uri="{FF2B5EF4-FFF2-40B4-BE49-F238E27FC236}">
                <a16:creationId xmlns:a16="http://schemas.microsoft.com/office/drawing/2014/main" id="{5ACB2F8C-3105-4F26-A045-713AA3792E26}"/>
              </a:ext>
            </a:extLst>
          </p:cNvPr>
          <p:cNvSpPr txBox="1"/>
          <p:nvPr/>
        </p:nvSpPr>
        <p:spPr>
          <a:xfrm>
            <a:off x="3616592" y="1132811"/>
            <a:ext cx="1147701" cy="584775"/>
          </a:xfrm>
          <a:prstGeom prst="rect">
            <a:avLst/>
          </a:prstGeom>
          <a:noFill/>
          <a:ln>
            <a:solidFill>
              <a:schemeClr val="bg2"/>
            </a:solidFill>
          </a:ln>
        </p:spPr>
        <p:txBody>
          <a:bodyPr wrap="square" rtlCol="0" anchor="ctr" anchorCtr="1">
            <a:spAutoFit/>
          </a:bodyPr>
          <a:lstStyle/>
          <a:p>
            <a:r>
              <a:rPr lang="fr-FR" sz="1600" dirty="0"/>
              <a:t>9 OUI, </a:t>
            </a:r>
          </a:p>
          <a:p>
            <a:r>
              <a:rPr lang="fr-FR" sz="1600" dirty="0"/>
              <a:t>5 NON</a:t>
            </a:r>
          </a:p>
        </p:txBody>
      </p:sp>
      <p:sp>
        <p:nvSpPr>
          <p:cNvPr id="48" name="Rectangle 47">
            <a:extLst>
              <a:ext uri="{FF2B5EF4-FFF2-40B4-BE49-F238E27FC236}">
                <a16:creationId xmlns:a16="http://schemas.microsoft.com/office/drawing/2014/main" id="{39312163-659D-4837-93F6-37F537C4527D}"/>
              </a:ext>
            </a:extLst>
          </p:cNvPr>
          <p:cNvSpPr/>
          <p:nvPr/>
        </p:nvSpPr>
        <p:spPr>
          <a:xfrm>
            <a:off x="2410339" y="3813915"/>
            <a:ext cx="1339410" cy="327624"/>
          </a:xfrm>
          <a:prstGeom prst="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err="1"/>
              <a:t>Durée_prêt</a:t>
            </a:r>
            <a:endParaRPr lang="fr-FR" dirty="0"/>
          </a:p>
        </p:txBody>
      </p:sp>
      <p:cxnSp>
        <p:nvCxnSpPr>
          <p:cNvPr id="49" name="Connecteur droit 48">
            <a:extLst>
              <a:ext uri="{FF2B5EF4-FFF2-40B4-BE49-F238E27FC236}">
                <a16:creationId xmlns:a16="http://schemas.microsoft.com/office/drawing/2014/main" id="{505EE732-082D-430E-85A8-13C948183D0A}"/>
              </a:ext>
            </a:extLst>
          </p:cNvPr>
          <p:cNvCxnSpPr>
            <a:cxnSpLocks/>
            <a:stCxn id="48" idx="2"/>
          </p:cNvCxnSpPr>
          <p:nvPr/>
        </p:nvCxnSpPr>
        <p:spPr>
          <a:xfrm flipH="1">
            <a:off x="404976" y="4141539"/>
            <a:ext cx="2675068" cy="889703"/>
          </a:xfrm>
          <a:prstGeom prst="line">
            <a:avLst/>
          </a:prstGeom>
        </p:spPr>
        <p:style>
          <a:lnRef idx="1">
            <a:schemeClr val="dk1"/>
          </a:lnRef>
          <a:fillRef idx="0">
            <a:schemeClr val="dk1"/>
          </a:fillRef>
          <a:effectRef idx="0">
            <a:schemeClr val="dk1"/>
          </a:effectRef>
          <a:fontRef idx="minor">
            <a:schemeClr val="tx1"/>
          </a:fontRef>
        </p:style>
      </p:cxnSp>
      <p:cxnSp>
        <p:nvCxnSpPr>
          <p:cNvPr id="50" name="Connecteur droit 49">
            <a:extLst>
              <a:ext uri="{FF2B5EF4-FFF2-40B4-BE49-F238E27FC236}">
                <a16:creationId xmlns:a16="http://schemas.microsoft.com/office/drawing/2014/main" id="{7D7CA091-A1FD-43F4-93AB-0E4348078417}"/>
              </a:ext>
            </a:extLst>
          </p:cNvPr>
          <p:cNvCxnSpPr>
            <a:cxnSpLocks/>
            <a:stCxn id="48" idx="2"/>
          </p:cNvCxnSpPr>
          <p:nvPr/>
        </p:nvCxnSpPr>
        <p:spPr>
          <a:xfrm>
            <a:off x="3080045" y="4141540"/>
            <a:ext cx="2624478" cy="883175"/>
          </a:xfrm>
          <a:prstGeom prst="line">
            <a:avLst/>
          </a:prstGeom>
        </p:spPr>
        <p:style>
          <a:lnRef idx="1">
            <a:schemeClr val="dk1"/>
          </a:lnRef>
          <a:fillRef idx="0">
            <a:schemeClr val="dk1"/>
          </a:fillRef>
          <a:effectRef idx="0">
            <a:schemeClr val="dk1"/>
          </a:effectRef>
          <a:fontRef idx="minor">
            <a:schemeClr val="tx1"/>
          </a:fontRef>
        </p:style>
      </p:cxnSp>
      <p:sp>
        <p:nvSpPr>
          <p:cNvPr id="54" name="ZoneTexte 53">
            <a:extLst>
              <a:ext uri="{FF2B5EF4-FFF2-40B4-BE49-F238E27FC236}">
                <a16:creationId xmlns:a16="http://schemas.microsoft.com/office/drawing/2014/main" id="{C00B91BF-17A7-4D89-8659-EEB34EB560A2}"/>
              </a:ext>
            </a:extLst>
          </p:cNvPr>
          <p:cNvSpPr txBox="1"/>
          <p:nvPr/>
        </p:nvSpPr>
        <p:spPr>
          <a:xfrm>
            <a:off x="1203213" y="4133746"/>
            <a:ext cx="1044467" cy="369332"/>
          </a:xfrm>
          <a:prstGeom prst="rect">
            <a:avLst/>
          </a:prstGeom>
          <a:noFill/>
          <a:ln>
            <a:solidFill>
              <a:schemeClr val="bg2"/>
            </a:solidFill>
          </a:ln>
        </p:spPr>
        <p:txBody>
          <a:bodyPr wrap="square" rtlCol="0" anchor="ctr" anchorCtr="1">
            <a:spAutoFit/>
          </a:bodyPr>
          <a:lstStyle/>
          <a:p>
            <a:r>
              <a:rPr lang="fr-FR" dirty="0"/>
              <a:t>Long</a:t>
            </a:r>
          </a:p>
        </p:txBody>
      </p:sp>
      <p:sp>
        <p:nvSpPr>
          <p:cNvPr id="56" name="ZoneTexte 55">
            <a:extLst>
              <a:ext uri="{FF2B5EF4-FFF2-40B4-BE49-F238E27FC236}">
                <a16:creationId xmlns:a16="http://schemas.microsoft.com/office/drawing/2014/main" id="{79E36D07-B4A6-4AC4-A2D9-3A9D5C0799E4}"/>
              </a:ext>
            </a:extLst>
          </p:cNvPr>
          <p:cNvSpPr txBox="1"/>
          <p:nvPr/>
        </p:nvSpPr>
        <p:spPr>
          <a:xfrm>
            <a:off x="4042154" y="4293444"/>
            <a:ext cx="960189" cy="369332"/>
          </a:xfrm>
          <a:prstGeom prst="rect">
            <a:avLst/>
          </a:prstGeom>
          <a:noFill/>
          <a:ln>
            <a:solidFill>
              <a:schemeClr val="bg2"/>
            </a:solidFill>
          </a:ln>
        </p:spPr>
        <p:txBody>
          <a:bodyPr wrap="square" rtlCol="0" anchor="ctr" anchorCtr="1">
            <a:spAutoFit/>
          </a:bodyPr>
          <a:lstStyle/>
          <a:p>
            <a:r>
              <a:rPr lang="fr-FR" dirty="0"/>
              <a:t>Court</a:t>
            </a:r>
          </a:p>
        </p:txBody>
      </p:sp>
      <p:sp>
        <p:nvSpPr>
          <p:cNvPr id="57" name="ZoneTexte 56">
            <a:extLst>
              <a:ext uri="{FF2B5EF4-FFF2-40B4-BE49-F238E27FC236}">
                <a16:creationId xmlns:a16="http://schemas.microsoft.com/office/drawing/2014/main" id="{4D7C9E04-6113-47BA-BC94-E3F7B8084956}"/>
              </a:ext>
            </a:extLst>
          </p:cNvPr>
          <p:cNvSpPr txBox="1"/>
          <p:nvPr/>
        </p:nvSpPr>
        <p:spPr>
          <a:xfrm>
            <a:off x="2507649" y="4382780"/>
            <a:ext cx="960189" cy="369332"/>
          </a:xfrm>
          <a:prstGeom prst="rect">
            <a:avLst/>
          </a:prstGeom>
          <a:noFill/>
          <a:ln>
            <a:solidFill>
              <a:schemeClr val="bg2"/>
            </a:solidFill>
          </a:ln>
        </p:spPr>
        <p:txBody>
          <a:bodyPr wrap="square" rtlCol="0" anchor="ctr" anchorCtr="1">
            <a:spAutoFit/>
          </a:bodyPr>
          <a:lstStyle/>
          <a:p>
            <a:r>
              <a:rPr lang="fr-FR" dirty="0"/>
              <a:t>Moyen</a:t>
            </a:r>
          </a:p>
        </p:txBody>
      </p:sp>
      <p:sp>
        <p:nvSpPr>
          <p:cNvPr id="58" name="ZoneTexte 57">
            <a:extLst>
              <a:ext uri="{FF2B5EF4-FFF2-40B4-BE49-F238E27FC236}">
                <a16:creationId xmlns:a16="http://schemas.microsoft.com/office/drawing/2014/main" id="{FEF681EB-20D2-471E-A9BD-8FBB570BA072}"/>
              </a:ext>
            </a:extLst>
          </p:cNvPr>
          <p:cNvSpPr txBox="1"/>
          <p:nvPr/>
        </p:nvSpPr>
        <p:spPr>
          <a:xfrm>
            <a:off x="11524" y="5095210"/>
            <a:ext cx="1147701" cy="584775"/>
          </a:xfrm>
          <a:prstGeom prst="rect">
            <a:avLst/>
          </a:prstGeom>
          <a:noFill/>
          <a:ln>
            <a:solidFill>
              <a:schemeClr val="bg2"/>
            </a:solidFill>
          </a:ln>
        </p:spPr>
        <p:txBody>
          <a:bodyPr wrap="square" rtlCol="0" anchor="ctr" anchorCtr="1">
            <a:spAutoFit/>
          </a:bodyPr>
          <a:lstStyle/>
          <a:p>
            <a:r>
              <a:rPr lang="fr-FR" sz="1600" dirty="0"/>
              <a:t>2 OUI, </a:t>
            </a:r>
          </a:p>
          <a:p>
            <a:r>
              <a:rPr lang="fr-FR" sz="1600" dirty="0"/>
              <a:t>2 NON</a:t>
            </a:r>
          </a:p>
        </p:txBody>
      </p:sp>
      <p:sp>
        <p:nvSpPr>
          <p:cNvPr id="59" name="ZoneTexte 58">
            <a:extLst>
              <a:ext uri="{FF2B5EF4-FFF2-40B4-BE49-F238E27FC236}">
                <a16:creationId xmlns:a16="http://schemas.microsoft.com/office/drawing/2014/main" id="{B7D31119-2877-407A-A794-B25AA9F97BED}"/>
              </a:ext>
            </a:extLst>
          </p:cNvPr>
          <p:cNvSpPr txBox="1"/>
          <p:nvPr/>
        </p:nvSpPr>
        <p:spPr>
          <a:xfrm>
            <a:off x="2266002" y="5126756"/>
            <a:ext cx="1147701" cy="584775"/>
          </a:xfrm>
          <a:prstGeom prst="rect">
            <a:avLst/>
          </a:prstGeom>
          <a:noFill/>
          <a:ln>
            <a:solidFill>
              <a:schemeClr val="bg2"/>
            </a:solidFill>
          </a:ln>
        </p:spPr>
        <p:txBody>
          <a:bodyPr wrap="square" rtlCol="0" anchor="ctr" anchorCtr="1">
            <a:spAutoFit/>
          </a:bodyPr>
          <a:lstStyle/>
          <a:p>
            <a:r>
              <a:rPr lang="fr-FR" sz="1600" dirty="0"/>
              <a:t>4 OUI, </a:t>
            </a:r>
          </a:p>
          <a:p>
            <a:r>
              <a:rPr lang="fr-FR" sz="1600" dirty="0"/>
              <a:t>2 NON</a:t>
            </a:r>
          </a:p>
        </p:txBody>
      </p:sp>
      <p:sp>
        <p:nvSpPr>
          <p:cNvPr id="60" name="ZoneTexte 59">
            <a:extLst>
              <a:ext uri="{FF2B5EF4-FFF2-40B4-BE49-F238E27FC236}">
                <a16:creationId xmlns:a16="http://schemas.microsoft.com/office/drawing/2014/main" id="{0E51ED8F-B7AF-47BD-BA09-2118E7A40E3B}"/>
              </a:ext>
            </a:extLst>
          </p:cNvPr>
          <p:cNvSpPr txBox="1"/>
          <p:nvPr/>
        </p:nvSpPr>
        <p:spPr>
          <a:xfrm>
            <a:off x="4961907" y="5047921"/>
            <a:ext cx="1147701" cy="584775"/>
          </a:xfrm>
          <a:prstGeom prst="rect">
            <a:avLst/>
          </a:prstGeom>
          <a:noFill/>
          <a:ln>
            <a:solidFill>
              <a:schemeClr val="bg2"/>
            </a:solidFill>
          </a:ln>
        </p:spPr>
        <p:txBody>
          <a:bodyPr wrap="square" rtlCol="0" anchor="ctr" anchorCtr="1">
            <a:spAutoFit/>
          </a:bodyPr>
          <a:lstStyle/>
          <a:p>
            <a:r>
              <a:rPr lang="fr-FR" sz="1600" dirty="0"/>
              <a:t>3 OUI, </a:t>
            </a:r>
          </a:p>
          <a:p>
            <a:r>
              <a:rPr lang="fr-FR" sz="1600" dirty="0"/>
              <a:t>1 NON</a:t>
            </a:r>
          </a:p>
        </p:txBody>
      </p:sp>
      <p:cxnSp>
        <p:nvCxnSpPr>
          <p:cNvPr id="9" name="Connecteur droit 8">
            <a:extLst>
              <a:ext uri="{FF2B5EF4-FFF2-40B4-BE49-F238E27FC236}">
                <a16:creationId xmlns:a16="http://schemas.microsoft.com/office/drawing/2014/main" id="{5C528B6B-392F-435A-9731-26065D7553B5}"/>
              </a:ext>
            </a:extLst>
          </p:cNvPr>
          <p:cNvCxnSpPr>
            <a:stCxn id="48" idx="2"/>
          </p:cNvCxnSpPr>
          <p:nvPr/>
        </p:nvCxnSpPr>
        <p:spPr>
          <a:xfrm>
            <a:off x="3080044" y="4141539"/>
            <a:ext cx="0" cy="985217"/>
          </a:xfrm>
          <a:prstGeom prst="line">
            <a:avLst/>
          </a:prstGeom>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66E2262B-E3AB-44BD-984E-3DA44AD3DDDC}"/>
              </a:ext>
            </a:extLst>
          </p:cNvPr>
          <p:cNvSpPr txBox="1"/>
          <p:nvPr/>
        </p:nvSpPr>
        <p:spPr>
          <a:xfrm>
            <a:off x="6873705" y="675497"/>
            <a:ext cx="4826193" cy="5078313"/>
          </a:xfrm>
          <a:prstGeom prst="rect">
            <a:avLst/>
          </a:prstGeom>
          <a:noFill/>
          <a:ln>
            <a:solidFill>
              <a:schemeClr val="bg2"/>
            </a:solidFill>
          </a:ln>
        </p:spPr>
        <p:txBody>
          <a:bodyPr wrap="none" rtlCol="0" anchor="ctr" anchorCtr="1">
            <a:spAutoFit/>
          </a:bodyPr>
          <a:lstStyle/>
          <a:p>
            <a:r>
              <a:rPr lang="fr-FR" dirty="0"/>
              <a:t>S contient 9 exemples de la classe Oui et </a:t>
            </a:r>
          </a:p>
          <a:p>
            <a:r>
              <a:rPr lang="fr-FR" dirty="0"/>
              <a:t>5 de la classe NON</a:t>
            </a:r>
          </a:p>
          <a:p>
            <a:r>
              <a:rPr lang="fr-FR" dirty="0" err="1"/>
              <a:t>Ent</a:t>
            </a:r>
            <a:r>
              <a:rPr lang="fr-FR" dirty="0"/>
              <a:t>(S) = -9/14 log</a:t>
            </a:r>
            <a:r>
              <a:rPr lang="fr-FR" baseline="-25000" dirty="0"/>
              <a:t>2</a:t>
            </a:r>
            <a:r>
              <a:rPr lang="fr-FR" dirty="0"/>
              <a:t>(9/14) -  5/14 log</a:t>
            </a:r>
            <a:r>
              <a:rPr lang="fr-FR" baseline="-25000" dirty="0"/>
              <a:t>2</a:t>
            </a:r>
            <a:r>
              <a:rPr lang="fr-FR" dirty="0"/>
              <a:t> (5/14) = 0.94</a:t>
            </a:r>
          </a:p>
          <a:p>
            <a:endParaRPr lang="fr-FR" dirty="0"/>
          </a:p>
          <a:p>
            <a:r>
              <a:rPr lang="fr-FR" dirty="0"/>
              <a:t>Gain(</a:t>
            </a:r>
            <a:r>
              <a:rPr lang="fr-FR" dirty="0" err="1"/>
              <a:t>S,Logement</a:t>
            </a:r>
            <a:r>
              <a:rPr lang="fr-FR" dirty="0"/>
              <a:t>) = </a:t>
            </a:r>
            <a:r>
              <a:rPr lang="fr-FR" dirty="0" err="1"/>
              <a:t>Ent</a:t>
            </a:r>
            <a:r>
              <a:rPr lang="fr-FR" dirty="0"/>
              <a:t>(S)</a:t>
            </a:r>
          </a:p>
          <a:p>
            <a:r>
              <a:rPr lang="fr-FR" dirty="0"/>
              <a:t>            -  5/14 </a:t>
            </a:r>
            <a:r>
              <a:rPr lang="fr-FR" dirty="0" err="1"/>
              <a:t>Ent</a:t>
            </a:r>
            <a:r>
              <a:rPr lang="fr-FR" dirty="0"/>
              <a:t>(</a:t>
            </a:r>
            <a:r>
              <a:rPr lang="fr-FR" dirty="0" err="1"/>
              <a:t>S</a:t>
            </a:r>
            <a:r>
              <a:rPr lang="fr-FR" baseline="-25000" dirty="0" err="1"/>
              <a:t>locataire</a:t>
            </a:r>
            <a:r>
              <a:rPr lang="fr-FR" dirty="0"/>
              <a:t>) - 0 - 5/14 </a:t>
            </a:r>
            <a:r>
              <a:rPr lang="fr-FR" dirty="0" err="1"/>
              <a:t>Ent</a:t>
            </a:r>
            <a:r>
              <a:rPr lang="fr-FR" dirty="0"/>
              <a:t>(</a:t>
            </a:r>
            <a:r>
              <a:rPr lang="fr-FR" dirty="0" err="1"/>
              <a:t>S</a:t>
            </a:r>
            <a:r>
              <a:rPr lang="fr-FR" baseline="-25000" dirty="0" err="1"/>
              <a:t>Famille</a:t>
            </a:r>
            <a:r>
              <a:rPr lang="fr-FR" dirty="0"/>
              <a:t>)</a:t>
            </a:r>
          </a:p>
          <a:p>
            <a:r>
              <a:rPr lang="fr-FR" dirty="0"/>
              <a:t>                                      </a:t>
            </a:r>
          </a:p>
          <a:p>
            <a:r>
              <a:rPr lang="fr-FR" dirty="0"/>
              <a:t> Gain(</a:t>
            </a:r>
            <a:r>
              <a:rPr lang="fr-FR" dirty="0" err="1"/>
              <a:t>S,Logement</a:t>
            </a:r>
            <a:r>
              <a:rPr lang="fr-FR" dirty="0"/>
              <a:t>) =    0,246            </a:t>
            </a:r>
          </a:p>
          <a:p>
            <a:r>
              <a:rPr lang="fr-FR" dirty="0"/>
              <a:t> </a:t>
            </a:r>
          </a:p>
          <a:p>
            <a:r>
              <a:rPr lang="fr-FR" dirty="0"/>
              <a:t>Gain(S, </a:t>
            </a:r>
            <a:r>
              <a:rPr lang="fr-FR" dirty="0" err="1"/>
              <a:t>Durée_prêt</a:t>
            </a:r>
            <a:r>
              <a:rPr lang="fr-FR" dirty="0"/>
              <a:t>) =  0,029</a:t>
            </a:r>
          </a:p>
          <a:p>
            <a:endParaRPr lang="fr-FR" dirty="0"/>
          </a:p>
          <a:p>
            <a:r>
              <a:rPr lang="fr-FR" dirty="0"/>
              <a:t>Gain(S, Salaire) =  0,151 pour une discrétisation </a:t>
            </a:r>
          </a:p>
          <a:p>
            <a:r>
              <a:rPr lang="fr-FR" dirty="0"/>
              <a:t>au seuil de 50</a:t>
            </a:r>
          </a:p>
          <a:p>
            <a:endParaRPr lang="fr-FR" dirty="0"/>
          </a:p>
          <a:p>
            <a:r>
              <a:rPr lang="fr-FR" dirty="0"/>
              <a:t>Gain(S, </a:t>
            </a:r>
            <a:r>
              <a:rPr lang="fr-FR" dirty="0" err="1"/>
              <a:t>S_CoEmprunteur</a:t>
            </a:r>
            <a:r>
              <a:rPr lang="fr-FR" dirty="0"/>
              <a:t>) = 0,048</a:t>
            </a:r>
          </a:p>
          <a:p>
            <a:endParaRPr lang="fr-FR" dirty="0"/>
          </a:p>
          <a:p>
            <a:r>
              <a:rPr lang="fr-FR" dirty="0"/>
              <a:t>L’attribut de plus fort gain est Logement </a:t>
            </a:r>
          </a:p>
          <a:p>
            <a:r>
              <a:rPr lang="fr-FR" dirty="0"/>
              <a:t>et c’est donc lui qui est placé à la racine de l’arbre</a:t>
            </a:r>
          </a:p>
        </p:txBody>
      </p:sp>
    </p:spTree>
    <p:extLst>
      <p:ext uri="{BB962C8B-B14F-4D97-AF65-F5344CB8AC3E}">
        <p14:creationId xmlns:p14="http://schemas.microsoft.com/office/powerpoint/2010/main" val="11686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983C7-18D5-4438-8539-6FA3DFD380CA}"/>
              </a:ext>
            </a:extLst>
          </p:cNvPr>
          <p:cNvSpPr txBox="1">
            <a:spLocks noGrp="1"/>
          </p:cNvSpPr>
          <p:nvPr>
            <p:ph type="title" idx="4294967295"/>
          </p:nvPr>
        </p:nvSpPr>
        <p:spPr>
          <a:xfrm>
            <a:off x="1596000" y="646048"/>
            <a:ext cx="8136000" cy="648512"/>
          </a:xfrm>
        </p:spPr>
        <p:txBody>
          <a:bodyPr wrap="square">
            <a:spAutoFit/>
          </a:bodyPr>
          <a:lstStyle/>
          <a:p>
            <a:pPr lvl="0"/>
            <a:r>
              <a:rPr lang="fr-FR" sz="3600" dirty="0">
                <a:solidFill>
                  <a:srgbClr val="333399"/>
                </a:solidFill>
                <a:latin typeface="Tahoma" pitchFamily="34"/>
              </a:rPr>
              <a:t>Validation du modèle appris</a:t>
            </a:r>
          </a:p>
        </p:txBody>
      </p:sp>
      <p:sp>
        <p:nvSpPr>
          <p:cNvPr id="3" name="Espace réservé du texte 2">
            <a:extLst>
              <a:ext uri="{FF2B5EF4-FFF2-40B4-BE49-F238E27FC236}">
                <a16:creationId xmlns:a16="http://schemas.microsoft.com/office/drawing/2014/main" id="{AFCF5C2E-E6DA-4B30-98AF-2A10656DD823}"/>
              </a:ext>
            </a:extLst>
          </p:cNvPr>
          <p:cNvSpPr txBox="1">
            <a:spLocks noGrp="1"/>
          </p:cNvSpPr>
          <p:nvPr>
            <p:ph type="body" idx="4294967295"/>
          </p:nvPr>
        </p:nvSpPr>
        <p:spPr>
          <a:xfrm>
            <a:off x="1291771" y="2017799"/>
            <a:ext cx="10058399" cy="4602600"/>
          </a:xfrm>
        </p:spPr>
        <p:txBody>
          <a:bodyPr/>
          <a:lstStyle/>
          <a:p>
            <a:pPr lvl="0">
              <a:buNone/>
            </a:pPr>
            <a:r>
              <a:rPr lang="fr-FR" sz="2400" dirty="0"/>
              <a:t>La validation est une étape fondamentale en apprentissage supervisé</a:t>
            </a:r>
          </a:p>
          <a:p>
            <a:pPr lvl="0">
              <a:buNone/>
            </a:pPr>
            <a:endParaRPr lang="fr-FR" sz="2400" dirty="0"/>
          </a:p>
          <a:p>
            <a:pPr lvl="0">
              <a:buNone/>
            </a:pPr>
            <a:r>
              <a:rPr lang="fr-FR" sz="2400" dirty="0"/>
              <a:t>	Exemple: avant que les conseillers clientèle utilisent l’arbre de décision pour prédire le succès de remboursement d’un client qui demande un prêt, la banque doit pouvoir évaluer les performances de ce modèle, c’est-à-dire ses chances de prédire correctement la classe Succès d’un client.</a:t>
            </a:r>
          </a:p>
          <a:p>
            <a:pPr lvl="0">
              <a:buNone/>
            </a:pPr>
            <a:endParaRPr lang="fr-FR" sz="2400" dirty="0"/>
          </a:p>
          <a:p>
            <a:pPr lvl="0">
              <a:buNone/>
            </a:pPr>
            <a:r>
              <a:rPr lang="fr-FR" sz="2400" dirty="0">
                <a:solidFill>
                  <a:srgbClr val="FF0000"/>
                </a:solidFill>
              </a:rPr>
              <a:t>IMPORTANT: Le modèle appris (ici un arbre de décision) doit être évalué sur des exemples qu’il n’a pas traités pendant la phase d’apprentissage </a:t>
            </a:r>
            <a:endParaRPr lang="fr-FR" sz="2400" dirty="0"/>
          </a:p>
          <a:p>
            <a:pPr lvl="0">
              <a:buNone/>
            </a:pPr>
            <a:r>
              <a:rPr lang="fr-FR" sz="2400" dirty="0"/>
              <a:t>Le modèle doit généraliser les exemples d’apprentissage</a:t>
            </a:r>
          </a:p>
        </p:txBody>
      </p:sp>
      <p:sp>
        <p:nvSpPr>
          <p:cNvPr id="4" name="Espace réservé du numéro de diapositive 3">
            <a:extLst>
              <a:ext uri="{FF2B5EF4-FFF2-40B4-BE49-F238E27FC236}">
                <a16:creationId xmlns:a16="http://schemas.microsoft.com/office/drawing/2014/main" id="{50F22EE2-00B8-45A2-9CC8-94B183700786}"/>
              </a:ext>
            </a:extLst>
          </p:cNvPr>
          <p:cNvSpPr>
            <a:spLocks noGrp="1"/>
          </p:cNvSpPr>
          <p:nvPr>
            <p:ph type="sldNum" sz="quarter" idx="12"/>
          </p:nvPr>
        </p:nvSpPr>
        <p:spPr/>
        <p:txBody>
          <a:bodyPr/>
          <a:lstStyle/>
          <a:p>
            <a:pPr rtl="0"/>
            <a:fld id="{71B7BAC7-FE87-40F6-AA24-4F4685D1B022}" type="slidenum">
              <a:rPr lang="fr-FR" smtClean="0"/>
              <a:t>64</a:t>
            </a:fld>
            <a:endParaRPr lang="fr-FR" dirty="0"/>
          </a:p>
        </p:txBody>
      </p:sp>
    </p:spTree>
    <p:extLst>
      <p:ext uri="{BB962C8B-B14F-4D97-AF65-F5344CB8AC3E}">
        <p14:creationId xmlns:p14="http://schemas.microsoft.com/office/powerpoint/2010/main" val="5298717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A74D369-3FF5-4D80-B97D-3C97CFBC15C6}"/>
              </a:ext>
            </a:extLst>
          </p:cNvPr>
          <p:cNvSpPr>
            <a:spLocks noGrp="1"/>
          </p:cNvSpPr>
          <p:nvPr>
            <p:ph type="title"/>
          </p:nvPr>
        </p:nvSpPr>
        <p:spPr>
          <a:xfrm>
            <a:off x="2324100" y="365125"/>
            <a:ext cx="9029700" cy="1325563"/>
          </a:xfrm>
        </p:spPr>
        <p:txBody>
          <a:bodyPr/>
          <a:lstStyle/>
          <a:p>
            <a:r>
              <a:rPr lang="en-US" dirty="0" err="1"/>
              <a:t>Généralisation</a:t>
            </a:r>
            <a:r>
              <a:rPr lang="en-US" dirty="0"/>
              <a:t>-Sur-</a:t>
            </a:r>
            <a:r>
              <a:rPr lang="en-US" dirty="0" err="1"/>
              <a:t>apprentissage</a:t>
            </a:r>
            <a:endParaRPr lang="en-US" dirty="0"/>
          </a:p>
        </p:txBody>
      </p:sp>
      <p:sp>
        <p:nvSpPr>
          <p:cNvPr id="9" name="Content Placeholder 2">
            <a:extLst>
              <a:ext uri="{FF2B5EF4-FFF2-40B4-BE49-F238E27FC236}">
                <a16:creationId xmlns:a16="http://schemas.microsoft.com/office/drawing/2014/main" id="{55A9F9C3-D684-4B03-8B72-E8783989CE35}"/>
              </a:ext>
            </a:extLst>
          </p:cNvPr>
          <p:cNvSpPr>
            <a:spLocks noGrp="1"/>
          </p:cNvSpPr>
          <p:nvPr>
            <p:ph idx="1"/>
          </p:nvPr>
        </p:nvSpPr>
        <p:spPr>
          <a:xfrm>
            <a:off x="1562099" y="1825625"/>
            <a:ext cx="10150929" cy="4351338"/>
          </a:xfrm>
        </p:spPr>
        <p:txBody>
          <a:bodyPr>
            <a:normAutofit fontScale="92500" lnSpcReduction="10000"/>
          </a:bodyPr>
          <a:lstStyle/>
          <a:p>
            <a:r>
              <a:rPr lang="en-US" dirty="0"/>
              <a:t>La </a:t>
            </a:r>
            <a:r>
              <a:rPr lang="en-US" dirty="0" err="1"/>
              <a:t>généralisation</a:t>
            </a:r>
            <a:r>
              <a:rPr lang="en-US" dirty="0"/>
              <a:t> </a:t>
            </a:r>
            <a:r>
              <a:rPr lang="en-US" dirty="0" err="1"/>
              <a:t>est</a:t>
            </a:r>
            <a:r>
              <a:rPr lang="en-US" dirty="0"/>
              <a:t> la </a:t>
            </a:r>
            <a:r>
              <a:rPr lang="en-US" dirty="0" err="1"/>
              <a:t>capacité</a:t>
            </a:r>
            <a:r>
              <a:rPr lang="en-US" dirty="0"/>
              <a:t>  d’un </a:t>
            </a:r>
            <a:r>
              <a:rPr lang="en-US" dirty="0" err="1"/>
              <a:t>modèle</a:t>
            </a:r>
            <a:r>
              <a:rPr lang="en-US" dirty="0"/>
              <a:t> à faire des predictions </a:t>
            </a:r>
            <a:r>
              <a:rPr lang="en-US" dirty="0" err="1"/>
              <a:t>correctes</a:t>
            </a:r>
            <a:r>
              <a:rPr lang="en-US" dirty="0"/>
              <a:t> sur de nouveaux </a:t>
            </a:r>
            <a:r>
              <a:rPr lang="en-US" dirty="0" err="1"/>
              <a:t>exemples</a:t>
            </a:r>
            <a:r>
              <a:rPr lang="en-US" dirty="0"/>
              <a:t>, non </a:t>
            </a:r>
            <a:r>
              <a:rPr lang="en-US" dirty="0" err="1"/>
              <a:t>utilisés</a:t>
            </a:r>
            <a:r>
              <a:rPr lang="en-US" dirty="0"/>
              <a:t> pour le </a:t>
            </a:r>
            <a:r>
              <a:rPr lang="en-US" dirty="0" err="1"/>
              <a:t>construire</a:t>
            </a:r>
            <a:endParaRPr lang="en-US" dirty="0"/>
          </a:p>
          <a:p>
            <a:r>
              <a:rPr lang="en-US" dirty="0"/>
              <a:t>On parle de sur-</a:t>
            </a:r>
            <a:r>
              <a:rPr lang="en-US" dirty="0" err="1"/>
              <a:t>apprentissage</a:t>
            </a:r>
            <a:r>
              <a:rPr lang="en-US" dirty="0"/>
              <a:t> </a:t>
            </a:r>
            <a:r>
              <a:rPr lang="en-US" dirty="0" err="1"/>
              <a:t>quand</a:t>
            </a:r>
            <a:r>
              <a:rPr lang="en-US" dirty="0"/>
              <a:t> un </a:t>
            </a:r>
            <a:r>
              <a:rPr lang="en-US" dirty="0" err="1"/>
              <a:t>modèle</a:t>
            </a:r>
            <a:r>
              <a:rPr lang="en-US" dirty="0"/>
              <a:t> “</a:t>
            </a:r>
            <a:r>
              <a:rPr lang="en-US" dirty="0" err="1"/>
              <a:t>colle</a:t>
            </a:r>
            <a:r>
              <a:rPr lang="en-US" dirty="0"/>
              <a:t>” trop aux </a:t>
            </a:r>
            <a:r>
              <a:rPr lang="en-US" dirty="0" err="1"/>
              <a:t>données</a:t>
            </a:r>
            <a:r>
              <a:rPr lang="en-US" dirty="0"/>
              <a:t> </a:t>
            </a:r>
            <a:r>
              <a:rPr lang="en-US" dirty="0" err="1"/>
              <a:t>d’apprentissage</a:t>
            </a:r>
            <a:r>
              <a:rPr lang="en-US" dirty="0"/>
              <a:t>, et </a:t>
            </a:r>
            <a:r>
              <a:rPr lang="en-US" dirty="0" err="1"/>
              <a:t>donne</a:t>
            </a:r>
            <a:r>
              <a:rPr lang="en-US" dirty="0"/>
              <a:t> des </a:t>
            </a:r>
            <a:r>
              <a:rPr lang="en-US" dirty="0" err="1"/>
              <a:t>prédictions</a:t>
            </a:r>
            <a:r>
              <a:rPr lang="en-US" dirty="0"/>
              <a:t> </a:t>
            </a:r>
            <a:r>
              <a:rPr lang="en-US" dirty="0" err="1"/>
              <a:t>médiocres</a:t>
            </a:r>
            <a:r>
              <a:rPr lang="en-US" dirty="0"/>
              <a:t> sur de nouveaux </a:t>
            </a:r>
            <a:r>
              <a:rPr lang="en-US" dirty="0" err="1"/>
              <a:t>exemples</a:t>
            </a:r>
            <a:endParaRPr lang="en-US" dirty="0"/>
          </a:p>
          <a:p>
            <a:endParaRPr lang="en-US" dirty="0"/>
          </a:p>
          <a:p>
            <a:r>
              <a:rPr lang="en-US" dirty="0"/>
              <a:t>Attention: il faut </a:t>
            </a:r>
            <a:r>
              <a:rPr lang="en-US" dirty="0" err="1"/>
              <a:t>garder</a:t>
            </a:r>
            <a:r>
              <a:rPr lang="en-US" dirty="0"/>
              <a:t> à </a:t>
            </a:r>
            <a:r>
              <a:rPr lang="en-US" dirty="0" err="1"/>
              <a:t>l’esprit</a:t>
            </a:r>
            <a:r>
              <a:rPr lang="en-US" dirty="0"/>
              <a:t> que les </a:t>
            </a:r>
            <a:r>
              <a:rPr lang="en-US" dirty="0" err="1"/>
              <a:t>données</a:t>
            </a:r>
            <a:r>
              <a:rPr lang="en-US" dirty="0"/>
              <a:t> </a:t>
            </a:r>
            <a:r>
              <a:rPr lang="en-US" dirty="0" err="1"/>
              <a:t>d’apprentissage</a:t>
            </a:r>
            <a:r>
              <a:rPr lang="en-US" dirty="0"/>
              <a:t> </a:t>
            </a:r>
            <a:r>
              <a:rPr lang="en-US" dirty="0" err="1"/>
              <a:t>sont</a:t>
            </a:r>
            <a:r>
              <a:rPr lang="en-US" dirty="0"/>
              <a:t> </a:t>
            </a:r>
            <a:r>
              <a:rPr lang="en-US" dirty="0" err="1"/>
              <a:t>souvent</a:t>
            </a:r>
            <a:r>
              <a:rPr lang="en-US" dirty="0"/>
              <a:t> </a:t>
            </a:r>
            <a:r>
              <a:rPr lang="en-US" dirty="0" err="1"/>
              <a:t>bruitées</a:t>
            </a:r>
            <a:r>
              <a:rPr lang="en-US" dirty="0"/>
              <a:t>:</a:t>
            </a:r>
          </a:p>
          <a:p>
            <a:pPr lvl="1"/>
            <a:r>
              <a:rPr lang="en-US" dirty="0" err="1"/>
              <a:t>Erreurs</a:t>
            </a:r>
            <a:r>
              <a:rPr lang="en-US" dirty="0"/>
              <a:t> de </a:t>
            </a:r>
            <a:r>
              <a:rPr lang="en-US" dirty="0" err="1"/>
              <a:t>mesures</a:t>
            </a:r>
            <a:endParaRPr lang="en-US" dirty="0"/>
          </a:p>
          <a:p>
            <a:pPr lvl="1"/>
            <a:r>
              <a:rPr lang="en-US" dirty="0" err="1"/>
              <a:t>Erreurs</a:t>
            </a:r>
            <a:r>
              <a:rPr lang="en-US" dirty="0"/>
              <a:t> </a:t>
            </a:r>
            <a:r>
              <a:rPr lang="en-US" dirty="0" err="1"/>
              <a:t>d’étiquetage</a:t>
            </a:r>
            <a:endParaRPr lang="en-US" dirty="0"/>
          </a:p>
          <a:p>
            <a:r>
              <a:rPr lang="en-US" dirty="0"/>
              <a:t>Manque </a:t>
            </a:r>
            <a:r>
              <a:rPr lang="en-US" dirty="0" err="1"/>
              <a:t>d’informations</a:t>
            </a:r>
            <a:r>
              <a:rPr lang="en-US" dirty="0"/>
              <a:t> pour </a:t>
            </a:r>
            <a:r>
              <a:rPr lang="en-US" dirty="0" err="1"/>
              <a:t>décrire</a:t>
            </a:r>
            <a:r>
              <a:rPr lang="en-US" dirty="0"/>
              <a:t> </a:t>
            </a:r>
            <a:r>
              <a:rPr lang="en-US" dirty="0" err="1"/>
              <a:t>correctement</a:t>
            </a:r>
            <a:r>
              <a:rPr lang="en-US" dirty="0"/>
              <a:t> le </a:t>
            </a:r>
            <a:r>
              <a:rPr lang="en-US" dirty="0" err="1"/>
              <a:t>phénomène</a:t>
            </a:r>
            <a:r>
              <a:rPr lang="en-US" dirty="0"/>
              <a:t> </a:t>
            </a:r>
            <a:r>
              <a:rPr lang="en-US" dirty="0" err="1"/>
              <a:t>étudié</a:t>
            </a:r>
            <a:r>
              <a:rPr lang="en-US" dirty="0"/>
              <a:t> </a:t>
            </a:r>
          </a:p>
          <a:p>
            <a:endParaRPr lang="en-US" dirty="0"/>
          </a:p>
        </p:txBody>
      </p:sp>
      <p:sp>
        <p:nvSpPr>
          <p:cNvPr id="2" name="Espace réservé du numéro de diapositive 1">
            <a:extLst>
              <a:ext uri="{FF2B5EF4-FFF2-40B4-BE49-F238E27FC236}">
                <a16:creationId xmlns:a16="http://schemas.microsoft.com/office/drawing/2014/main" id="{D25A292E-5050-414B-A7C2-330459B869F3}"/>
              </a:ext>
            </a:extLst>
          </p:cNvPr>
          <p:cNvSpPr>
            <a:spLocks noGrp="1"/>
          </p:cNvSpPr>
          <p:nvPr>
            <p:ph type="sldNum" sz="quarter" idx="12"/>
          </p:nvPr>
        </p:nvSpPr>
        <p:spPr>
          <a:xfrm>
            <a:off x="8077200" y="6356350"/>
            <a:ext cx="3276600" cy="365125"/>
          </a:xfrm>
        </p:spPr>
        <p:txBody>
          <a:bodyPr anchor="ctr">
            <a:normAutofit/>
          </a:bodyPr>
          <a:lstStyle/>
          <a:p>
            <a:pPr rtl="0">
              <a:spcAft>
                <a:spcPts val="600"/>
              </a:spcAft>
            </a:pPr>
            <a:fld id="{71B7BAC7-FE87-40F6-AA24-4F4685D1B022}" type="slidenum">
              <a:rPr lang="fr-FR" smtClean="0"/>
              <a:pPr rtl="0">
                <a:spcAft>
                  <a:spcPts val="600"/>
                </a:spcAft>
              </a:pPr>
              <a:t>65</a:t>
            </a:fld>
            <a:endParaRPr lang="fr-FR"/>
          </a:p>
        </p:txBody>
      </p:sp>
    </p:spTree>
    <p:extLst>
      <p:ext uri="{BB962C8B-B14F-4D97-AF65-F5344CB8AC3E}">
        <p14:creationId xmlns:p14="http://schemas.microsoft.com/office/powerpoint/2010/main" val="3958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2587EFA-76ED-48C1-8EEE-7608742BC44D}"/>
              </a:ext>
            </a:extLst>
          </p:cNvPr>
          <p:cNvSpPr>
            <a:spLocks noGrp="1"/>
          </p:cNvSpPr>
          <p:nvPr>
            <p:ph type="title"/>
          </p:nvPr>
        </p:nvSpPr>
        <p:spPr>
          <a:xfrm>
            <a:off x="2324100" y="274638"/>
            <a:ext cx="9563100" cy="1143000"/>
          </a:xfrm>
        </p:spPr>
        <p:txBody>
          <a:bodyPr>
            <a:normAutofit fontScale="90000"/>
          </a:bodyPr>
          <a:lstStyle/>
          <a:p>
            <a:r>
              <a:rPr lang="fr-FR" dirty="0"/>
              <a:t>Sur-apprentissage et complexité du modèle</a:t>
            </a:r>
            <a:br>
              <a:rPr lang="fr-FR" dirty="0"/>
            </a:br>
            <a:endParaRPr lang="fr-FR" dirty="0"/>
          </a:p>
        </p:txBody>
      </p:sp>
      <p:sp>
        <p:nvSpPr>
          <p:cNvPr id="9" name="Espace réservé du texte 8">
            <a:extLst>
              <a:ext uri="{FF2B5EF4-FFF2-40B4-BE49-F238E27FC236}">
                <a16:creationId xmlns:a16="http://schemas.microsoft.com/office/drawing/2014/main" id="{E53D460C-B32A-487F-B35E-278E3FE1666C}"/>
              </a:ext>
            </a:extLst>
          </p:cNvPr>
          <p:cNvSpPr>
            <a:spLocks noGrp="1"/>
          </p:cNvSpPr>
          <p:nvPr>
            <p:ph type="body" idx="1"/>
          </p:nvPr>
        </p:nvSpPr>
        <p:spPr>
          <a:xfrm>
            <a:off x="1341437" y="5450928"/>
            <a:ext cx="4754880" cy="641350"/>
          </a:xfrm>
        </p:spPr>
        <p:txBody>
          <a:bodyPr>
            <a:normAutofit fontScale="77500" lnSpcReduction="20000"/>
          </a:bodyPr>
          <a:lstStyle/>
          <a:p>
            <a:r>
              <a:rPr lang="fr-FR" dirty="0"/>
              <a:t>Modèle en sur-apprentissage ou </a:t>
            </a:r>
            <a:r>
              <a:rPr lang="fr-FR" dirty="0" err="1"/>
              <a:t>sur-ajustement</a:t>
            </a:r>
            <a:r>
              <a:rPr lang="fr-FR" dirty="0"/>
              <a:t> (</a:t>
            </a:r>
            <a:r>
              <a:rPr lang="fr-FR" dirty="0" err="1"/>
              <a:t>overfitting</a:t>
            </a:r>
            <a:r>
              <a:rPr lang="fr-FR" dirty="0"/>
              <a:t>)</a:t>
            </a:r>
          </a:p>
        </p:txBody>
      </p:sp>
      <p:pic>
        <p:nvPicPr>
          <p:cNvPr id="1026" name="Picture 2" descr="Sur cet exemple, le modèle (la ligne violette) qui sépare les points bleus des points oranges colle bien aux données, il ne fait aucune erreur. Mais est-ce qu’il modélise bien la réalité ? oit parce qu'elles sont très compliquées à mesurer.">
            <a:extLst>
              <a:ext uri="{FF2B5EF4-FFF2-40B4-BE49-F238E27FC236}">
                <a16:creationId xmlns:a16="http://schemas.microsoft.com/office/drawing/2014/main" id="{A3E313D1-F15D-4C6E-A6E1-7EFF6995313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341437" y="1882759"/>
            <a:ext cx="4754563" cy="3568169"/>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texte 9">
            <a:extLst>
              <a:ext uri="{FF2B5EF4-FFF2-40B4-BE49-F238E27FC236}">
                <a16:creationId xmlns:a16="http://schemas.microsoft.com/office/drawing/2014/main" id="{F40E76AE-5BD4-437A-87AF-ED3A0207DB42}"/>
              </a:ext>
            </a:extLst>
          </p:cNvPr>
          <p:cNvSpPr>
            <a:spLocks noGrp="1"/>
          </p:cNvSpPr>
          <p:nvPr>
            <p:ph type="body" sz="quarter" idx="3"/>
          </p:nvPr>
        </p:nvSpPr>
        <p:spPr>
          <a:xfrm>
            <a:off x="6599238" y="5460960"/>
            <a:ext cx="4754880" cy="641350"/>
          </a:xfrm>
        </p:spPr>
        <p:txBody>
          <a:bodyPr>
            <a:normAutofit fontScale="77500" lnSpcReduction="20000"/>
          </a:bodyPr>
          <a:lstStyle/>
          <a:p>
            <a:r>
              <a:rPr lang="fr-FR" dirty="0"/>
              <a:t>Modèle plus simple: des erreurs sur le jeu d’apprentissage mais meilleure généralisation</a:t>
            </a:r>
          </a:p>
        </p:txBody>
      </p:sp>
      <p:sp>
        <p:nvSpPr>
          <p:cNvPr id="5" name="Espace réservé du numéro de diapositive 4">
            <a:extLst>
              <a:ext uri="{FF2B5EF4-FFF2-40B4-BE49-F238E27FC236}">
                <a16:creationId xmlns:a16="http://schemas.microsoft.com/office/drawing/2014/main" id="{81F5CEA5-634A-428D-BB59-82BEEF0DB542}"/>
              </a:ext>
            </a:extLst>
          </p:cNvPr>
          <p:cNvSpPr>
            <a:spLocks noGrp="1"/>
          </p:cNvSpPr>
          <p:nvPr>
            <p:ph type="sldNum" sz="quarter" idx="12"/>
          </p:nvPr>
        </p:nvSpPr>
        <p:spPr/>
        <p:txBody>
          <a:bodyPr/>
          <a:lstStyle/>
          <a:p>
            <a:pPr rtl="0"/>
            <a:fld id="{71B7BAC7-FE87-40F6-AA24-4F4685D1B022}" type="slidenum">
              <a:rPr lang="fr-FR" smtClean="0"/>
              <a:t>66</a:t>
            </a:fld>
            <a:endParaRPr lang="fr-FR" dirty="0"/>
          </a:p>
        </p:txBody>
      </p:sp>
      <p:sp>
        <p:nvSpPr>
          <p:cNvPr id="8" name="ZoneTexte 7">
            <a:extLst>
              <a:ext uri="{FF2B5EF4-FFF2-40B4-BE49-F238E27FC236}">
                <a16:creationId xmlns:a16="http://schemas.microsoft.com/office/drawing/2014/main" id="{EB565982-0784-4E07-AB98-1A2EB1BE6AC3}"/>
              </a:ext>
            </a:extLst>
          </p:cNvPr>
          <p:cNvSpPr txBox="1"/>
          <p:nvPr/>
        </p:nvSpPr>
        <p:spPr>
          <a:xfrm>
            <a:off x="8077200" y="6397114"/>
            <a:ext cx="2349297" cy="369332"/>
          </a:xfrm>
          <a:prstGeom prst="rect">
            <a:avLst/>
          </a:prstGeom>
          <a:noFill/>
          <a:ln>
            <a:solidFill>
              <a:schemeClr val="bg2"/>
            </a:solidFill>
          </a:ln>
        </p:spPr>
        <p:txBody>
          <a:bodyPr wrap="none" rtlCol="0" anchor="ctr" anchorCtr="1">
            <a:spAutoFit/>
          </a:bodyPr>
          <a:lstStyle/>
          <a:p>
            <a:r>
              <a:rPr lang="fr-FR" dirty="0"/>
              <a:t>D’après Chloé </a:t>
            </a:r>
            <a:r>
              <a:rPr lang="fr-FR" dirty="0" err="1"/>
              <a:t>Azencott</a:t>
            </a:r>
            <a:endParaRPr lang="fr-FR" dirty="0"/>
          </a:p>
        </p:txBody>
      </p:sp>
      <p:pic>
        <p:nvPicPr>
          <p:cNvPr id="13" name="Picture 2" descr="Ce modèle fait des erreurs sur le jeu d’apprentissage, mais il va probablement mieux généraliser.">
            <a:extLst>
              <a:ext uri="{FF2B5EF4-FFF2-40B4-BE49-F238E27FC236}">
                <a16:creationId xmlns:a16="http://schemas.microsoft.com/office/drawing/2014/main" id="{27B6F1CA-0475-48E1-B81F-95F45E93525B}"/>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599238" y="1873516"/>
            <a:ext cx="4754562" cy="356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71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45FF1D-FACC-40B4-8952-4E5A81C0B7F8}"/>
              </a:ext>
            </a:extLst>
          </p:cNvPr>
          <p:cNvSpPr>
            <a:spLocks noGrp="1"/>
          </p:cNvSpPr>
          <p:nvPr>
            <p:ph type="title"/>
          </p:nvPr>
        </p:nvSpPr>
        <p:spPr/>
        <p:txBody>
          <a:bodyPr/>
          <a:lstStyle/>
          <a:p>
            <a:r>
              <a:rPr lang="fr-FR" sz="4400" dirty="0">
                <a:solidFill>
                  <a:srgbClr val="333399"/>
                </a:solidFill>
                <a:latin typeface="Tahoma" pitchFamily="34"/>
              </a:rPr>
              <a:t>Validation du modèle appris</a:t>
            </a:r>
            <a:endParaRPr lang="fr-FR" dirty="0"/>
          </a:p>
        </p:txBody>
      </p:sp>
      <p:sp>
        <p:nvSpPr>
          <p:cNvPr id="3" name="Espace réservé du contenu 2">
            <a:extLst>
              <a:ext uri="{FF2B5EF4-FFF2-40B4-BE49-F238E27FC236}">
                <a16:creationId xmlns:a16="http://schemas.microsoft.com/office/drawing/2014/main" id="{D5804D8D-D168-4D3B-AB8D-8443B9B7C142}"/>
              </a:ext>
            </a:extLst>
          </p:cNvPr>
          <p:cNvSpPr>
            <a:spLocks noGrp="1"/>
          </p:cNvSpPr>
          <p:nvPr>
            <p:ph idx="1"/>
          </p:nvPr>
        </p:nvSpPr>
        <p:spPr/>
        <p:txBody>
          <a:bodyPr>
            <a:normAutofit lnSpcReduction="10000"/>
          </a:bodyPr>
          <a:lstStyle/>
          <a:p>
            <a:endParaRPr lang="fr-FR" dirty="0"/>
          </a:p>
          <a:p>
            <a:r>
              <a:rPr lang="fr-FR" dirty="0"/>
              <a:t>Les exemples étiquetés collectés pour résoudre le problème sont divisées (par tirage aléatoire) en:</a:t>
            </a:r>
          </a:p>
          <a:p>
            <a:pPr lvl="1"/>
            <a:endParaRPr lang="fr-FR" dirty="0"/>
          </a:p>
          <a:p>
            <a:pPr lvl="1"/>
            <a:r>
              <a:rPr lang="fr-FR" b="1" dirty="0">
                <a:solidFill>
                  <a:schemeClr val="accent1"/>
                </a:solidFill>
              </a:rPr>
              <a:t>Un jeu d’apprentissage </a:t>
            </a:r>
            <a:r>
              <a:rPr lang="fr-FR" dirty="0"/>
              <a:t>qui sert à construire le modèle de prédiction </a:t>
            </a:r>
          </a:p>
          <a:p>
            <a:pPr lvl="1"/>
            <a:endParaRPr lang="fr-FR" dirty="0"/>
          </a:p>
          <a:p>
            <a:pPr lvl="1"/>
            <a:r>
              <a:rPr lang="fr-FR" b="1" dirty="0">
                <a:solidFill>
                  <a:schemeClr val="accent1"/>
                </a:solidFill>
              </a:rPr>
              <a:t>Un jeu de test </a:t>
            </a:r>
            <a:r>
              <a:rPr lang="fr-FR" dirty="0"/>
              <a:t>sur lequel on évalue les performances du modèle appris</a:t>
            </a:r>
          </a:p>
          <a:p>
            <a:pPr lvl="1"/>
            <a:endParaRPr lang="fr-FR" dirty="0"/>
          </a:p>
          <a:p>
            <a:pPr lvl="1" algn="just"/>
            <a:r>
              <a:rPr lang="fr-FR" dirty="0"/>
              <a:t>Exemple: si on a 10000 exemples de prêts du passé avec environ 50 % de chaque classe, on utilisera 80% des exemples pour le jeu d’apprentissage et les 20 % restants formeront le jeu de test </a:t>
            </a:r>
          </a:p>
          <a:p>
            <a:pPr lvl="1"/>
            <a:endParaRPr lang="fr-FR" dirty="0"/>
          </a:p>
        </p:txBody>
      </p:sp>
    </p:spTree>
    <p:extLst>
      <p:ext uri="{BB962C8B-B14F-4D97-AF65-F5344CB8AC3E}">
        <p14:creationId xmlns:p14="http://schemas.microsoft.com/office/powerpoint/2010/main" val="240773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93CEA2-86B4-4DB2-AF00-910A86D491E4}"/>
              </a:ext>
            </a:extLst>
          </p:cNvPr>
          <p:cNvSpPr txBox="1">
            <a:spLocks noGrp="1"/>
          </p:cNvSpPr>
          <p:nvPr>
            <p:ph type="title" idx="4294967295"/>
          </p:nvPr>
        </p:nvSpPr>
        <p:spPr>
          <a:xfrm>
            <a:off x="1751881" y="67320"/>
            <a:ext cx="8561352" cy="1227240"/>
          </a:xfrm>
        </p:spPr>
        <p:txBody>
          <a:bodyPr>
            <a:normAutofit/>
          </a:bodyPr>
          <a:lstStyle/>
          <a:p>
            <a:pPr lvl="0"/>
            <a:r>
              <a:rPr lang="fr-FR" dirty="0"/>
              <a:t>Jeu de test enrichi de la prédiction</a:t>
            </a:r>
          </a:p>
        </p:txBody>
      </p:sp>
      <p:graphicFrame>
        <p:nvGraphicFramePr>
          <p:cNvPr id="4" name="Tableau 4">
            <a:extLst>
              <a:ext uri="{FF2B5EF4-FFF2-40B4-BE49-F238E27FC236}">
                <a16:creationId xmlns:a16="http://schemas.microsoft.com/office/drawing/2014/main" id="{FA8801D9-FBFF-40DE-9CF2-0A07739306E2}"/>
              </a:ext>
            </a:extLst>
          </p:cNvPr>
          <p:cNvGraphicFramePr>
            <a:graphicFrameLocks noGrp="1"/>
          </p:cNvGraphicFramePr>
          <p:nvPr>
            <p:extLst>
              <p:ext uri="{D42A27DB-BD31-4B8C-83A1-F6EECF244321}">
                <p14:modId xmlns:p14="http://schemas.microsoft.com/office/powerpoint/2010/main" val="2332630799"/>
              </p:ext>
            </p:extLst>
          </p:nvPr>
        </p:nvGraphicFramePr>
        <p:xfrm>
          <a:off x="1287312" y="1813806"/>
          <a:ext cx="5564126" cy="4179229"/>
        </p:xfrm>
        <a:graphic>
          <a:graphicData uri="http://schemas.openxmlformats.org/drawingml/2006/table">
            <a:tbl>
              <a:tblPr firstRow="1" firstCol="1" bandRow="1">
                <a:tableStyleId>{5C22544A-7EE6-4342-B048-85BDC9FD1C3A}</a:tableStyleId>
              </a:tblPr>
              <a:tblGrid>
                <a:gridCol w="681218">
                  <a:extLst>
                    <a:ext uri="{9D8B030D-6E8A-4147-A177-3AD203B41FA5}">
                      <a16:colId xmlns:a16="http://schemas.microsoft.com/office/drawing/2014/main" val="2774683436"/>
                    </a:ext>
                  </a:extLst>
                </a:gridCol>
                <a:gridCol w="1064302">
                  <a:extLst>
                    <a:ext uri="{9D8B030D-6E8A-4147-A177-3AD203B41FA5}">
                      <a16:colId xmlns:a16="http://schemas.microsoft.com/office/drawing/2014/main" val="3141366828"/>
                    </a:ext>
                  </a:extLst>
                </a:gridCol>
                <a:gridCol w="1109272">
                  <a:extLst>
                    <a:ext uri="{9D8B030D-6E8A-4147-A177-3AD203B41FA5}">
                      <a16:colId xmlns:a16="http://schemas.microsoft.com/office/drawing/2014/main" val="4187180948"/>
                    </a:ext>
                  </a:extLst>
                </a:gridCol>
                <a:gridCol w="1333566">
                  <a:extLst>
                    <a:ext uri="{9D8B030D-6E8A-4147-A177-3AD203B41FA5}">
                      <a16:colId xmlns:a16="http://schemas.microsoft.com/office/drawing/2014/main" val="590582753"/>
                    </a:ext>
                  </a:extLst>
                </a:gridCol>
                <a:gridCol w="1375768">
                  <a:extLst>
                    <a:ext uri="{9D8B030D-6E8A-4147-A177-3AD203B41FA5}">
                      <a16:colId xmlns:a16="http://schemas.microsoft.com/office/drawing/2014/main" val="264241912"/>
                    </a:ext>
                  </a:extLst>
                </a:gridCol>
              </a:tblGrid>
              <a:tr h="475909">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Attribut1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Classe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solidFill>
                            <a:srgbClr val="C00000"/>
                          </a:solidFill>
                        </a:rPr>
                        <a:t>Prédiction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9555558"/>
                  </a:ext>
                </a:extLst>
              </a:tr>
              <a:tr h="363543">
                <a:tc>
                  <a:txBody>
                    <a:bodyPr/>
                    <a:lstStyle/>
                    <a:p>
                      <a:r>
                        <a:rPr lang="fr-FR" dirty="0"/>
                        <a:t>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496725"/>
                  </a:ext>
                </a:extLst>
              </a:tr>
              <a:tr h="370840">
                <a:tc>
                  <a:txBody>
                    <a:bodyPr/>
                    <a:lstStyle/>
                    <a:p>
                      <a:r>
                        <a:rPr lang="fr-FR" dirty="0"/>
                        <a:t>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713729228"/>
                  </a:ext>
                </a:extLst>
              </a:tr>
              <a:tr h="370840">
                <a:tc>
                  <a:txBody>
                    <a:bodyPr/>
                    <a:lstStyle/>
                    <a:p>
                      <a:r>
                        <a:rPr lang="fr-FR" dirty="0"/>
                        <a:t>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802153"/>
                  </a:ext>
                </a:extLst>
              </a:tr>
              <a:tr h="370840">
                <a:tc>
                  <a:txBody>
                    <a:bodyPr/>
                    <a:lstStyle/>
                    <a:p>
                      <a:r>
                        <a:rPr lang="fr-FR" dirty="0"/>
                        <a:t>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8570832"/>
                  </a:ext>
                </a:extLst>
              </a:tr>
              <a:tr h="370840">
                <a:tc>
                  <a:txBody>
                    <a:bodyPr/>
                    <a:lstStyle/>
                    <a:p>
                      <a:r>
                        <a:rPr lang="fr-FR" dirty="0"/>
                        <a:t>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1592764"/>
                  </a:ext>
                </a:extLst>
              </a:tr>
              <a:tr h="370840">
                <a:tc>
                  <a:txBody>
                    <a:bodyPr/>
                    <a:lstStyle/>
                    <a:p>
                      <a:r>
                        <a:rPr lang="fr-FR" dirty="0"/>
                        <a:t>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92833981"/>
                  </a:ext>
                </a:extLst>
              </a:tr>
              <a:tr h="370840">
                <a:tc>
                  <a:txBody>
                    <a:bodyPr/>
                    <a:lstStyle/>
                    <a:p>
                      <a:r>
                        <a:rPr lang="fr-FR" dirty="0"/>
                        <a:t>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5338669"/>
                  </a:ext>
                </a:extLst>
              </a:tr>
              <a:tr h="370840">
                <a:tc>
                  <a:txBody>
                    <a:bodyPr/>
                    <a:lstStyle/>
                    <a:p>
                      <a:r>
                        <a:rPr lang="fr-FR" dirty="0"/>
                        <a:t>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939847"/>
                  </a:ext>
                </a:extLst>
              </a:tr>
              <a:tr h="370840">
                <a:tc>
                  <a:txBody>
                    <a:bodyPr/>
                    <a:lstStyle/>
                    <a:p>
                      <a:r>
                        <a:rPr lang="fr-FR" dirty="0"/>
                        <a:t>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987233"/>
                  </a:ext>
                </a:extLst>
              </a:tr>
              <a:tr h="370840">
                <a:tc>
                  <a:txBody>
                    <a:bodyPr/>
                    <a:lstStyle/>
                    <a:p>
                      <a:r>
                        <a:rPr lang="fr-FR" dirty="0"/>
                        <a:t>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703638184"/>
                  </a:ext>
                </a:extLst>
              </a:tr>
            </a:tbl>
          </a:graphicData>
        </a:graphic>
      </p:graphicFrame>
      <p:sp>
        <p:nvSpPr>
          <p:cNvPr id="5" name="ZoneTexte 4">
            <a:extLst>
              <a:ext uri="{FF2B5EF4-FFF2-40B4-BE49-F238E27FC236}">
                <a16:creationId xmlns:a16="http://schemas.microsoft.com/office/drawing/2014/main" id="{A4C6D6C4-8CB8-48DD-834C-DB0F199C3971}"/>
              </a:ext>
            </a:extLst>
          </p:cNvPr>
          <p:cNvSpPr txBox="1"/>
          <p:nvPr/>
        </p:nvSpPr>
        <p:spPr>
          <a:xfrm>
            <a:off x="7723414" y="3539061"/>
            <a:ext cx="2589819" cy="923330"/>
          </a:xfrm>
          <a:prstGeom prst="rect">
            <a:avLst/>
          </a:prstGeom>
          <a:noFill/>
          <a:ln>
            <a:solidFill>
              <a:schemeClr val="bg2"/>
            </a:solidFill>
          </a:ln>
        </p:spPr>
        <p:txBody>
          <a:bodyPr wrap="square" rtlCol="0" anchor="ctr" anchorCtr="1">
            <a:spAutoFit/>
          </a:bodyPr>
          <a:lstStyle/>
          <a:p>
            <a:r>
              <a:rPr lang="fr-FR" dirty="0"/>
              <a:t>On a ici 70% de bonnes prédictions et 30 % d’erreurs</a:t>
            </a:r>
          </a:p>
        </p:txBody>
      </p:sp>
      <p:sp>
        <p:nvSpPr>
          <p:cNvPr id="6" name="Espace réservé du numéro de diapositive 5">
            <a:extLst>
              <a:ext uri="{FF2B5EF4-FFF2-40B4-BE49-F238E27FC236}">
                <a16:creationId xmlns:a16="http://schemas.microsoft.com/office/drawing/2014/main" id="{62EC91E6-D887-40BF-B328-0A5ED5DB66F2}"/>
              </a:ext>
            </a:extLst>
          </p:cNvPr>
          <p:cNvSpPr>
            <a:spLocks noGrp="1"/>
          </p:cNvSpPr>
          <p:nvPr>
            <p:ph type="sldNum" sz="quarter" idx="12"/>
          </p:nvPr>
        </p:nvSpPr>
        <p:spPr/>
        <p:txBody>
          <a:bodyPr/>
          <a:lstStyle/>
          <a:p>
            <a:pPr rtl="0"/>
            <a:fld id="{71B7BAC7-FE87-40F6-AA24-4F4685D1B022}" type="slidenum">
              <a:rPr lang="fr-FR" smtClean="0"/>
              <a:t>68</a:t>
            </a:fld>
            <a:endParaRPr lang="fr-FR" dirty="0"/>
          </a:p>
        </p:txBody>
      </p:sp>
    </p:spTree>
    <p:extLst>
      <p:ext uri="{BB962C8B-B14F-4D97-AF65-F5344CB8AC3E}">
        <p14:creationId xmlns:p14="http://schemas.microsoft.com/office/powerpoint/2010/main" val="14208254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2B1F59-BD6F-4FCE-A134-B8F0D3024037}"/>
              </a:ext>
            </a:extLst>
          </p:cNvPr>
          <p:cNvSpPr txBox="1">
            <a:spLocks noGrp="1"/>
          </p:cNvSpPr>
          <p:nvPr>
            <p:ph type="title"/>
          </p:nvPr>
        </p:nvSpPr>
        <p:spPr>
          <a:xfrm>
            <a:off x="2324100" y="673963"/>
            <a:ext cx="9029700" cy="707886"/>
          </a:xfrm>
        </p:spPr>
        <p:txBody>
          <a:bodyPr>
            <a:spAutoFit/>
          </a:bodyPr>
          <a:lstStyle/>
          <a:p>
            <a:pPr lvl="0"/>
            <a:r>
              <a:rPr lang="fr-FR" sz="4000" dirty="0">
                <a:solidFill>
                  <a:srgbClr val="333399"/>
                </a:solidFill>
                <a:latin typeface="Arial" panose="020B0604020202020204" pitchFamily="34" charset="0"/>
                <a:cs typeface="Arial" panose="020B0604020202020204" pitchFamily="34" charset="0"/>
              </a:rPr>
              <a:t>Matrice de confusion</a:t>
            </a:r>
          </a:p>
        </p:txBody>
      </p:sp>
      <p:sp>
        <p:nvSpPr>
          <p:cNvPr id="6" name="Espace réservé du contenu 5">
            <a:extLst>
              <a:ext uri="{FF2B5EF4-FFF2-40B4-BE49-F238E27FC236}">
                <a16:creationId xmlns:a16="http://schemas.microsoft.com/office/drawing/2014/main" id="{FD9F4FFB-1234-4023-8740-EA7A0CDFBB33}"/>
              </a:ext>
            </a:extLst>
          </p:cNvPr>
          <p:cNvSpPr>
            <a:spLocks noGrp="1"/>
          </p:cNvSpPr>
          <p:nvPr>
            <p:ph sz="half" idx="2"/>
          </p:nvPr>
        </p:nvSpPr>
        <p:spPr>
          <a:xfrm>
            <a:off x="6838950" y="3607636"/>
            <a:ext cx="4754880" cy="2364078"/>
          </a:xfrm>
        </p:spPr>
        <p:txBody>
          <a:bodyPr/>
          <a:lstStyle/>
          <a:p>
            <a:pPr marL="0" indent="0">
              <a:buNone/>
            </a:pPr>
            <a:r>
              <a:rPr lang="fr-FR" sz="2000" b="0" i="0" u="none" strike="noStrike" baseline="0" dirty="0">
                <a:ln>
                  <a:noFill/>
                </a:ln>
                <a:solidFill>
                  <a:srgbClr val="000000"/>
                </a:solidFill>
                <a:latin typeface="Arial" panose="020B0604020202020204" pitchFamily="34" charset="0"/>
                <a:ea typeface="WenQuanYi Micro Hei" pitchFamily="2"/>
                <a:cs typeface="Arial" panose="020B0604020202020204" pitchFamily="34" charset="0"/>
              </a:rPr>
              <a:t>Dans le cas de 2 classes, la matrice de confusion est un tableau à 2 lignes et 2 colonnes, dans lequel on indique le nombre (ou le %) d’exemples bien et mal prédits</a:t>
            </a:r>
          </a:p>
          <a:p>
            <a:endParaRPr lang="fr-FR" dirty="0"/>
          </a:p>
        </p:txBody>
      </p:sp>
      <p:graphicFrame>
        <p:nvGraphicFramePr>
          <p:cNvPr id="7" name="Espace réservé du contenu 6">
            <a:extLst>
              <a:ext uri="{FF2B5EF4-FFF2-40B4-BE49-F238E27FC236}">
                <a16:creationId xmlns:a16="http://schemas.microsoft.com/office/drawing/2014/main" id="{8222E1FE-0174-4E37-BFF5-D20C1D06CD8A}"/>
              </a:ext>
            </a:extLst>
          </p:cNvPr>
          <p:cNvGraphicFramePr>
            <a:graphicFrameLocks noGrp="1"/>
          </p:cNvGraphicFramePr>
          <p:nvPr>
            <p:ph sz="half" idx="1"/>
            <p:extLst>
              <p:ext uri="{D42A27DB-BD31-4B8C-83A1-F6EECF244321}">
                <p14:modId xmlns:p14="http://schemas.microsoft.com/office/powerpoint/2010/main" val="2420004873"/>
              </p:ext>
            </p:extLst>
          </p:nvPr>
        </p:nvGraphicFramePr>
        <p:xfrm>
          <a:off x="1388206" y="3122314"/>
          <a:ext cx="5217119" cy="2849400"/>
        </p:xfrm>
        <a:graphic>
          <a:graphicData uri="http://schemas.openxmlformats.org/drawingml/2006/table">
            <a:tbl>
              <a:tblPr firstRow="1" bandRow="1"/>
              <a:tblGrid>
                <a:gridCol w="1738440">
                  <a:extLst>
                    <a:ext uri="{9D8B030D-6E8A-4147-A177-3AD203B41FA5}">
                      <a16:colId xmlns:a16="http://schemas.microsoft.com/office/drawing/2014/main" val="386183623"/>
                    </a:ext>
                  </a:extLst>
                </a:gridCol>
                <a:gridCol w="1738440">
                  <a:extLst>
                    <a:ext uri="{9D8B030D-6E8A-4147-A177-3AD203B41FA5}">
                      <a16:colId xmlns:a16="http://schemas.microsoft.com/office/drawing/2014/main" val="2501890134"/>
                    </a:ext>
                  </a:extLst>
                </a:gridCol>
                <a:gridCol w="1740239">
                  <a:extLst>
                    <a:ext uri="{9D8B030D-6E8A-4147-A177-3AD203B41FA5}">
                      <a16:colId xmlns:a16="http://schemas.microsoft.com/office/drawing/2014/main" val="983638510"/>
                    </a:ext>
                  </a:extLst>
                </a:gridCol>
              </a:tblGrid>
              <a:tr h="674640">
                <a:tc>
                  <a:txBody>
                    <a:bodyPr/>
                    <a:lstStyle/>
                    <a:p>
                      <a:pPr marL="0" marR="0" indent="0" algn="l" rtl="0" hangingPunct="1">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400" b="0" i="0" u="none" strike="noStrike" baseline="0">
                        <a:ln>
                          <a:noFill/>
                        </a:ln>
                        <a:solidFill>
                          <a:srgbClr val="000000"/>
                        </a:solidFill>
                        <a:latin typeface="Tahoma" pitchFamily="34"/>
                      </a:endParaRPr>
                    </a:p>
                  </a:txBody>
                  <a:tcPr/>
                </a:tc>
                <a:tc>
                  <a:txBody>
                    <a:bodyPr/>
                    <a:lstStyle/>
                    <a:p>
                      <a:pPr marL="0" marR="0" lvl="0" indent="0" algn="l" rtl="0" hangingPunct="1">
                        <a:lnSpc>
                          <a:spcPct val="98000"/>
                        </a:lnSpc>
                        <a:spcBef>
                          <a:spcPts val="7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pPr>
                      <a:r>
                        <a:rPr lang="fr-FR" sz="1600" b="0" i="0" u="none" strike="noStrike" baseline="0">
                          <a:ln>
                            <a:noFill/>
                          </a:ln>
                          <a:solidFill>
                            <a:srgbClr val="3333CC"/>
                          </a:solidFill>
                          <a:latin typeface="Tahoma" pitchFamily="34"/>
                          <a:ea typeface="WenQuanYi Micro Hei" pitchFamily="2"/>
                          <a:cs typeface="Lohit Hindi" pitchFamily="2"/>
                        </a:rPr>
                        <a:t>Classe réelle</a:t>
                      </a:r>
                    </a:p>
                    <a:p>
                      <a:pPr marL="0" marR="0" lvl="0" indent="0" algn="ctr" rtl="0" hangingPunct="1">
                        <a:lnSpc>
                          <a:spcPct val="97000"/>
                        </a:lnSpc>
                        <a:spcBef>
                          <a:spcPts val="7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pPr>
                      <a:r>
                        <a:rPr lang="fr-FR" sz="1600" b="0" i="0" u="none" strike="noStrike" baseline="0">
                          <a:ln>
                            <a:noFill/>
                          </a:ln>
                          <a:solidFill>
                            <a:srgbClr val="3333CC"/>
                          </a:solidFill>
                          <a:latin typeface="Tahoma" pitchFamily="34"/>
                          <a:ea typeface="WenQuanYi Micro Hei" pitchFamily="2"/>
                          <a:cs typeface="Lohit Hindi" pitchFamily="2"/>
                        </a:rPr>
                        <a:t>OUI</a:t>
                      </a:r>
                    </a:p>
                  </a:txBody>
                  <a:tcPr/>
                </a:tc>
                <a:tc>
                  <a:txBody>
                    <a:bodyPr/>
                    <a:lstStyle/>
                    <a:p>
                      <a:pPr marL="0" marR="0" lvl="0" indent="0" algn="l" rtl="0" hangingPunct="1">
                        <a:lnSpc>
                          <a:spcPct val="98000"/>
                        </a:lnSpc>
                        <a:spcBef>
                          <a:spcPts val="7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pPr>
                      <a:r>
                        <a:rPr lang="fr-FR" sz="1600" b="0" i="0" u="none" strike="noStrike" baseline="0" dirty="0">
                          <a:ln>
                            <a:noFill/>
                          </a:ln>
                          <a:solidFill>
                            <a:srgbClr val="3333CC"/>
                          </a:solidFill>
                          <a:latin typeface="Tahoma" pitchFamily="34"/>
                          <a:ea typeface="WenQuanYi Micro Hei" pitchFamily="2"/>
                          <a:cs typeface="Lohit Hindi" pitchFamily="2"/>
                        </a:rPr>
                        <a:t>Classe réelle</a:t>
                      </a:r>
                    </a:p>
                    <a:p>
                      <a:pPr marL="0" marR="0" lvl="0" indent="0" algn="ctr" rtl="0" hangingPunct="1">
                        <a:lnSpc>
                          <a:spcPct val="97000"/>
                        </a:lnSpc>
                        <a:spcBef>
                          <a:spcPts val="7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pPr>
                      <a:r>
                        <a:rPr lang="fr-FR" sz="1600" b="0" i="0" u="none" strike="noStrike" baseline="0" dirty="0">
                          <a:ln>
                            <a:noFill/>
                          </a:ln>
                          <a:solidFill>
                            <a:srgbClr val="3333CC"/>
                          </a:solidFill>
                          <a:latin typeface="Tahoma" pitchFamily="34"/>
                          <a:ea typeface="WenQuanYi Micro Hei" pitchFamily="2"/>
                          <a:cs typeface="Lohit Hindi" pitchFamily="2"/>
                        </a:rPr>
                        <a:t>NON</a:t>
                      </a:r>
                    </a:p>
                  </a:txBody>
                  <a:tcPr/>
                </a:tc>
                <a:extLst>
                  <a:ext uri="{0D108BD9-81ED-4DB2-BD59-A6C34878D82A}">
                    <a16:rowId xmlns:a16="http://schemas.microsoft.com/office/drawing/2014/main" val="3057269888"/>
                  </a:ext>
                </a:extLst>
              </a:tr>
              <a:tr h="674640">
                <a:tc>
                  <a:txBody>
                    <a:bodyPr/>
                    <a:lstStyle/>
                    <a:p>
                      <a:pPr marL="0" marR="0" lvl="0" indent="0" algn="l" rtl="0" hangingPunct="1">
                        <a:lnSpc>
                          <a:spcPct val="98000"/>
                        </a:lnSpc>
                        <a:spcBef>
                          <a:spcPts val="7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pPr>
                      <a:r>
                        <a:rPr lang="fr-FR" sz="1600" b="0" i="0" u="none" strike="noStrike" baseline="0">
                          <a:ln>
                            <a:noFill/>
                          </a:ln>
                          <a:solidFill>
                            <a:srgbClr val="3333CC"/>
                          </a:solidFill>
                          <a:latin typeface="Tahoma" pitchFamily="34"/>
                          <a:ea typeface="WenQuanYi Micro Hei" pitchFamily="2"/>
                          <a:cs typeface="Lohit Hindi" pitchFamily="2"/>
                        </a:rPr>
                        <a:t>Classe prédite</a:t>
                      </a:r>
                    </a:p>
                    <a:p>
                      <a:pPr marL="0" marR="0" lvl="0" indent="0" algn="ctr" rtl="0" hangingPunct="1">
                        <a:lnSpc>
                          <a:spcPct val="97000"/>
                        </a:lnSpc>
                        <a:spcBef>
                          <a:spcPts val="7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pPr>
                      <a:r>
                        <a:rPr lang="fr-FR" sz="1600" b="0" i="0" u="none" strike="noStrike" baseline="0">
                          <a:ln>
                            <a:noFill/>
                          </a:ln>
                          <a:solidFill>
                            <a:srgbClr val="3333CC"/>
                          </a:solidFill>
                          <a:latin typeface="Tahoma" pitchFamily="34"/>
                          <a:ea typeface="WenQuanYi Micro Hei" pitchFamily="2"/>
                          <a:cs typeface="Lohit Hindi" pitchFamily="2"/>
                        </a:rPr>
                        <a:t>OUI</a:t>
                      </a:r>
                    </a:p>
                  </a:txBody>
                  <a:tcPr/>
                </a:tc>
                <a:tc>
                  <a:txBody>
                    <a:bodyPr/>
                    <a:lstStyle/>
                    <a:p>
                      <a:pPr marL="0" marR="0" lvl="0" indent="0" algn="ctr" rtl="0" hangingPunct="1">
                        <a:lnSpc>
                          <a:spcPct val="98000"/>
                        </a:lnSpc>
                        <a:spcBef>
                          <a:spcPts val="7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solidFill>
                            <a:srgbClr val="008000"/>
                          </a:solidFill>
                        </a:defRPr>
                      </a:pPr>
                      <a:r>
                        <a:rPr lang="fr-FR" sz="1600" b="0" i="0" u="none" strike="noStrike" baseline="0" dirty="0">
                          <a:ln>
                            <a:noFill/>
                          </a:ln>
                          <a:solidFill>
                            <a:srgbClr val="008000"/>
                          </a:solidFill>
                          <a:latin typeface="Tahoma" pitchFamily="34"/>
                          <a:ea typeface="WenQuanYi Micro Hei" pitchFamily="2"/>
                          <a:cs typeface="Lohit Hindi" pitchFamily="2"/>
                        </a:rPr>
                        <a:t>Vrais Positifs</a:t>
                      </a:r>
                    </a:p>
                    <a:p>
                      <a:pPr marL="0" marR="0" lvl="0" indent="0" algn="ctr" rtl="0" hangingPunct="1">
                        <a:lnSpc>
                          <a:spcPct val="97000"/>
                        </a:lnSpc>
                        <a:spcBef>
                          <a:spcPts val="7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solidFill>
                            <a:srgbClr val="008000"/>
                          </a:solidFill>
                        </a:defRPr>
                      </a:pPr>
                      <a:r>
                        <a:rPr lang="fr-FR" sz="1600" b="1" i="0" u="none" strike="noStrike" baseline="0" dirty="0">
                          <a:ln>
                            <a:noFill/>
                          </a:ln>
                          <a:solidFill>
                            <a:srgbClr val="008000"/>
                          </a:solidFill>
                          <a:latin typeface="Tahoma" pitchFamily="34"/>
                          <a:ea typeface="WenQuanYi Micro Hei" pitchFamily="2"/>
                          <a:cs typeface="Lohit Hindi" pitchFamily="2"/>
                        </a:rPr>
                        <a:t>TP</a:t>
                      </a:r>
                    </a:p>
                  </a:txBody>
                  <a:tcPr/>
                </a:tc>
                <a:tc>
                  <a:txBody>
                    <a:bodyPr/>
                    <a:lstStyle/>
                    <a:p>
                      <a:pPr marL="0" marR="0" lvl="0" indent="0" algn="ctr" rtl="0" hangingPunct="1">
                        <a:lnSpc>
                          <a:spcPct val="98000"/>
                        </a:lnSpc>
                        <a:spcBef>
                          <a:spcPts val="7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solidFill>
                            <a:srgbClr val="FF0000"/>
                          </a:solidFill>
                        </a:defRPr>
                      </a:pPr>
                      <a:r>
                        <a:rPr lang="fr-FR" sz="1600" b="0" i="0" u="none" strike="noStrike" baseline="0" dirty="0">
                          <a:ln>
                            <a:noFill/>
                          </a:ln>
                          <a:solidFill>
                            <a:srgbClr val="FF0000"/>
                          </a:solidFill>
                          <a:latin typeface="Tahoma" pitchFamily="34"/>
                          <a:ea typeface="WenQuanYi Micro Hei" pitchFamily="2"/>
                          <a:cs typeface="Lohit Hindi" pitchFamily="2"/>
                        </a:rPr>
                        <a:t>Faux Positifs</a:t>
                      </a:r>
                    </a:p>
                    <a:p>
                      <a:pPr marL="0" marR="0" lvl="0" indent="0" algn="ctr" rtl="0" hangingPunct="1">
                        <a:lnSpc>
                          <a:spcPct val="97000"/>
                        </a:lnSpc>
                        <a:spcBef>
                          <a:spcPts val="7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solidFill>
                            <a:srgbClr val="FF0000"/>
                          </a:solidFill>
                        </a:defRPr>
                      </a:pPr>
                      <a:r>
                        <a:rPr lang="fr-FR" sz="1600" b="1" i="0" u="none" strike="noStrike" baseline="0" dirty="0">
                          <a:ln>
                            <a:noFill/>
                          </a:ln>
                          <a:solidFill>
                            <a:srgbClr val="FF0000"/>
                          </a:solidFill>
                          <a:latin typeface="Tahoma" pitchFamily="34"/>
                          <a:ea typeface="WenQuanYi Micro Hei" pitchFamily="2"/>
                          <a:cs typeface="Lohit Hindi" pitchFamily="2"/>
                        </a:rPr>
                        <a:t>FP</a:t>
                      </a:r>
                    </a:p>
                  </a:txBody>
                  <a:tcPr/>
                </a:tc>
                <a:extLst>
                  <a:ext uri="{0D108BD9-81ED-4DB2-BD59-A6C34878D82A}">
                    <a16:rowId xmlns:a16="http://schemas.microsoft.com/office/drawing/2014/main" val="2044583063"/>
                  </a:ext>
                </a:extLst>
              </a:tr>
              <a:tr h="674640">
                <a:tc>
                  <a:txBody>
                    <a:bodyPr/>
                    <a:lstStyle/>
                    <a:p>
                      <a:pPr marL="0" marR="0" lvl="0" indent="0" algn="l" rtl="0" hangingPunct="1">
                        <a:lnSpc>
                          <a:spcPct val="98000"/>
                        </a:lnSpc>
                        <a:spcBef>
                          <a:spcPts val="7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pPr>
                      <a:r>
                        <a:rPr lang="fr-FR" sz="1600" b="0" i="0" u="none" strike="noStrike" baseline="0">
                          <a:ln>
                            <a:noFill/>
                          </a:ln>
                          <a:solidFill>
                            <a:srgbClr val="3333CC"/>
                          </a:solidFill>
                          <a:latin typeface="Tahoma" pitchFamily="34"/>
                          <a:ea typeface="WenQuanYi Micro Hei" pitchFamily="2"/>
                          <a:cs typeface="Lohit Hindi" pitchFamily="2"/>
                        </a:rPr>
                        <a:t>Classe prédite</a:t>
                      </a:r>
                    </a:p>
                    <a:p>
                      <a:pPr marL="0" marR="0" lvl="0" indent="0" algn="ctr" rtl="0" hangingPunct="1">
                        <a:lnSpc>
                          <a:spcPct val="97000"/>
                        </a:lnSpc>
                        <a:spcBef>
                          <a:spcPts val="7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pPr>
                      <a:r>
                        <a:rPr lang="fr-FR" sz="1600" b="0" i="0" u="none" strike="noStrike" baseline="0">
                          <a:ln>
                            <a:noFill/>
                          </a:ln>
                          <a:solidFill>
                            <a:srgbClr val="3333CC"/>
                          </a:solidFill>
                          <a:latin typeface="Tahoma" pitchFamily="34"/>
                          <a:ea typeface="WenQuanYi Micro Hei" pitchFamily="2"/>
                          <a:cs typeface="Lohit Hindi" pitchFamily="2"/>
                        </a:rPr>
                        <a:t>NON</a:t>
                      </a:r>
                    </a:p>
                  </a:txBody>
                  <a:tcPr/>
                </a:tc>
                <a:tc>
                  <a:txBody>
                    <a:bodyPr/>
                    <a:lstStyle/>
                    <a:p>
                      <a:pPr marL="0" marR="0" lvl="0" indent="0" algn="ctr" rtl="0" hangingPunct="1">
                        <a:lnSpc>
                          <a:spcPct val="98000"/>
                        </a:lnSpc>
                        <a:spcBef>
                          <a:spcPts val="7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solidFill>
                            <a:srgbClr val="FF0000"/>
                          </a:solidFill>
                        </a:defRPr>
                      </a:pPr>
                      <a:r>
                        <a:rPr lang="fr-FR" sz="1600" b="0" i="0" u="none" strike="noStrike" baseline="0" dirty="0">
                          <a:ln>
                            <a:noFill/>
                          </a:ln>
                          <a:solidFill>
                            <a:srgbClr val="FF0000"/>
                          </a:solidFill>
                          <a:latin typeface="Tahoma" pitchFamily="34"/>
                          <a:ea typeface="WenQuanYi Micro Hei" pitchFamily="2"/>
                          <a:cs typeface="Lohit Hindi" pitchFamily="2"/>
                        </a:rPr>
                        <a:t>Faux Négatifs</a:t>
                      </a:r>
                    </a:p>
                    <a:p>
                      <a:pPr marL="0" marR="0" lvl="0" indent="0" algn="ctr" rtl="0" hangingPunct="1">
                        <a:lnSpc>
                          <a:spcPct val="97000"/>
                        </a:lnSpc>
                        <a:spcBef>
                          <a:spcPts val="7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solidFill>
                            <a:srgbClr val="FF0000"/>
                          </a:solidFill>
                        </a:defRPr>
                      </a:pPr>
                      <a:r>
                        <a:rPr lang="fr-FR" sz="1600" b="1" i="0" u="none" strike="noStrike" baseline="0" dirty="0">
                          <a:ln>
                            <a:noFill/>
                          </a:ln>
                          <a:solidFill>
                            <a:srgbClr val="FF0000"/>
                          </a:solidFill>
                          <a:latin typeface="Tahoma" pitchFamily="34"/>
                          <a:ea typeface="WenQuanYi Micro Hei" pitchFamily="2"/>
                          <a:cs typeface="Lohit Hindi" pitchFamily="2"/>
                        </a:rPr>
                        <a:t>FN</a:t>
                      </a:r>
                    </a:p>
                  </a:txBody>
                  <a:tcPr/>
                </a:tc>
                <a:tc>
                  <a:txBody>
                    <a:bodyPr/>
                    <a:lstStyle/>
                    <a:p>
                      <a:pPr marL="0" marR="0" lvl="0" indent="0" algn="ctr" rtl="0" hangingPunct="1">
                        <a:lnSpc>
                          <a:spcPct val="98000"/>
                        </a:lnSpc>
                        <a:spcBef>
                          <a:spcPts val="7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solidFill>
                            <a:srgbClr val="008000"/>
                          </a:solidFill>
                        </a:defRPr>
                      </a:pPr>
                      <a:r>
                        <a:rPr lang="fr-FR" sz="1600" b="0" i="0" u="none" strike="noStrike" baseline="0">
                          <a:ln>
                            <a:noFill/>
                          </a:ln>
                          <a:solidFill>
                            <a:srgbClr val="008000"/>
                          </a:solidFill>
                          <a:latin typeface="Tahoma" pitchFamily="34"/>
                          <a:ea typeface="WenQuanYi Micro Hei" pitchFamily="2"/>
                          <a:cs typeface="Lohit Hindi" pitchFamily="2"/>
                        </a:rPr>
                        <a:t>Vrais Négatifs</a:t>
                      </a:r>
                    </a:p>
                    <a:p>
                      <a:pPr marL="0" marR="0" lvl="0" indent="0" algn="ctr" rtl="0" hangingPunct="1">
                        <a:lnSpc>
                          <a:spcPct val="97000"/>
                        </a:lnSpc>
                        <a:spcBef>
                          <a:spcPts val="7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solidFill>
                            <a:srgbClr val="008000"/>
                          </a:solidFill>
                        </a:defRPr>
                      </a:pPr>
                      <a:r>
                        <a:rPr lang="fr-FR" sz="1600" b="1" i="0" u="none" strike="noStrike" baseline="0">
                          <a:ln>
                            <a:noFill/>
                          </a:ln>
                          <a:solidFill>
                            <a:srgbClr val="008000"/>
                          </a:solidFill>
                          <a:latin typeface="Tahoma" pitchFamily="34"/>
                          <a:ea typeface="WenQuanYi Micro Hei" pitchFamily="2"/>
                          <a:cs typeface="Lohit Hindi" pitchFamily="2"/>
                        </a:rPr>
                        <a:t>TN</a:t>
                      </a:r>
                    </a:p>
                  </a:txBody>
                  <a:tcPr/>
                </a:tc>
                <a:extLst>
                  <a:ext uri="{0D108BD9-81ED-4DB2-BD59-A6C34878D82A}">
                    <a16:rowId xmlns:a16="http://schemas.microsoft.com/office/drawing/2014/main" val="2049132686"/>
                  </a:ext>
                </a:extLst>
              </a:tr>
              <a:tr h="825480">
                <a:tc>
                  <a:txBody>
                    <a:bodyPr/>
                    <a:lstStyle/>
                    <a:p>
                      <a:pPr marL="0" marR="0" indent="0" algn="l" rtl="0" hangingPunct="1">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400" b="0" i="0" u="none" strike="noStrike" baseline="0">
                        <a:ln>
                          <a:noFill/>
                        </a:ln>
                        <a:solidFill>
                          <a:srgbClr val="000000"/>
                        </a:solidFill>
                        <a:latin typeface="Tahoma" pitchFamily="34"/>
                      </a:endParaRPr>
                    </a:p>
                  </a:txBody>
                  <a:tcPr/>
                </a:tc>
                <a:tc>
                  <a:txBody>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pPr>
                      <a:endParaRPr lang="fr-FR" sz="2400" b="0" i="0" u="none" strike="noStrike" baseline="0" dirty="0">
                        <a:ln>
                          <a:noFill/>
                        </a:ln>
                        <a:solidFill>
                          <a:srgbClr val="000000"/>
                        </a:solidFill>
                        <a:latin typeface="Tahoma" pitchFamily="34"/>
                        <a:ea typeface="WenQuanYi Micro Hei" pitchFamily="2"/>
                        <a:cs typeface="Lohit Hindi"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pPr>
                      <a:r>
                        <a:rPr lang="fr-FR" sz="2400" b="0" i="0" u="none" strike="noStrike" baseline="0" dirty="0">
                          <a:ln>
                            <a:noFill/>
                          </a:ln>
                          <a:solidFill>
                            <a:srgbClr val="000000"/>
                          </a:solidFill>
                          <a:latin typeface="Tahoma" pitchFamily="34"/>
                          <a:ea typeface="WenQuanYi Micro Hei" pitchFamily="2"/>
                          <a:cs typeface="Lohit Hindi" pitchFamily="2"/>
                        </a:rPr>
                        <a:t>P</a:t>
                      </a:r>
                    </a:p>
                  </a:txBody>
                  <a:tcPr/>
                </a:tc>
                <a:tc>
                  <a:txBody>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pPr>
                      <a:endParaRPr lang="fr-FR" sz="2400" b="0" i="0" u="none" strike="noStrike" baseline="0" dirty="0">
                        <a:ln>
                          <a:noFill/>
                        </a:ln>
                        <a:solidFill>
                          <a:srgbClr val="000000"/>
                        </a:solidFill>
                        <a:latin typeface="Tahoma" pitchFamily="34"/>
                        <a:ea typeface="WenQuanYi Micro Hei" pitchFamily="2"/>
                        <a:cs typeface="Lohit Hindi"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pPr>
                      <a:r>
                        <a:rPr lang="fr-FR" sz="2400" b="0" i="0" u="none" strike="noStrike" baseline="0" dirty="0">
                          <a:ln>
                            <a:noFill/>
                          </a:ln>
                          <a:solidFill>
                            <a:srgbClr val="000000"/>
                          </a:solidFill>
                          <a:latin typeface="Tahoma" pitchFamily="34"/>
                          <a:ea typeface="WenQuanYi Micro Hei" pitchFamily="2"/>
                          <a:cs typeface="Lohit Hindi" pitchFamily="2"/>
                        </a:rPr>
                        <a:t>N</a:t>
                      </a:r>
                    </a:p>
                  </a:txBody>
                  <a:tcPr/>
                </a:tc>
                <a:extLst>
                  <a:ext uri="{0D108BD9-81ED-4DB2-BD59-A6C34878D82A}">
                    <a16:rowId xmlns:a16="http://schemas.microsoft.com/office/drawing/2014/main" val="434414914"/>
                  </a:ext>
                </a:extLst>
              </a:tr>
            </a:tbl>
          </a:graphicData>
        </a:graphic>
      </p:graphicFrame>
      <p:sp>
        <p:nvSpPr>
          <p:cNvPr id="8" name="ZoneTexte 7">
            <a:extLst>
              <a:ext uri="{FF2B5EF4-FFF2-40B4-BE49-F238E27FC236}">
                <a16:creationId xmlns:a16="http://schemas.microsoft.com/office/drawing/2014/main" id="{C2DBBAE9-74DB-4662-9968-2172372B04C4}"/>
              </a:ext>
            </a:extLst>
          </p:cNvPr>
          <p:cNvSpPr txBox="1"/>
          <p:nvPr/>
        </p:nvSpPr>
        <p:spPr>
          <a:xfrm>
            <a:off x="1388206" y="1632739"/>
            <a:ext cx="10006265" cy="1600438"/>
          </a:xfrm>
          <a:prstGeom prst="rect">
            <a:avLst/>
          </a:prstGeom>
          <a:noFill/>
          <a:ln>
            <a:solidFill>
              <a:schemeClr val="bg2"/>
            </a:solidFill>
          </a:ln>
        </p:spPr>
        <p:txBody>
          <a:bodyPr wrap="none" rtlCol="0" anchor="ctr" anchorCtr="1">
            <a:spAutoFit/>
          </a:bodyPr>
          <a:lstStyle/>
          <a:p>
            <a:pPr lvl="0">
              <a:buClr>
                <a:srgbClr val="330066"/>
              </a:buClr>
              <a:buSzPct val="70000"/>
            </a:pPr>
            <a:r>
              <a:rPr lang="fr-FR" sz="2000" dirty="0">
                <a:latin typeface="Arial" pitchFamily="34"/>
              </a:rPr>
              <a:t>La mesure la plus naturelle pour  évaluer un classifieur est le pourcentage d'exemples </a:t>
            </a:r>
          </a:p>
          <a:p>
            <a:pPr lvl="0">
              <a:buClr>
                <a:srgbClr val="330066"/>
              </a:buClr>
              <a:buSzPct val="70000"/>
            </a:pPr>
            <a:r>
              <a:rPr lang="fr-FR" sz="2000" dirty="0">
                <a:latin typeface="Arial" pitchFamily="34"/>
              </a:rPr>
              <a:t>bien classés</a:t>
            </a:r>
          </a:p>
          <a:p>
            <a:pPr lvl="0">
              <a:buClr>
                <a:srgbClr val="330066"/>
              </a:buClr>
              <a:buSzPct val="70000"/>
              <a:buFont typeface="Wingdings" pitchFamily="2"/>
              <a:buChar char=""/>
            </a:pPr>
            <a:endParaRPr lang="fr-FR" sz="2000" dirty="0">
              <a:latin typeface="Arial" pitchFamily="34"/>
            </a:endParaRPr>
          </a:p>
          <a:p>
            <a:pPr lvl="0">
              <a:buClr>
                <a:srgbClr val="330066"/>
              </a:buClr>
              <a:buSzPct val="70000"/>
            </a:pPr>
            <a:r>
              <a:rPr lang="fr-FR" sz="2000" dirty="0">
                <a:latin typeface="Arial" pitchFamily="34"/>
              </a:rPr>
              <a:t>La matrice de confusion permet de mieux distinguer les différents types de réponses</a:t>
            </a:r>
          </a:p>
          <a:p>
            <a:endParaRPr lang="fr-FR" dirty="0"/>
          </a:p>
        </p:txBody>
      </p:sp>
      <p:sp>
        <p:nvSpPr>
          <p:cNvPr id="9" name="Espace réservé du numéro de diapositive 8">
            <a:extLst>
              <a:ext uri="{FF2B5EF4-FFF2-40B4-BE49-F238E27FC236}">
                <a16:creationId xmlns:a16="http://schemas.microsoft.com/office/drawing/2014/main" id="{609406EE-30A3-4F58-A755-1FCE7E667F12}"/>
              </a:ext>
            </a:extLst>
          </p:cNvPr>
          <p:cNvSpPr>
            <a:spLocks noGrp="1"/>
          </p:cNvSpPr>
          <p:nvPr>
            <p:ph type="sldNum" sz="quarter" idx="12"/>
          </p:nvPr>
        </p:nvSpPr>
        <p:spPr/>
        <p:txBody>
          <a:bodyPr/>
          <a:lstStyle/>
          <a:p>
            <a:pPr rtl="0"/>
            <a:fld id="{71B7BAC7-FE87-40F6-AA24-4F4685D1B022}" type="slidenum">
              <a:rPr lang="fr-FR" smtClean="0"/>
              <a:t>69</a:t>
            </a:fld>
            <a:endParaRPr lang="fr-FR" dirty="0"/>
          </a:p>
        </p:txBody>
      </p:sp>
    </p:spTree>
    <p:extLst>
      <p:ext uri="{BB962C8B-B14F-4D97-AF65-F5344CB8AC3E}">
        <p14:creationId xmlns:p14="http://schemas.microsoft.com/office/powerpoint/2010/main" val="3111610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6CB89D-B002-4CB1-AF08-D6347C3690FD}"/>
              </a:ext>
            </a:extLst>
          </p:cNvPr>
          <p:cNvSpPr>
            <a:spLocks noGrp="1"/>
          </p:cNvSpPr>
          <p:nvPr>
            <p:ph type="title"/>
          </p:nvPr>
        </p:nvSpPr>
        <p:spPr/>
        <p:txBody>
          <a:bodyPr/>
          <a:lstStyle/>
          <a:p>
            <a:r>
              <a:rPr lang="en" dirty="0"/>
              <a:t>Un peu de vocabulaire (1)</a:t>
            </a:r>
            <a:endParaRPr lang="fr-FR" dirty="0"/>
          </a:p>
        </p:txBody>
      </p:sp>
      <p:sp>
        <p:nvSpPr>
          <p:cNvPr id="3" name="Espace réservé du contenu 2">
            <a:extLst>
              <a:ext uri="{FF2B5EF4-FFF2-40B4-BE49-F238E27FC236}">
                <a16:creationId xmlns:a16="http://schemas.microsoft.com/office/drawing/2014/main" id="{40F76DFE-A551-476A-B47B-B7FFC3A1B87E}"/>
              </a:ext>
            </a:extLst>
          </p:cNvPr>
          <p:cNvSpPr>
            <a:spLocks noGrp="1"/>
          </p:cNvSpPr>
          <p:nvPr>
            <p:ph idx="1"/>
          </p:nvPr>
        </p:nvSpPr>
        <p:spPr/>
        <p:txBody>
          <a:bodyPr/>
          <a:lstStyle/>
          <a:p>
            <a:pPr marL="0" lvl="0" indent="0" algn="l" rtl="0">
              <a:lnSpc>
                <a:spcPct val="90000"/>
              </a:lnSpc>
              <a:spcBef>
                <a:spcPts val="0"/>
              </a:spcBef>
              <a:spcAft>
                <a:spcPts val="0"/>
              </a:spcAft>
              <a:buClr>
                <a:schemeClr val="dk1"/>
              </a:buClr>
              <a:buSzPts val="2800"/>
              <a:buNone/>
            </a:pPr>
            <a:r>
              <a:rPr lang="fr-FR" dirty="0"/>
              <a:t>On distingue </a:t>
            </a:r>
            <a:r>
              <a:rPr lang="fr-FR" dirty="0">
                <a:solidFill>
                  <a:srgbClr val="FF0000"/>
                </a:solidFill>
              </a:rPr>
              <a:t>l’IA faible </a:t>
            </a:r>
            <a:r>
              <a:rPr lang="fr-FR" dirty="0"/>
              <a:t>de </a:t>
            </a:r>
            <a:r>
              <a:rPr lang="fr-FR" dirty="0">
                <a:solidFill>
                  <a:srgbClr val="FF0000"/>
                </a:solidFill>
              </a:rPr>
              <a:t>l’IA forte</a:t>
            </a:r>
            <a:endParaRPr lang="fr-FR" dirty="0"/>
          </a:p>
          <a:p>
            <a:pPr marL="304792" lvl="0" indent="-304792" algn="l" rtl="0">
              <a:lnSpc>
                <a:spcPct val="90000"/>
              </a:lnSpc>
              <a:spcBef>
                <a:spcPts val="0"/>
              </a:spcBef>
              <a:spcAft>
                <a:spcPts val="0"/>
              </a:spcAft>
              <a:buClr>
                <a:schemeClr val="dk1"/>
              </a:buClr>
              <a:buSzPts val="2800"/>
              <a:buChar char="•"/>
            </a:pPr>
            <a:endParaRPr lang="fr-FR" dirty="0"/>
          </a:p>
          <a:p>
            <a:pPr marL="304792" lvl="0" indent="-304792" algn="l" rtl="0">
              <a:lnSpc>
                <a:spcPct val="90000"/>
              </a:lnSpc>
              <a:spcBef>
                <a:spcPts val="0"/>
              </a:spcBef>
              <a:spcAft>
                <a:spcPts val="0"/>
              </a:spcAft>
              <a:buClr>
                <a:schemeClr val="dk1"/>
              </a:buClr>
              <a:buSzPts val="2800"/>
              <a:buChar char="•"/>
            </a:pPr>
            <a:endParaRPr lang="fr-FR" dirty="0"/>
          </a:p>
          <a:p>
            <a:pPr marL="304792" lvl="0" indent="-304792" algn="l" rtl="0">
              <a:lnSpc>
                <a:spcPct val="90000"/>
              </a:lnSpc>
              <a:spcBef>
                <a:spcPts val="0"/>
              </a:spcBef>
              <a:spcAft>
                <a:spcPts val="0"/>
              </a:spcAft>
              <a:buClr>
                <a:schemeClr val="dk1"/>
              </a:buClr>
              <a:buSzPts val="2800"/>
              <a:buChar char="•"/>
            </a:pPr>
            <a:r>
              <a:rPr lang="fr-FR" dirty="0"/>
              <a:t>L’IA faible résout des problèmes particuliers</a:t>
            </a:r>
          </a:p>
          <a:p>
            <a:pPr marL="304792" lvl="0" indent="-304792" algn="l" rtl="0">
              <a:lnSpc>
                <a:spcPct val="90000"/>
              </a:lnSpc>
              <a:spcBef>
                <a:spcPts val="1333"/>
              </a:spcBef>
              <a:spcAft>
                <a:spcPts val="0"/>
              </a:spcAft>
              <a:buClr>
                <a:schemeClr val="dk1"/>
              </a:buClr>
              <a:buSzPts val="2800"/>
              <a:buChar char="•"/>
            </a:pPr>
            <a:r>
              <a:rPr lang="fr-FR" dirty="0"/>
              <a:t>L’IA forte doit résoudre tous les problèmes : « on » vise 80%</a:t>
            </a:r>
          </a:p>
          <a:p>
            <a:endParaRPr lang="fr-FR" dirty="0"/>
          </a:p>
        </p:txBody>
      </p:sp>
      <p:pic>
        <p:nvPicPr>
          <p:cNvPr id="4" name="Google Shape;171;p30">
            <a:extLst>
              <a:ext uri="{FF2B5EF4-FFF2-40B4-BE49-F238E27FC236}">
                <a16:creationId xmlns:a16="http://schemas.microsoft.com/office/drawing/2014/main" id="{608D622B-6C7F-4BF2-84A4-226C1B1219F7}"/>
              </a:ext>
            </a:extLst>
          </p:cNvPr>
          <p:cNvPicPr preferRelativeResize="0"/>
          <p:nvPr/>
        </p:nvPicPr>
        <p:blipFill rotWithShape="1">
          <a:blip r:embed="rId2">
            <a:alphaModFix/>
          </a:blip>
          <a:srcRect/>
          <a:stretch/>
        </p:blipFill>
        <p:spPr>
          <a:xfrm>
            <a:off x="3768958" y="4155791"/>
            <a:ext cx="3975767" cy="2650511"/>
          </a:xfrm>
          <a:prstGeom prst="rect">
            <a:avLst/>
          </a:prstGeom>
          <a:noFill/>
          <a:ln>
            <a:noFill/>
          </a:ln>
        </p:spPr>
      </p:pic>
      <p:sp>
        <p:nvSpPr>
          <p:cNvPr id="5" name="Espace réservé du numéro de diapositive 4">
            <a:extLst>
              <a:ext uri="{FF2B5EF4-FFF2-40B4-BE49-F238E27FC236}">
                <a16:creationId xmlns:a16="http://schemas.microsoft.com/office/drawing/2014/main" id="{8167109F-E251-4060-931E-7A00C62CD635}"/>
              </a:ext>
            </a:extLst>
          </p:cNvPr>
          <p:cNvSpPr>
            <a:spLocks noGrp="1"/>
          </p:cNvSpPr>
          <p:nvPr>
            <p:ph type="sldNum" sz="quarter" idx="12"/>
          </p:nvPr>
        </p:nvSpPr>
        <p:spPr/>
        <p:txBody>
          <a:bodyPr/>
          <a:lstStyle/>
          <a:p>
            <a:pPr rtl="0"/>
            <a:fld id="{71B7BAC7-FE87-40F6-AA24-4F4685D1B022}" type="slidenum">
              <a:rPr lang="fr-FR" smtClean="0"/>
              <a:t>7</a:t>
            </a:fld>
            <a:endParaRPr lang="fr-FR" dirty="0"/>
          </a:p>
        </p:txBody>
      </p:sp>
    </p:spTree>
    <p:extLst>
      <p:ext uri="{BB962C8B-B14F-4D97-AF65-F5344CB8AC3E}">
        <p14:creationId xmlns:p14="http://schemas.microsoft.com/office/powerpoint/2010/main" val="100608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0">
  <p:cSld name="page8">
    <p:spTree>
      <p:nvGrpSpPr>
        <p:cNvPr id="1" name=""/>
        <p:cNvGrpSpPr/>
        <p:nvPr/>
      </p:nvGrpSpPr>
      <p:grpSpPr>
        <a:xfrm>
          <a:off x="0" y="0"/>
          <a:ext cx="0" cy="0"/>
          <a:chOff x="0" y="0"/>
          <a:chExt cx="0" cy="0"/>
        </a:xfrm>
      </p:grpSpPr>
      <p:graphicFrame>
        <p:nvGraphicFramePr>
          <p:cNvPr id="2" name="Espace réservé du tableau 1">
            <a:extLst>
              <a:ext uri="{FF2B5EF4-FFF2-40B4-BE49-F238E27FC236}">
                <a16:creationId xmlns:a16="http://schemas.microsoft.com/office/drawing/2014/main" id="{8B263073-495D-4117-B1FB-8C47E2F13E1D}"/>
              </a:ext>
            </a:extLst>
          </p:cNvPr>
          <p:cNvGraphicFramePr>
            <a:graphicFrameLocks noGrp="1"/>
          </p:cNvGraphicFramePr>
          <p:nvPr>
            <p:ph type="tbl" idx="4294967295"/>
            <p:extLst>
              <p:ext uri="{D42A27DB-BD31-4B8C-83A1-F6EECF244321}">
                <p14:modId xmlns:p14="http://schemas.microsoft.com/office/powerpoint/2010/main" val="2081928278"/>
              </p:ext>
            </p:extLst>
          </p:nvPr>
        </p:nvGraphicFramePr>
        <p:xfrm>
          <a:off x="2170073" y="2135870"/>
          <a:ext cx="3791003" cy="3564026"/>
        </p:xfrm>
        <a:graphic>
          <a:graphicData uri="http://schemas.openxmlformats.org/drawingml/2006/table">
            <a:tbl>
              <a:tblPr firstRow="1" bandRow="1"/>
              <a:tblGrid>
                <a:gridCol w="1263885">
                  <a:extLst>
                    <a:ext uri="{9D8B030D-6E8A-4147-A177-3AD203B41FA5}">
                      <a16:colId xmlns:a16="http://schemas.microsoft.com/office/drawing/2014/main" val="838894809"/>
                    </a:ext>
                  </a:extLst>
                </a:gridCol>
                <a:gridCol w="1263885">
                  <a:extLst>
                    <a:ext uri="{9D8B030D-6E8A-4147-A177-3AD203B41FA5}">
                      <a16:colId xmlns:a16="http://schemas.microsoft.com/office/drawing/2014/main" val="2334940165"/>
                    </a:ext>
                  </a:extLst>
                </a:gridCol>
                <a:gridCol w="1263233">
                  <a:extLst>
                    <a:ext uri="{9D8B030D-6E8A-4147-A177-3AD203B41FA5}">
                      <a16:colId xmlns:a16="http://schemas.microsoft.com/office/drawing/2014/main" val="462631911"/>
                    </a:ext>
                  </a:extLst>
                </a:gridCol>
              </a:tblGrid>
              <a:tr h="912806">
                <a:tc>
                  <a:txBody>
                    <a:bodyPr/>
                    <a:lstStyle/>
                    <a:p>
                      <a:pPr marL="0" marR="0" indent="0" rtl="0" hangingPunct="0">
                        <a:lnSpc>
                          <a:spcPct val="100000"/>
                        </a:lnSpc>
                        <a:spcBef>
                          <a:spcPts val="0"/>
                        </a:spcBef>
                        <a:spcAft>
                          <a:spcPts val="0"/>
                        </a:spcAft>
                        <a:tabLst/>
                      </a:pPr>
                      <a:endParaRPr lang="fr-FR" sz="1600" b="0" i="0" u="none" strike="noStrike" kern="1200">
                        <a:ln>
                          <a:noFill/>
                        </a:ln>
                        <a:latin typeface="Arial" pitchFamily="18"/>
                      </a:endParaRPr>
                    </a:p>
                  </a:txBody>
                  <a:tcPr marL="82953" marR="82953" marT="41476" marB="41476"/>
                </a:tc>
                <a:tc>
                  <a:txBody>
                    <a:bodyPr/>
                    <a:lstStyle/>
                    <a:p>
                      <a:pPr marL="0" marR="0" lvl="0" indent="0" rtl="0" hangingPunct="1">
                        <a:lnSpc>
                          <a:spcPct val="98000"/>
                        </a:lnSpc>
                        <a:spcBef>
                          <a:spcPts val="799"/>
                        </a:spcBef>
                        <a:spcAft>
                          <a:spcPts val="0"/>
                        </a:spcAft>
                        <a:buNone/>
                        <a:tabLst/>
                      </a:pPr>
                      <a:r>
                        <a:rPr lang="fr-FR" sz="1500" b="0" i="0" u="none" strike="noStrike" kern="1200" dirty="0">
                          <a:ln>
                            <a:noFill/>
                          </a:ln>
                          <a:solidFill>
                            <a:srgbClr val="3333CC"/>
                          </a:solidFill>
                          <a:latin typeface="Tahoma" pitchFamily="34"/>
                          <a:ea typeface="WenQuanYi Micro Hei" pitchFamily="2"/>
                          <a:cs typeface="Lohit Hindi" pitchFamily="2"/>
                        </a:rPr>
                        <a:t>Classe réelle</a:t>
                      </a:r>
                    </a:p>
                    <a:p>
                      <a:pPr marL="0" marR="0" lvl="0" indent="0" algn="ctr" rtl="0" hangingPunct="1">
                        <a:lnSpc>
                          <a:spcPct val="97000"/>
                        </a:lnSpc>
                        <a:spcBef>
                          <a:spcPts val="799"/>
                        </a:spcBef>
                        <a:spcAft>
                          <a:spcPts val="0"/>
                        </a:spcAft>
                        <a:buNone/>
                        <a:tabLst/>
                      </a:pPr>
                      <a:r>
                        <a:rPr lang="fr-FR" sz="1500" b="0" i="0" u="none" strike="noStrike" kern="1200" dirty="0">
                          <a:ln>
                            <a:noFill/>
                          </a:ln>
                          <a:solidFill>
                            <a:srgbClr val="3333CC"/>
                          </a:solidFill>
                          <a:latin typeface="Tahoma" pitchFamily="34"/>
                          <a:ea typeface="WenQuanYi Micro Hei" pitchFamily="2"/>
                          <a:cs typeface="Lohit Hindi" pitchFamily="2"/>
                        </a:rPr>
                        <a:t>OUI</a:t>
                      </a:r>
                    </a:p>
                  </a:txBody>
                  <a:tcPr marL="82953" marR="82953" marT="41476" marB="41476"/>
                </a:tc>
                <a:tc>
                  <a:txBody>
                    <a:bodyPr/>
                    <a:lstStyle/>
                    <a:p>
                      <a:pPr marL="0" marR="0" lvl="0" indent="0" rtl="0" hangingPunct="1">
                        <a:lnSpc>
                          <a:spcPct val="98000"/>
                        </a:lnSpc>
                        <a:spcBef>
                          <a:spcPts val="799"/>
                        </a:spcBef>
                        <a:spcAft>
                          <a:spcPts val="0"/>
                        </a:spcAft>
                        <a:buNone/>
                        <a:tabLst/>
                      </a:pPr>
                      <a:r>
                        <a:rPr lang="fr-FR" sz="1500" b="0" i="0" u="none" strike="noStrike" kern="1200">
                          <a:ln>
                            <a:noFill/>
                          </a:ln>
                          <a:solidFill>
                            <a:srgbClr val="3333CC"/>
                          </a:solidFill>
                          <a:latin typeface="Tahoma" pitchFamily="34"/>
                          <a:ea typeface="WenQuanYi Micro Hei" pitchFamily="2"/>
                          <a:cs typeface="Lohit Hindi" pitchFamily="2"/>
                        </a:rPr>
                        <a:t>Classe réelle</a:t>
                      </a:r>
                    </a:p>
                    <a:p>
                      <a:pPr marL="0" marR="0" lvl="0" indent="0" algn="ctr" rtl="0" hangingPunct="1">
                        <a:lnSpc>
                          <a:spcPct val="97000"/>
                        </a:lnSpc>
                        <a:spcBef>
                          <a:spcPts val="799"/>
                        </a:spcBef>
                        <a:spcAft>
                          <a:spcPts val="0"/>
                        </a:spcAft>
                        <a:buNone/>
                        <a:tabLst/>
                      </a:pPr>
                      <a:r>
                        <a:rPr lang="fr-FR" sz="1500" b="0" i="0" u="none" strike="noStrike" kern="1200">
                          <a:ln>
                            <a:noFill/>
                          </a:ln>
                          <a:solidFill>
                            <a:srgbClr val="3333CC"/>
                          </a:solidFill>
                          <a:latin typeface="Tahoma" pitchFamily="34"/>
                          <a:ea typeface="WenQuanYi Micro Hei" pitchFamily="2"/>
                          <a:cs typeface="Lohit Hindi" pitchFamily="2"/>
                        </a:rPr>
                        <a:t>NON</a:t>
                      </a:r>
                    </a:p>
                  </a:txBody>
                  <a:tcPr marL="82953" marR="82953" marT="41476" marB="41476"/>
                </a:tc>
                <a:extLst>
                  <a:ext uri="{0D108BD9-81ED-4DB2-BD59-A6C34878D82A}">
                    <a16:rowId xmlns:a16="http://schemas.microsoft.com/office/drawing/2014/main" val="1470998270"/>
                  </a:ext>
                </a:extLst>
              </a:tr>
              <a:tr h="912806">
                <a:tc>
                  <a:txBody>
                    <a:bodyPr/>
                    <a:lstStyle/>
                    <a:p>
                      <a:pPr marL="0" marR="0" lvl="0" indent="0" rtl="0" hangingPunct="1">
                        <a:lnSpc>
                          <a:spcPct val="98000"/>
                        </a:lnSpc>
                        <a:spcBef>
                          <a:spcPts val="799"/>
                        </a:spcBef>
                        <a:spcAft>
                          <a:spcPts val="0"/>
                        </a:spcAft>
                        <a:buNone/>
                        <a:tabLst/>
                      </a:pPr>
                      <a:r>
                        <a:rPr lang="fr-FR" sz="1500" b="0" i="0" u="none" strike="noStrike" kern="1200">
                          <a:ln>
                            <a:noFill/>
                          </a:ln>
                          <a:solidFill>
                            <a:srgbClr val="3333CC"/>
                          </a:solidFill>
                          <a:latin typeface="Tahoma" pitchFamily="34"/>
                          <a:ea typeface="WenQuanYi Micro Hei" pitchFamily="2"/>
                          <a:cs typeface="Lohit Hindi" pitchFamily="2"/>
                        </a:rPr>
                        <a:t>Classe prédite</a:t>
                      </a:r>
                    </a:p>
                    <a:p>
                      <a:pPr marL="0" marR="0" lvl="0" indent="0" algn="ctr" rtl="0" hangingPunct="1">
                        <a:lnSpc>
                          <a:spcPct val="97000"/>
                        </a:lnSpc>
                        <a:spcBef>
                          <a:spcPts val="799"/>
                        </a:spcBef>
                        <a:spcAft>
                          <a:spcPts val="0"/>
                        </a:spcAft>
                        <a:buNone/>
                        <a:tabLst/>
                      </a:pPr>
                      <a:r>
                        <a:rPr lang="fr-FR" sz="1500" b="0" i="0" u="none" strike="noStrike" kern="1200">
                          <a:ln>
                            <a:noFill/>
                          </a:ln>
                          <a:solidFill>
                            <a:srgbClr val="3333CC"/>
                          </a:solidFill>
                          <a:latin typeface="Tahoma" pitchFamily="34"/>
                          <a:ea typeface="WenQuanYi Micro Hei" pitchFamily="2"/>
                          <a:cs typeface="Lohit Hindi" pitchFamily="2"/>
                        </a:rPr>
                        <a:t>OUI</a:t>
                      </a:r>
                    </a:p>
                  </a:txBody>
                  <a:tcPr marL="82953" marR="82953" marT="41476" marB="41476"/>
                </a:tc>
                <a:tc>
                  <a:txBody>
                    <a:bodyPr/>
                    <a:lstStyle/>
                    <a:p>
                      <a:pPr marL="0" marR="0" lvl="0" indent="0" algn="ctr" rtl="0" hangingPunct="1">
                        <a:lnSpc>
                          <a:spcPct val="98000"/>
                        </a:lnSpc>
                        <a:spcBef>
                          <a:spcPts val="799"/>
                        </a:spcBef>
                        <a:spcAft>
                          <a:spcPts val="0"/>
                        </a:spcAft>
                        <a:buNone/>
                        <a:tabLst/>
                        <a:defRPr>
                          <a:solidFill>
                            <a:srgbClr val="008000"/>
                          </a:solidFill>
                        </a:defRPr>
                      </a:pPr>
                      <a:r>
                        <a:rPr lang="fr-FR" sz="1500" b="0" i="0" u="none" strike="noStrike" kern="1200" dirty="0">
                          <a:ln>
                            <a:noFill/>
                          </a:ln>
                          <a:solidFill>
                            <a:srgbClr val="008000"/>
                          </a:solidFill>
                          <a:latin typeface="Tahoma" pitchFamily="34"/>
                          <a:ea typeface="WenQuanYi Micro Hei" pitchFamily="2"/>
                          <a:cs typeface="Lohit Hindi" pitchFamily="2"/>
                        </a:rPr>
                        <a:t>Vrais Positifs</a:t>
                      </a:r>
                    </a:p>
                    <a:p>
                      <a:pPr marL="0" marR="0" lvl="0" indent="0" algn="ctr" rtl="0" hangingPunct="1">
                        <a:lnSpc>
                          <a:spcPct val="97000"/>
                        </a:lnSpc>
                        <a:spcBef>
                          <a:spcPts val="799"/>
                        </a:spcBef>
                        <a:spcAft>
                          <a:spcPts val="0"/>
                        </a:spcAft>
                        <a:buNone/>
                        <a:tabLst/>
                        <a:defRPr>
                          <a:solidFill>
                            <a:srgbClr val="008000"/>
                          </a:solidFill>
                        </a:defRPr>
                      </a:pPr>
                      <a:r>
                        <a:rPr lang="fr-FR" sz="1500" b="1" i="0" u="none" strike="noStrike" kern="1200" dirty="0">
                          <a:ln>
                            <a:noFill/>
                          </a:ln>
                          <a:solidFill>
                            <a:srgbClr val="008000"/>
                          </a:solidFill>
                          <a:latin typeface="Tahoma" pitchFamily="34"/>
                          <a:ea typeface="WenQuanYi Micro Hei" pitchFamily="2"/>
                          <a:cs typeface="Lohit Hindi" pitchFamily="2"/>
                        </a:rPr>
                        <a:t>TP</a:t>
                      </a:r>
                    </a:p>
                  </a:txBody>
                  <a:tcPr marL="82953" marR="82953" marT="41476" marB="41476"/>
                </a:tc>
                <a:tc>
                  <a:txBody>
                    <a:bodyPr/>
                    <a:lstStyle/>
                    <a:p>
                      <a:pPr marL="0" marR="0" lvl="0" indent="0" algn="ctr" rtl="0" hangingPunct="1">
                        <a:lnSpc>
                          <a:spcPct val="98000"/>
                        </a:lnSpc>
                        <a:spcBef>
                          <a:spcPts val="799"/>
                        </a:spcBef>
                        <a:spcAft>
                          <a:spcPts val="0"/>
                        </a:spcAft>
                        <a:buNone/>
                        <a:tabLst/>
                        <a:defRPr>
                          <a:solidFill>
                            <a:srgbClr val="FF0000"/>
                          </a:solidFill>
                        </a:defRPr>
                      </a:pPr>
                      <a:r>
                        <a:rPr lang="fr-FR" sz="1500" b="0" i="0" u="none" strike="noStrike" kern="1200">
                          <a:ln>
                            <a:noFill/>
                          </a:ln>
                          <a:solidFill>
                            <a:srgbClr val="FF0000"/>
                          </a:solidFill>
                          <a:latin typeface="Tahoma" pitchFamily="34"/>
                          <a:ea typeface="WenQuanYi Micro Hei" pitchFamily="2"/>
                          <a:cs typeface="Lohit Hindi" pitchFamily="2"/>
                        </a:rPr>
                        <a:t>Faux Positifs</a:t>
                      </a:r>
                    </a:p>
                    <a:p>
                      <a:pPr marL="0" marR="0" lvl="0" indent="0" algn="ctr" rtl="0" hangingPunct="1">
                        <a:lnSpc>
                          <a:spcPct val="97000"/>
                        </a:lnSpc>
                        <a:spcBef>
                          <a:spcPts val="799"/>
                        </a:spcBef>
                        <a:spcAft>
                          <a:spcPts val="0"/>
                        </a:spcAft>
                        <a:buNone/>
                        <a:tabLst/>
                        <a:defRPr>
                          <a:solidFill>
                            <a:srgbClr val="FF0000"/>
                          </a:solidFill>
                        </a:defRPr>
                      </a:pPr>
                      <a:r>
                        <a:rPr lang="fr-FR" sz="1500" b="1" i="0" u="none" strike="noStrike" kern="1200">
                          <a:ln>
                            <a:noFill/>
                          </a:ln>
                          <a:solidFill>
                            <a:srgbClr val="FF0000"/>
                          </a:solidFill>
                          <a:latin typeface="Tahoma" pitchFamily="34"/>
                          <a:ea typeface="WenQuanYi Micro Hei" pitchFamily="2"/>
                          <a:cs typeface="Lohit Hindi" pitchFamily="2"/>
                        </a:rPr>
                        <a:t>FP</a:t>
                      </a:r>
                    </a:p>
                  </a:txBody>
                  <a:tcPr marL="82953" marR="82953" marT="41476" marB="41476"/>
                </a:tc>
                <a:extLst>
                  <a:ext uri="{0D108BD9-81ED-4DB2-BD59-A6C34878D82A}">
                    <a16:rowId xmlns:a16="http://schemas.microsoft.com/office/drawing/2014/main" val="1239658816"/>
                  </a:ext>
                </a:extLst>
              </a:tr>
              <a:tr h="912806">
                <a:tc>
                  <a:txBody>
                    <a:bodyPr/>
                    <a:lstStyle/>
                    <a:p>
                      <a:pPr marL="0" marR="0" lvl="0" indent="0" rtl="0" hangingPunct="1">
                        <a:lnSpc>
                          <a:spcPct val="98000"/>
                        </a:lnSpc>
                        <a:spcBef>
                          <a:spcPts val="799"/>
                        </a:spcBef>
                        <a:spcAft>
                          <a:spcPts val="0"/>
                        </a:spcAft>
                        <a:buNone/>
                        <a:tabLst/>
                      </a:pPr>
                      <a:r>
                        <a:rPr lang="fr-FR" sz="1500" b="0" i="0" u="none" strike="noStrike" kern="1200">
                          <a:ln>
                            <a:noFill/>
                          </a:ln>
                          <a:solidFill>
                            <a:srgbClr val="3333CC"/>
                          </a:solidFill>
                          <a:latin typeface="Tahoma" pitchFamily="34"/>
                          <a:ea typeface="WenQuanYi Micro Hei" pitchFamily="2"/>
                          <a:cs typeface="Lohit Hindi" pitchFamily="2"/>
                        </a:rPr>
                        <a:t>Classe prédite</a:t>
                      </a:r>
                    </a:p>
                    <a:p>
                      <a:pPr marL="0" marR="0" lvl="0" indent="0" algn="ctr" rtl="0" hangingPunct="1">
                        <a:lnSpc>
                          <a:spcPct val="97000"/>
                        </a:lnSpc>
                        <a:spcBef>
                          <a:spcPts val="799"/>
                        </a:spcBef>
                        <a:spcAft>
                          <a:spcPts val="0"/>
                        </a:spcAft>
                        <a:buNone/>
                        <a:tabLst/>
                      </a:pPr>
                      <a:r>
                        <a:rPr lang="fr-FR" sz="1500" b="0" i="0" u="none" strike="noStrike" kern="1200">
                          <a:ln>
                            <a:noFill/>
                          </a:ln>
                          <a:solidFill>
                            <a:srgbClr val="3333CC"/>
                          </a:solidFill>
                          <a:latin typeface="Tahoma" pitchFamily="34"/>
                          <a:ea typeface="WenQuanYi Micro Hei" pitchFamily="2"/>
                          <a:cs typeface="Lohit Hindi" pitchFamily="2"/>
                        </a:rPr>
                        <a:t>NON</a:t>
                      </a:r>
                    </a:p>
                  </a:txBody>
                  <a:tcPr marL="82953" marR="82953" marT="41476" marB="41476"/>
                </a:tc>
                <a:tc>
                  <a:txBody>
                    <a:bodyPr/>
                    <a:lstStyle/>
                    <a:p>
                      <a:pPr marL="0" marR="0" lvl="0" indent="0" algn="ctr" rtl="0" hangingPunct="1">
                        <a:lnSpc>
                          <a:spcPct val="98000"/>
                        </a:lnSpc>
                        <a:spcBef>
                          <a:spcPts val="799"/>
                        </a:spcBef>
                        <a:spcAft>
                          <a:spcPts val="0"/>
                        </a:spcAft>
                        <a:buNone/>
                        <a:tabLst/>
                        <a:defRPr>
                          <a:solidFill>
                            <a:srgbClr val="FF0000"/>
                          </a:solidFill>
                        </a:defRPr>
                      </a:pPr>
                      <a:r>
                        <a:rPr lang="fr-FR" sz="1500" b="0" i="0" u="none" strike="noStrike" kern="1200">
                          <a:ln>
                            <a:noFill/>
                          </a:ln>
                          <a:solidFill>
                            <a:srgbClr val="FF0000"/>
                          </a:solidFill>
                          <a:latin typeface="Tahoma" pitchFamily="34"/>
                          <a:ea typeface="WenQuanYi Micro Hei" pitchFamily="2"/>
                          <a:cs typeface="Lohit Hindi" pitchFamily="2"/>
                        </a:rPr>
                        <a:t>Faux Négatifs</a:t>
                      </a:r>
                    </a:p>
                    <a:p>
                      <a:pPr marL="0" marR="0" lvl="0" indent="0" algn="ctr" rtl="0" hangingPunct="1">
                        <a:lnSpc>
                          <a:spcPct val="97000"/>
                        </a:lnSpc>
                        <a:spcBef>
                          <a:spcPts val="799"/>
                        </a:spcBef>
                        <a:spcAft>
                          <a:spcPts val="0"/>
                        </a:spcAft>
                        <a:buNone/>
                        <a:tabLst/>
                        <a:defRPr>
                          <a:solidFill>
                            <a:srgbClr val="FF0000"/>
                          </a:solidFill>
                        </a:defRPr>
                      </a:pPr>
                      <a:r>
                        <a:rPr lang="fr-FR" sz="1500" b="1" i="0" u="none" strike="noStrike" kern="1200">
                          <a:ln>
                            <a:noFill/>
                          </a:ln>
                          <a:solidFill>
                            <a:srgbClr val="FF0000"/>
                          </a:solidFill>
                          <a:latin typeface="Tahoma" pitchFamily="34"/>
                          <a:ea typeface="WenQuanYi Micro Hei" pitchFamily="2"/>
                          <a:cs typeface="Lohit Hindi" pitchFamily="2"/>
                        </a:rPr>
                        <a:t>FN</a:t>
                      </a:r>
                    </a:p>
                  </a:txBody>
                  <a:tcPr marL="82953" marR="82953" marT="41476" marB="41476"/>
                </a:tc>
                <a:tc>
                  <a:txBody>
                    <a:bodyPr/>
                    <a:lstStyle/>
                    <a:p>
                      <a:pPr marL="0" marR="0" lvl="0" indent="0" algn="ctr" rtl="0" hangingPunct="1">
                        <a:lnSpc>
                          <a:spcPct val="98000"/>
                        </a:lnSpc>
                        <a:spcBef>
                          <a:spcPts val="799"/>
                        </a:spcBef>
                        <a:spcAft>
                          <a:spcPts val="0"/>
                        </a:spcAft>
                        <a:buNone/>
                        <a:tabLst/>
                        <a:defRPr>
                          <a:solidFill>
                            <a:srgbClr val="008000"/>
                          </a:solidFill>
                        </a:defRPr>
                      </a:pPr>
                      <a:r>
                        <a:rPr lang="fr-FR" sz="1500" b="0" i="0" u="none" strike="noStrike" kern="1200">
                          <a:ln>
                            <a:noFill/>
                          </a:ln>
                          <a:solidFill>
                            <a:srgbClr val="008000"/>
                          </a:solidFill>
                          <a:latin typeface="Tahoma" pitchFamily="34"/>
                          <a:ea typeface="WenQuanYi Micro Hei" pitchFamily="2"/>
                          <a:cs typeface="Lohit Hindi" pitchFamily="2"/>
                        </a:rPr>
                        <a:t>Vrais Négatifs</a:t>
                      </a:r>
                    </a:p>
                    <a:p>
                      <a:pPr marL="0" marR="0" lvl="0" indent="0" algn="ctr" rtl="0" hangingPunct="1">
                        <a:lnSpc>
                          <a:spcPct val="97000"/>
                        </a:lnSpc>
                        <a:spcBef>
                          <a:spcPts val="799"/>
                        </a:spcBef>
                        <a:spcAft>
                          <a:spcPts val="0"/>
                        </a:spcAft>
                        <a:buNone/>
                        <a:tabLst/>
                        <a:defRPr>
                          <a:solidFill>
                            <a:srgbClr val="008000"/>
                          </a:solidFill>
                        </a:defRPr>
                      </a:pPr>
                      <a:r>
                        <a:rPr lang="fr-FR" sz="1500" b="1" i="0" u="none" strike="noStrike" kern="1200">
                          <a:ln>
                            <a:noFill/>
                          </a:ln>
                          <a:solidFill>
                            <a:srgbClr val="008000"/>
                          </a:solidFill>
                          <a:latin typeface="Tahoma" pitchFamily="34"/>
                          <a:ea typeface="WenQuanYi Micro Hei" pitchFamily="2"/>
                          <a:cs typeface="Lohit Hindi" pitchFamily="2"/>
                        </a:rPr>
                        <a:t>TN</a:t>
                      </a:r>
                    </a:p>
                  </a:txBody>
                  <a:tcPr marL="82953" marR="82953" marT="41476" marB="41476"/>
                </a:tc>
                <a:extLst>
                  <a:ext uri="{0D108BD9-81ED-4DB2-BD59-A6C34878D82A}">
                    <a16:rowId xmlns:a16="http://schemas.microsoft.com/office/drawing/2014/main" val="922539227"/>
                  </a:ext>
                </a:extLst>
              </a:tr>
              <a:tr h="825608">
                <a:tc>
                  <a:txBody>
                    <a:bodyPr/>
                    <a:lstStyle/>
                    <a:p>
                      <a:pPr marL="0" marR="0" indent="0" rtl="0" hangingPunct="0">
                        <a:lnSpc>
                          <a:spcPct val="100000"/>
                        </a:lnSpc>
                        <a:spcBef>
                          <a:spcPts val="0"/>
                        </a:spcBef>
                        <a:spcAft>
                          <a:spcPts val="0"/>
                        </a:spcAft>
                        <a:tabLst/>
                      </a:pPr>
                      <a:endParaRPr lang="fr-FR" sz="1600" b="0" i="0" u="none" strike="noStrike" kern="1200" dirty="0">
                        <a:ln>
                          <a:noFill/>
                        </a:ln>
                        <a:latin typeface="Arial" pitchFamily="18"/>
                      </a:endParaRPr>
                    </a:p>
                  </a:txBody>
                  <a:tcPr marL="82953" marR="82953" marT="41476" marB="41476"/>
                </a:tc>
                <a:tc>
                  <a:txBody>
                    <a:bodyPr/>
                    <a:lstStyle/>
                    <a:p>
                      <a:pPr marL="0" marR="0" lvl="0" indent="0" algn="ctr" rtl="0" hangingPunct="0">
                        <a:lnSpc>
                          <a:spcPct val="100000"/>
                        </a:lnSpc>
                        <a:spcBef>
                          <a:spcPts val="0"/>
                        </a:spcBef>
                        <a:spcAft>
                          <a:spcPts val="0"/>
                        </a:spcAft>
                        <a:buNone/>
                        <a:tabLst/>
                      </a:pPr>
                      <a:endParaRPr lang="fr-FR" sz="2200" b="0" i="0" u="none" strike="noStrike" kern="1200">
                        <a:ln>
                          <a:noFill/>
                        </a:ln>
                        <a:latin typeface="Arial" pitchFamily="18"/>
                        <a:ea typeface="WenQuanYi Micro Hei" pitchFamily="2"/>
                        <a:cs typeface="Lohit Hindi" pitchFamily="2"/>
                      </a:endParaRPr>
                    </a:p>
                    <a:p>
                      <a:pPr marL="0" marR="0" lvl="0" indent="0" algn="ctr" rtl="0" hangingPunct="0">
                        <a:lnSpc>
                          <a:spcPct val="100000"/>
                        </a:lnSpc>
                        <a:spcBef>
                          <a:spcPts val="0"/>
                        </a:spcBef>
                        <a:spcAft>
                          <a:spcPts val="0"/>
                        </a:spcAft>
                        <a:buNone/>
                        <a:tabLst/>
                      </a:pPr>
                      <a:r>
                        <a:rPr lang="fr-FR" sz="2200" b="0" i="0" u="none" strike="noStrike" kern="1200">
                          <a:ln>
                            <a:noFill/>
                          </a:ln>
                          <a:latin typeface="Arial" pitchFamily="18"/>
                          <a:ea typeface="WenQuanYi Micro Hei" pitchFamily="2"/>
                          <a:cs typeface="Lohit Hindi" pitchFamily="2"/>
                        </a:rPr>
                        <a:t>P</a:t>
                      </a:r>
                    </a:p>
                  </a:txBody>
                  <a:tcPr marL="82953" marR="82953" marT="41476" marB="41476"/>
                </a:tc>
                <a:tc>
                  <a:txBody>
                    <a:bodyPr/>
                    <a:lstStyle/>
                    <a:p>
                      <a:pPr marL="0" marR="0" lvl="0" indent="0" algn="ctr" rtl="0" hangingPunct="0">
                        <a:lnSpc>
                          <a:spcPct val="100000"/>
                        </a:lnSpc>
                        <a:spcBef>
                          <a:spcPts val="0"/>
                        </a:spcBef>
                        <a:spcAft>
                          <a:spcPts val="0"/>
                        </a:spcAft>
                        <a:buNone/>
                        <a:tabLst/>
                      </a:pPr>
                      <a:endParaRPr lang="fr-FR" sz="2200" b="0" i="0" u="none" strike="noStrike" kern="1200" dirty="0">
                        <a:ln>
                          <a:noFill/>
                        </a:ln>
                        <a:latin typeface="Arial" pitchFamily="18"/>
                        <a:ea typeface="WenQuanYi Micro Hei" pitchFamily="2"/>
                        <a:cs typeface="Lohit Hindi" pitchFamily="2"/>
                      </a:endParaRPr>
                    </a:p>
                    <a:p>
                      <a:pPr marL="0" marR="0" lvl="0" indent="0" algn="ctr" rtl="0" hangingPunct="0">
                        <a:lnSpc>
                          <a:spcPct val="100000"/>
                        </a:lnSpc>
                        <a:spcBef>
                          <a:spcPts val="0"/>
                        </a:spcBef>
                        <a:spcAft>
                          <a:spcPts val="0"/>
                        </a:spcAft>
                        <a:buNone/>
                        <a:tabLst/>
                      </a:pPr>
                      <a:r>
                        <a:rPr lang="fr-FR" sz="2200" b="0" i="0" u="none" strike="noStrike" kern="1200" dirty="0">
                          <a:ln>
                            <a:noFill/>
                          </a:ln>
                          <a:latin typeface="Arial" pitchFamily="18"/>
                          <a:ea typeface="WenQuanYi Micro Hei" pitchFamily="2"/>
                          <a:cs typeface="Lohit Hindi" pitchFamily="2"/>
                        </a:rPr>
                        <a:t>N</a:t>
                      </a:r>
                    </a:p>
                  </a:txBody>
                  <a:tcPr marL="82953" marR="82953" marT="41476" marB="41476"/>
                </a:tc>
                <a:extLst>
                  <a:ext uri="{0D108BD9-81ED-4DB2-BD59-A6C34878D82A}">
                    <a16:rowId xmlns:a16="http://schemas.microsoft.com/office/drawing/2014/main" val="3155122011"/>
                  </a:ext>
                </a:extLst>
              </a:tr>
            </a:tbl>
          </a:graphicData>
        </a:graphic>
      </p:graphicFrame>
      <p:sp>
        <p:nvSpPr>
          <p:cNvPr id="3" name="Titre 2">
            <a:extLst>
              <a:ext uri="{FF2B5EF4-FFF2-40B4-BE49-F238E27FC236}">
                <a16:creationId xmlns:a16="http://schemas.microsoft.com/office/drawing/2014/main" id="{FB9391F1-72C1-40CF-BF68-8E1388EBE905}"/>
              </a:ext>
            </a:extLst>
          </p:cNvPr>
          <p:cNvSpPr txBox="1">
            <a:spLocks noGrp="1"/>
          </p:cNvSpPr>
          <p:nvPr>
            <p:ph type="title" idx="4294967295"/>
          </p:nvPr>
        </p:nvSpPr>
        <p:spPr>
          <a:xfrm>
            <a:off x="2189014" y="169456"/>
            <a:ext cx="7544124" cy="1323439"/>
          </a:xfrm>
        </p:spPr>
        <p:txBody>
          <a:bodyPr wrap="square">
            <a:spAutoFit/>
          </a:bodyPr>
          <a:lstStyle/>
          <a:p>
            <a:pPr lvl="0"/>
            <a:r>
              <a:rPr lang="fr-FR" sz="4000" dirty="0">
                <a:latin typeface="Arial" panose="020B0604020202020204" pitchFamily="34" charset="0"/>
                <a:cs typeface="Arial" panose="020B0604020202020204" pitchFamily="34" charset="0"/>
              </a:rPr>
              <a:t>Les indices de performance en classification binaire</a:t>
            </a:r>
          </a:p>
        </p:txBody>
      </p:sp>
      <p:sp>
        <p:nvSpPr>
          <p:cNvPr id="4" name="Espace réservé du texte 3">
            <a:extLst>
              <a:ext uri="{FF2B5EF4-FFF2-40B4-BE49-F238E27FC236}">
                <a16:creationId xmlns:a16="http://schemas.microsoft.com/office/drawing/2014/main" id="{2F0FB5CF-1072-4215-B21F-6F5BB95A1A54}"/>
              </a:ext>
            </a:extLst>
          </p:cNvPr>
          <p:cNvSpPr txBox="1">
            <a:spLocks noGrp="1"/>
          </p:cNvSpPr>
          <p:nvPr>
            <p:ph type="body" idx="4294967295"/>
          </p:nvPr>
        </p:nvSpPr>
        <p:spPr>
          <a:xfrm>
            <a:off x="6580303" y="1915751"/>
            <a:ext cx="5040194" cy="4602896"/>
          </a:xfrm>
        </p:spPr>
        <p:txBody>
          <a:bodyPr/>
          <a:lstStyle/>
          <a:p>
            <a:pPr lvl="0">
              <a:buClr>
                <a:srgbClr val="330066"/>
              </a:buClr>
              <a:buSzPct val="70000"/>
              <a:buFont typeface="Wingdings" pitchFamily="2"/>
              <a:buChar char=""/>
            </a:pPr>
            <a:r>
              <a:rPr lang="fr-FR" sz="1633" dirty="0"/>
              <a:t>Taux de vrais positifs parmi les positifs</a:t>
            </a:r>
          </a:p>
          <a:p>
            <a:pPr marL="0" lvl="0" indent="0">
              <a:buClr>
                <a:srgbClr val="330066"/>
              </a:buClr>
              <a:buSzPct val="70000"/>
              <a:buNone/>
            </a:pPr>
            <a:r>
              <a:rPr lang="fr-FR" sz="1996" i="1" dirty="0"/>
              <a:t>Sensibilité</a:t>
            </a:r>
          </a:p>
          <a:p>
            <a:pPr marL="0" lvl="0" indent="0">
              <a:buClr>
                <a:srgbClr val="330066"/>
              </a:buClr>
              <a:buSzPct val="70000"/>
              <a:buNone/>
            </a:pPr>
            <a:r>
              <a:rPr lang="fr-FR" sz="1996" i="1" dirty="0"/>
              <a:t>Rappel</a:t>
            </a:r>
          </a:p>
          <a:p>
            <a:pPr lvl="0">
              <a:buClr>
                <a:srgbClr val="330066"/>
              </a:buClr>
              <a:buSzPct val="70000"/>
              <a:buFont typeface="Wingdings" pitchFamily="2"/>
              <a:buChar char=""/>
            </a:pPr>
            <a:endParaRPr lang="fr-FR" sz="1633" dirty="0"/>
          </a:p>
          <a:p>
            <a:pPr lvl="0">
              <a:buClr>
                <a:srgbClr val="330066"/>
              </a:buClr>
              <a:buSzPct val="70000"/>
              <a:buFont typeface="Wingdings" pitchFamily="2"/>
              <a:buChar char=""/>
            </a:pPr>
            <a:r>
              <a:rPr lang="fr-FR" sz="1633" dirty="0"/>
              <a:t>Taux de vrais négatifs parmi les négatifs</a:t>
            </a:r>
          </a:p>
          <a:p>
            <a:pPr marL="0" lvl="0" indent="0">
              <a:buClr>
                <a:srgbClr val="330066"/>
              </a:buClr>
              <a:buSzPct val="70000"/>
              <a:buNone/>
            </a:pPr>
            <a:r>
              <a:rPr lang="fr-FR" sz="1996" i="1" dirty="0"/>
              <a:t>Spécificité</a:t>
            </a:r>
          </a:p>
          <a:p>
            <a:pPr lvl="0">
              <a:buClr>
                <a:srgbClr val="330066"/>
              </a:buClr>
              <a:buSzPct val="70000"/>
              <a:buFont typeface="Wingdings" pitchFamily="2"/>
              <a:buChar char=""/>
            </a:pPr>
            <a:endParaRPr lang="fr-FR" sz="2177" dirty="0"/>
          </a:p>
          <a:p>
            <a:pPr lvl="0">
              <a:buClr>
                <a:srgbClr val="330066"/>
              </a:buClr>
              <a:buSzPct val="70000"/>
              <a:buFont typeface="Wingdings" pitchFamily="2"/>
              <a:buChar char=""/>
            </a:pPr>
            <a:endParaRPr lang="en-GB" sz="1814" dirty="0">
              <a:solidFill>
                <a:srgbClr val="000080"/>
              </a:solidFill>
              <a:latin typeface="Arial" pitchFamily="34"/>
            </a:endParaRPr>
          </a:p>
          <a:p>
            <a:pPr lvl="0">
              <a:buClr>
                <a:srgbClr val="330066"/>
              </a:buClr>
              <a:buSzPct val="70000"/>
              <a:buFont typeface="Wingdings" pitchFamily="2"/>
              <a:buChar char=""/>
            </a:pPr>
            <a:r>
              <a:rPr lang="en-GB" sz="1814" dirty="0" err="1">
                <a:solidFill>
                  <a:srgbClr val="000080"/>
                </a:solidFill>
                <a:latin typeface="Arial" pitchFamily="34"/>
              </a:rPr>
              <a:t>Taux</a:t>
            </a:r>
            <a:r>
              <a:rPr lang="en-GB" sz="1814" dirty="0">
                <a:solidFill>
                  <a:srgbClr val="000080"/>
                </a:solidFill>
                <a:latin typeface="Arial" pitchFamily="34"/>
              </a:rPr>
              <a:t> de bien </a:t>
            </a:r>
            <a:r>
              <a:rPr lang="en-GB" sz="1814" dirty="0" err="1">
                <a:solidFill>
                  <a:srgbClr val="000080"/>
                </a:solidFill>
                <a:latin typeface="Arial" pitchFamily="34"/>
              </a:rPr>
              <a:t>classés</a:t>
            </a:r>
            <a:r>
              <a:rPr lang="en-GB" sz="1814" dirty="0">
                <a:solidFill>
                  <a:srgbClr val="000080"/>
                </a:solidFill>
                <a:latin typeface="Arial" pitchFamily="34"/>
              </a:rPr>
              <a:t> (</a:t>
            </a:r>
            <a:r>
              <a:rPr lang="en-GB" sz="1814" i="1" dirty="0">
                <a:solidFill>
                  <a:srgbClr val="000080"/>
                </a:solidFill>
                <a:latin typeface="Arial" pitchFamily="34"/>
              </a:rPr>
              <a:t>Accuracy</a:t>
            </a:r>
            <a:r>
              <a:rPr lang="en-GB" sz="1814" dirty="0">
                <a:solidFill>
                  <a:srgbClr val="000080"/>
                </a:solidFill>
                <a:latin typeface="Arial" pitchFamily="34"/>
              </a:rPr>
              <a:t>)</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89122F47-6987-440F-86F0-2F0088265F1C}"/>
                  </a:ext>
                </a:extLst>
              </p:cNvPr>
              <p:cNvSpPr txBox="1">
                <a:spLocks noResize="1"/>
              </p:cNvSpPr>
              <p:nvPr/>
            </p:nvSpPr>
            <p:spPr>
              <a:xfrm>
                <a:off x="8456603" y="2430776"/>
                <a:ext cx="1565324" cy="598631"/>
              </a:xfrm>
              <a:prstGeom prst="rect">
                <a:avLst/>
              </a:prstGeom>
              <a:noFill/>
              <a:ln>
                <a:noFill/>
              </a:ln>
            </p:spPr>
            <p:txBody>
              <a:bodyPr vert="horz" wrap="none" lIns="81646" tIns="40823" rIns="81646" bIns="40823" anchorCtr="0" compatLnSpc="0">
                <a:noAutofit/>
              </a:bodyPr>
              <a:lstStyle/>
              <a:p>
                <a:pPr marL="0" marR="0" lvl="0" indent="0" rtl="0" hangingPunct="0">
                  <a:lnSpc>
                    <a:spcPct val="100000"/>
                  </a:lnSpc>
                  <a:spcBef>
                    <a:spcPts val="0"/>
                  </a:spcBef>
                  <a:spcAft>
                    <a:spcPts val="0"/>
                  </a:spcAft>
                  <a:buNone/>
                  <a:tabLst/>
                </a:pPr>
                <a14:m>
                  <m:oMathPara xmlns:m="http://schemas.openxmlformats.org/officeDocument/2006/math">
                    <m:oMathParaPr>
                      <m:jc m:val="centerGroup"/>
                    </m:oMathParaPr>
                    <m:oMath xmlns:m="http://schemas.openxmlformats.org/officeDocument/2006/math">
                      <m:f>
                        <m:fPr>
                          <m:ctrlPr>
                            <a:rPr lang="fr-FR" sz="1633" i="1">
                              <a:solidFill>
                                <a:srgbClr val="836967"/>
                              </a:solidFill>
                              <a:latin typeface="Cambria Math" panose="02040503050406030204" pitchFamily="18" charset="0"/>
                            </a:rPr>
                          </m:ctrlPr>
                        </m:fPr>
                        <m:num>
                          <m:r>
                            <a:rPr lang="fr-FR" sz="1633" i="1">
                              <a:latin typeface="Cambria Math" panose="02040503050406030204" pitchFamily="18" charset="0"/>
                            </a:rPr>
                            <m:t>𝑇𝑃</m:t>
                          </m:r>
                        </m:num>
                        <m:den>
                          <m:r>
                            <a:rPr lang="fr-FR" sz="1633" i="1">
                              <a:latin typeface="Cambria Math" panose="02040503050406030204" pitchFamily="18" charset="0"/>
                            </a:rPr>
                            <m:t>𝑇𝑃</m:t>
                          </m:r>
                          <m:r>
                            <a:rPr lang="fr-FR" sz="1633" i="0">
                              <a:latin typeface="Cambria Math" panose="02040503050406030204" pitchFamily="18" charset="0"/>
                            </a:rPr>
                            <m:t>+</m:t>
                          </m:r>
                          <m:r>
                            <a:rPr lang="fr-FR" sz="1633" i="1">
                              <a:latin typeface="Cambria Math" panose="02040503050406030204" pitchFamily="18" charset="0"/>
                            </a:rPr>
                            <m:t>𝐹𝑁</m:t>
                          </m:r>
                        </m:den>
                      </m:f>
                      <m:r>
                        <a:rPr lang="fr-FR" sz="1633" i="0">
                          <a:latin typeface="Cambria Math" panose="02040503050406030204" pitchFamily="18" charset="0"/>
                        </a:rPr>
                        <m:t>=</m:t>
                      </m:r>
                      <m:f>
                        <m:fPr>
                          <m:ctrlPr>
                            <a:rPr lang="fr-FR" sz="1633" i="1">
                              <a:solidFill>
                                <a:srgbClr val="836967"/>
                              </a:solidFill>
                              <a:latin typeface="Cambria Math" panose="02040503050406030204" pitchFamily="18" charset="0"/>
                            </a:rPr>
                          </m:ctrlPr>
                        </m:fPr>
                        <m:num>
                          <m:r>
                            <a:rPr lang="fr-FR" sz="1633" i="1">
                              <a:latin typeface="Cambria Math" panose="02040503050406030204" pitchFamily="18" charset="0"/>
                            </a:rPr>
                            <m:t>𝑇𝑃</m:t>
                          </m:r>
                        </m:num>
                        <m:den>
                          <m:r>
                            <a:rPr lang="fr-FR" sz="1633" i="1">
                              <a:latin typeface="Cambria Math" panose="02040503050406030204" pitchFamily="18" charset="0"/>
                            </a:rPr>
                            <m:t>𝑃</m:t>
                          </m:r>
                        </m:den>
                      </m:f>
                    </m:oMath>
                  </m:oMathPara>
                </a14:m>
                <a:endParaRPr lang="fr-FR" sz="1633" i="0">
                  <a:latin typeface="Arial" pitchFamily="18"/>
                </a:endParaRPr>
              </a:p>
            </p:txBody>
          </p:sp>
        </mc:Choice>
        <mc:Fallback xmlns="">
          <p:sp>
            <p:nvSpPr>
              <p:cNvPr id="5" name="ZoneTexte 4">
                <a:extLst>
                  <a:ext uri="{FF2B5EF4-FFF2-40B4-BE49-F238E27FC236}">
                    <a16:creationId xmlns:a16="http://schemas.microsoft.com/office/drawing/2014/main" id="{89122F47-6987-440F-86F0-2F0088265F1C}"/>
                  </a:ext>
                </a:extLst>
              </p:cNvPr>
              <p:cNvSpPr txBox="1">
                <a:spLocks noRot="1" noChangeAspect="1" noMove="1" noResize="1" noEditPoints="1" noAdjustHandles="1" noChangeArrowheads="1" noChangeShapeType="1" noTextEdit="1"/>
              </p:cNvSpPr>
              <p:nvPr/>
            </p:nvSpPr>
            <p:spPr>
              <a:xfrm>
                <a:off x="8456603" y="2430776"/>
                <a:ext cx="1565324" cy="598631"/>
              </a:xfrm>
              <a:prstGeom prst="rect">
                <a:avLst/>
              </a:prstGeom>
              <a:blipFill>
                <a:blip r:embed="rId3"/>
                <a:stretch>
                  <a:fillRect/>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8490A5C5-C167-4924-AF73-8D5DAD99D235}"/>
                  </a:ext>
                </a:extLst>
              </p:cNvPr>
              <p:cNvSpPr txBox="1">
                <a:spLocks noResize="1"/>
              </p:cNvSpPr>
              <p:nvPr/>
            </p:nvSpPr>
            <p:spPr>
              <a:xfrm>
                <a:off x="8492528" y="3618568"/>
                <a:ext cx="1600269" cy="598631"/>
              </a:xfrm>
              <a:prstGeom prst="rect">
                <a:avLst/>
              </a:prstGeom>
              <a:noFill/>
              <a:ln>
                <a:noFill/>
              </a:ln>
            </p:spPr>
            <p:txBody>
              <a:bodyPr vert="horz" wrap="none" lIns="81646" tIns="40823" rIns="81646" bIns="40823" anchorCtr="0" compatLnSpc="0">
                <a:noAutofit/>
              </a:bodyPr>
              <a:lstStyle/>
              <a:p>
                <a:pPr marL="0" marR="0" lvl="0" indent="0" rtl="0" hangingPunct="0">
                  <a:lnSpc>
                    <a:spcPct val="100000"/>
                  </a:lnSpc>
                  <a:spcBef>
                    <a:spcPts val="0"/>
                  </a:spcBef>
                  <a:spcAft>
                    <a:spcPts val="0"/>
                  </a:spcAft>
                  <a:buNone/>
                  <a:tabLst/>
                </a:pPr>
                <a14:m>
                  <m:oMathPara xmlns:m="http://schemas.openxmlformats.org/officeDocument/2006/math">
                    <m:oMathParaPr>
                      <m:jc m:val="centerGroup"/>
                    </m:oMathParaPr>
                    <m:oMath xmlns:m="http://schemas.openxmlformats.org/officeDocument/2006/math">
                      <m:f>
                        <m:fPr>
                          <m:ctrlPr>
                            <a:rPr lang="fr-FR" sz="1633" i="1">
                              <a:solidFill>
                                <a:srgbClr val="836967"/>
                              </a:solidFill>
                              <a:latin typeface="Cambria Math" panose="02040503050406030204" pitchFamily="18" charset="0"/>
                            </a:rPr>
                          </m:ctrlPr>
                        </m:fPr>
                        <m:num>
                          <m:r>
                            <a:rPr lang="fr-FR" sz="1633" i="1">
                              <a:latin typeface="Cambria Math" panose="02040503050406030204" pitchFamily="18" charset="0"/>
                            </a:rPr>
                            <m:t>𝑇𝑁</m:t>
                          </m:r>
                        </m:num>
                        <m:den>
                          <m:r>
                            <a:rPr lang="fr-FR" sz="1633" i="1">
                              <a:latin typeface="Cambria Math" panose="02040503050406030204" pitchFamily="18" charset="0"/>
                            </a:rPr>
                            <m:t>𝑇𝑁</m:t>
                          </m:r>
                          <m:r>
                            <a:rPr lang="fr-FR" sz="1633" i="0">
                              <a:latin typeface="Cambria Math" panose="02040503050406030204" pitchFamily="18" charset="0"/>
                            </a:rPr>
                            <m:t>+</m:t>
                          </m:r>
                          <m:r>
                            <a:rPr lang="fr-FR" sz="1633" i="1">
                              <a:latin typeface="Cambria Math" panose="02040503050406030204" pitchFamily="18" charset="0"/>
                            </a:rPr>
                            <m:t>𝐹𝑃</m:t>
                          </m:r>
                        </m:den>
                      </m:f>
                      <m:r>
                        <a:rPr lang="fr-FR" sz="1633" i="0">
                          <a:latin typeface="Cambria Math" panose="02040503050406030204" pitchFamily="18" charset="0"/>
                        </a:rPr>
                        <m:t>=</m:t>
                      </m:r>
                      <m:f>
                        <m:fPr>
                          <m:ctrlPr>
                            <a:rPr lang="fr-FR" sz="1633" i="1">
                              <a:solidFill>
                                <a:srgbClr val="836967"/>
                              </a:solidFill>
                              <a:latin typeface="Cambria Math" panose="02040503050406030204" pitchFamily="18" charset="0"/>
                            </a:rPr>
                          </m:ctrlPr>
                        </m:fPr>
                        <m:num>
                          <m:r>
                            <a:rPr lang="fr-FR" sz="1633" i="1">
                              <a:latin typeface="Cambria Math" panose="02040503050406030204" pitchFamily="18" charset="0"/>
                            </a:rPr>
                            <m:t>𝑇𝑁</m:t>
                          </m:r>
                        </m:num>
                        <m:den>
                          <m:r>
                            <a:rPr lang="fr-FR" sz="1633" i="1">
                              <a:latin typeface="Cambria Math" panose="02040503050406030204" pitchFamily="18" charset="0"/>
                            </a:rPr>
                            <m:t>𝑁</m:t>
                          </m:r>
                        </m:den>
                      </m:f>
                    </m:oMath>
                  </m:oMathPara>
                </a14:m>
                <a:endParaRPr lang="fr-FR" sz="1633" i="0">
                  <a:latin typeface="Arial" pitchFamily="18"/>
                </a:endParaRPr>
              </a:p>
            </p:txBody>
          </p:sp>
        </mc:Choice>
        <mc:Fallback xmlns="">
          <p:sp>
            <p:nvSpPr>
              <p:cNvPr id="6" name="ZoneTexte 5">
                <a:extLst>
                  <a:ext uri="{FF2B5EF4-FFF2-40B4-BE49-F238E27FC236}">
                    <a16:creationId xmlns:a16="http://schemas.microsoft.com/office/drawing/2014/main" id="{8490A5C5-C167-4924-AF73-8D5DAD99D235}"/>
                  </a:ext>
                </a:extLst>
              </p:cNvPr>
              <p:cNvSpPr txBox="1">
                <a:spLocks noRot="1" noChangeAspect="1" noMove="1" noResize="1" noEditPoints="1" noAdjustHandles="1" noChangeArrowheads="1" noChangeShapeType="1" noTextEdit="1"/>
              </p:cNvSpPr>
              <p:nvPr/>
            </p:nvSpPr>
            <p:spPr>
              <a:xfrm>
                <a:off x="8492528" y="3618568"/>
                <a:ext cx="1600269" cy="598631"/>
              </a:xfrm>
              <a:prstGeom prst="rect">
                <a:avLst/>
              </a:prstGeom>
              <a:blipFill>
                <a:blip r:embed="rId4"/>
                <a:stretch>
                  <a:fillRect/>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C9211E75-E17A-4021-AEEF-6098235DD409}"/>
                  </a:ext>
                </a:extLst>
              </p:cNvPr>
              <p:cNvSpPr txBox="1">
                <a:spLocks noResize="1"/>
              </p:cNvSpPr>
              <p:nvPr/>
            </p:nvSpPr>
            <p:spPr>
              <a:xfrm>
                <a:off x="7668136" y="4985989"/>
                <a:ext cx="2047364" cy="601570"/>
              </a:xfrm>
              <a:prstGeom prst="rect">
                <a:avLst/>
              </a:prstGeom>
              <a:noFill/>
              <a:ln>
                <a:noFill/>
              </a:ln>
            </p:spPr>
            <p:txBody>
              <a:bodyPr vert="horz" wrap="none" lIns="81646" tIns="40823" rIns="81646" bIns="40823" anchorCtr="0" compatLnSpc="0">
                <a:noAutofit/>
              </a:bodyPr>
              <a:lstStyle/>
              <a:p>
                <a:pPr marL="0" marR="0" lvl="0" indent="0" rtl="0" hangingPunct="0">
                  <a:lnSpc>
                    <a:spcPct val="100000"/>
                  </a:lnSpc>
                  <a:spcBef>
                    <a:spcPts val="0"/>
                  </a:spcBef>
                  <a:spcAft>
                    <a:spcPts val="0"/>
                  </a:spcAft>
                  <a:buNone/>
                  <a:tabLst/>
                </a:pPr>
                <a14:m>
                  <m:oMathPara xmlns:m="http://schemas.openxmlformats.org/officeDocument/2006/math">
                    <m:oMathParaPr>
                      <m:jc m:val="centerGroup"/>
                    </m:oMathParaPr>
                    <m:oMath xmlns:m="http://schemas.openxmlformats.org/officeDocument/2006/math">
                      <m:f>
                        <m:fPr>
                          <m:ctrlPr>
                            <a:rPr lang="fr-FR" sz="1633" i="1">
                              <a:solidFill>
                                <a:srgbClr val="836967"/>
                              </a:solidFill>
                              <a:latin typeface="Cambria Math" panose="02040503050406030204" pitchFamily="18" charset="0"/>
                            </a:rPr>
                          </m:ctrlPr>
                        </m:fPr>
                        <m:num>
                          <m:r>
                            <a:rPr lang="fr-FR" sz="1633" i="1">
                              <a:latin typeface="Cambria Math" panose="02040503050406030204" pitchFamily="18" charset="0"/>
                            </a:rPr>
                            <m:t>𝑇𝑃</m:t>
                          </m:r>
                          <m:r>
                            <a:rPr lang="fr-FR" sz="1633" i="0">
                              <a:latin typeface="Cambria Math" panose="02040503050406030204" pitchFamily="18" charset="0"/>
                            </a:rPr>
                            <m:t>+</m:t>
                          </m:r>
                          <m:r>
                            <a:rPr lang="fr-FR" sz="1633" i="1">
                              <a:latin typeface="Cambria Math" panose="02040503050406030204" pitchFamily="18" charset="0"/>
                            </a:rPr>
                            <m:t>𝑇𝑁</m:t>
                          </m:r>
                        </m:num>
                        <m:den>
                          <m:r>
                            <a:rPr lang="fr-FR" sz="1633" i="1">
                              <a:latin typeface="Cambria Math" panose="02040503050406030204" pitchFamily="18" charset="0"/>
                            </a:rPr>
                            <m:t>𝑇𝑁</m:t>
                          </m:r>
                          <m:r>
                            <a:rPr lang="fr-FR" sz="1633" i="0">
                              <a:latin typeface="Cambria Math" panose="02040503050406030204" pitchFamily="18" charset="0"/>
                            </a:rPr>
                            <m:t>+</m:t>
                          </m:r>
                          <m:r>
                            <a:rPr lang="fr-FR" sz="1633" i="1">
                              <a:latin typeface="Cambria Math" panose="02040503050406030204" pitchFamily="18" charset="0"/>
                            </a:rPr>
                            <m:t>𝐹𝑁</m:t>
                          </m:r>
                          <m:r>
                            <a:rPr lang="fr-FR" sz="1633" i="0">
                              <a:latin typeface="Cambria Math" panose="02040503050406030204" pitchFamily="18" charset="0"/>
                            </a:rPr>
                            <m:t>+</m:t>
                          </m:r>
                          <m:r>
                            <a:rPr lang="fr-FR" sz="1633" i="1">
                              <a:latin typeface="Cambria Math" panose="02040503050406030204" pitchFamily="18" charset="0"/>
                            </a:rPr>
                            <m:t>𝑇𝑃</m:t>
                          </m:r>
                          <m:r>
                            <a:rPr lang="fr-FR" sz="1633" i="0">
                              <a:latin typeface="Cambria Math" panose="02040503050406030204" pitchFamily="18" charset="0"/>
                            </a:rPr>
                            <m:t>+</m:t>
                          </m:r>
                          <m:r>
                            <a:rPr lang="fr-FR" sz="1633" i="1">
                              <a:latin typeface="Cambria Math" panose="02040503050406030204" pitchFamily="18" charset="0"/>
                            </a:rPr>
                            <m:t>𝐹𝑃</m:t>
                          </m:r>
                        </m:den>
                      </m:f>
                    </m:oMath>
                  </m:oMathPara>
                </a14:m>
                <a:endParaRPr lang="fr-FR" sz="1633" i="0" dirty="0">
                  <a:latin typeface="Arial" pitchFamily="18"/>
                </a:endParaRPr>
              </a:p>
            </p:txBody>
          </p:sp>
        </mc:Choice>
        <mc:Fallback xmlns="">
          <p:sp>
            <p:nvSpPr>
              <p:cNvPr id="7" name="ZoneTexte 6">
                <a:extLst>
                  <a:ext uri="{FF2B5EF4-FFF2-40B4-BE49-F238E27FC236}">
                    <a16:creationId xmlns:a16="http://schemas.microsoft.com/office/drawing/2014/main" id="{C9211E75-E17A-4021-AEEF-6098235DD409}"/>
                  </a:ext>
                </a:extLst>
              </p:cNvPr>
              <p:cNvSpPr txBox="1">
                <a:spLocks noRot="1" noChangeAspect="1" noMove="1" noResize="1" noEditPoints="1" noAdjustHandles="1" noChangeArrowheads="1" noChangeShapeType="1" noTextEdit="1"/>
              </p:cNvSpPr>
              <p:nvPr/>
            </p:nvSpPr>
            <p:spPr>
              <a:xfrm>
                <a:off x="7668136" y="4985989"/>
                <a:ext cx="2047364" cy="601570"/>
              </a:xfrm>
              <a:prstGeom prst="rect">
                <a:avLst/>
              </a:prstGeom>
              <a:blipFill>
                <a:blip r:embed="rId5"/>
                <a:stretch>
                  <a:fillRect/>
                </a:stretch>
              </a:blipFill>
              <a:ln>
                <a:noFill/>
              </a:ln>
            </p:spPr>
            <p:txBody>
              <a:bodyPr/>
              <a:lstStyle/>
              <a:p>
                <a:r>
                  <a:rPr lang="fr-FR">
                    <a:noFill/>
                  </a:rPr>
                  <a:t> </a:t>
                </a:r>
              </a:p>
            </p:txBody>
          </p:sp>
        </mc:Fallback>
      </mc:AlternateContent>
      <p:sp>
        <p:nvSpPr>
          <p:cNvPr id="8" name="Espace réservé du numéro de diapositive 7">
            <a:extLst>
              <a:ext uri="{FF2B5EF4-FFF2-40B4-BE49-F238E27FC236}">
                <a16:creationId xmlns:a16="http://schemas.microsoft.com/office/drawing/2014/main" id="{A12D6D4F-477C-40F6-960D-9F287FAA8488}"/>
              </a:ext>
            </a:extLst>
          </p:cNvPr>
          <p:cNvSpPr>
            <a:spLocks noGrp="1"/>
          </p:cNvSpPr>
          <p:nvPr>
            <p:ph type="sldNum" sz="quarter" idx="12"/>
          </p:nvPr>
        </p:nvSpPr>
        <p:spPr/>
        <p:txBody>
          <a:bodyPr/>
          <a:lstStyle/>
          <a:p>
            <a:pPr rtl="0"/>
            <a:fld id="{71B7BAC7-FE87-40F6-AA24-4F4685D1B022}" type="slidenum">
              <a:rPr lang="fr-FR" smtClean="0"/>
              <a:t>70</a:t>
            </a:fld>
            <a:endParaRPr lang="fr-FR" dirty="0"/>
          </a:p>
        </p:txBody>
      </p:sp>
    </p:spTree>
    <p:extLst>
      <p:ext uri="{BB962C8B-B14F-4D97-AF65-F5344CB8AC3E}">
        <p14:creationId xmlns:p14="http://schemas.microsoft.com/office/powerpoint/2010/main" val="14165442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807E5E-241A-4842-93F2-A06DBEE215AB}"/>
              </a:ext>
            </a:extLst>
          </p:cNvPr>
          <p:cNvSpPr>
            <a:spLocks noGrp="1"/>
          </p:cNvSpPr>
          <p:nvPr>
            <p:ph type="title"/>
          </p:nvPr>
        </p:nvSpPr>
        <p:spPr/>
        <p:txBody>
          <a:bodyPr/>
          <a:lstStyle/>
          <a:p>
            <a:r>
              <a:rPr lang="fr-FR" dirty="0"/>
              <a:t>Comparaisons de modèles</a:t>
            </a:r>
          </a:p>
        </p:txBody>
      </p:sp>
      <p:sp>
        <p:nvSpPr>
          <p:cNvPr id="3" name="Espace réservé du texte 2">
            <a:extLst>
              <a:ext uri="{FF2B5EF4-FFF2-40B4-BE49-F238E27FC236}">
                <a16:creationId xmlns:a16="http://schemas.microsoft.com/office/drawing/2014/main" id="{09E0F155-4757-423B-A407-5DA257F46097}"/>
              </a:ext>
            </a:extLst>
          </p:cNvPr>
          <p:cNvSpPr>
            <a:spLocks noGrp="1"/>
          </p:cNvSpPr>
          <p:nvPr>
            <p:ph type="body" idx="1"/>
          </p:nvPr>
        </p:nvSpPr>
        <p:spPr>
          <a:xfrm>
            <a:off x="1562100" y="3170902"/>
            <a:ext cx="4754880" cy="641350"/>
          </a:xfrm>
        </p:spPr>
        <p:txBody>
          <a:bodyPr/>
          <a:lstStyle/>
          <a:p>
            <a:r>
              <a:rPr lang="fr-FR" dirty="0"/>
              <a:t>Modèle 1</a:t>
            </a:r>
          </a:p>
        </p:txBody>
      </p:sp>
      <p:graphicFrame>
        <p:nvGraphicFramePr>
          <p:cNvPr id="7" name="Tableau 7">
            <a:extLst>
              <a:ext uri="{FF2B5EF4-FFF2-40B4-BE49-F238E27FC236}">
                <a16:creationId xmlns:a16="http://schemas.microsoft.com/office/drawing/2014/main" id="{B3238EF9-F667-4390-A217-BC79C314400C}"/>
              </a:ext>
            </a:extLst>
          </p:cNvPr>
          <p:cNvGraphicFramePr>
            <a:graphicFrameLocks noGrp="1"/>
          </p:cNvGraphicFramePr>
          <p:nvPr>
            <p:ph sz="half" idx="2"/>
            <p:extLst>
              <p:ext uri="{D42A27DB-BD31-4B8C-83A1-F6EECF244321}">
                <p14:modId xmlns:p14="http://schemas.microsoft.com/office/powerpoint/2010/main" val="1926286240"/>
              </p:ext>
            </p:extLst>
          </p:nvPr>
        </p:nvGraphicFramePr>
        <p:xfrm>
          <a:off x="1562099" y="3805466"/>
          <a:ext cx="4754881" cy="1381760"/>
        </p:xfrm>
        <a:graphic>
          <a:graphicData uri="http://schemas.openxmlformats.org/drawingml/2006/table">
            <a:tbl>
              <a:tblPr firstRow="1" bandRow="1">
                <a:tableStyleId>{2D5ABB26-0587-4C30-8999-92F81FD0307C}</a:tableStyleId>
              </a:tblPr>
              <a:tblGrid>
                <a:gridCol w="1589632">
                  <a:extLst>
                    <a:ext uri="{9D8B030D-6E8A-4147-A177-3AD203B41FA5}">
                      <a16:colId xmlns:a16="http://schemas.microsoft.com/office/drawing/2014/main" val="3823143539"/>
                    </a:ext>
                  </a:extLst>
                </a:gridCol>
                <a:gridCol w="1534886">
                  <a:extLst>
                    <a:ext uri="{9D8B030D-6E8A-4147-A177-3AD203B41FA5}">
                      <a16:colId xmlns:a16="http://schemas.microsoft.com/office/drawing/2014/main" val="2948363465"/>
                    </a:ext>
                  </a:extLst>
                </a:gridCol>
                <a:gridCol w="1630363">
                  <a:extLst>
                    <a:ext uri="{9D8B030D-6E8A-4147-A177-3AD203B41FA5}">
                      <a16:colId xmlns:a16="http://schemas.microsoft.com/office/drawing/2014/main" val="4180921794"/>
                    </a:ext>
                  </a:extLst>
                </a:gridCol>
              </a:tblGrid>
              <a:tr h="3708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Classe réelle</a:t>
                      </a:r>
                    </a:p>
                    <a:p>
                      <a:r>
                        <a:rPr lang="fr-FR" dirty="0"/>
                        <a:t>Succès =0UI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Classe réelle</a:t>
                      </a:r>
                    </a:p>
                    <a:p>
                      <a:r>
                        <a:rPr lang="fr-FR" dirty="0"/>
                        <a:t>Succès = 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978700"/>
                  </a:ext>
                </a:extLst>
              </a:tr>
              <a:tr h="370840">
                <a:tc>
                  <a:txBody>
                    <a:bodyPr/>
                    <a:lstStyle/>
                    <a:p>
                      <a:r>
                        <a:rPr lang="fr-FR" dirty="0"/>
                        <a:t> prédit 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5441458"/>
                  </a:ext>
                </a:extLst>
              </a:tr>
              <a:tr h="370840">
                <a:tc>
                  <a:txBody>
                    <a:bodyPr/>
                    <a:lstStyle/>
                    <a:p>
                      <a:r>
                        <a:rPr lang="fr-FR" dirty="0"/>
                        <a:t>Prédit 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338864"/>
                  </a:ext>
                </a:extLst>
              </a:tr>
            </a:tbl>
          </a:graphicData>
        </a:graphic>
      </p:graphicFrame>
      <p:sp>
        <p:nvSpPr>
          <p:cNvPr id="5" name="Espace réservé du texte 4">
            <a:extLst>
              <a:ext uri="{FF2B5EF4-FFF2-40B4-BE49-F238E27FC236}">
                <a16:creationId xmlns:a16="http://schemas.microsoft.com/office/drawing/2014/main" id="{11BB2A43-6D35-45D4-81ED-08CA4D824D37}"/>
              </a:ext>
            </a:extLst>
          </p:cNvPr>
          <p:cNvSpPr>
            <a:spLocks noGrp="1"/>
          </p:cNvSpPr>
          <p:nvPr>
            <p:ph type="body" sz="quarter" idx="3"/>
          </p:nvPr>
        </p:nvSpPr>
        <p:spPr>
          <a:xfrm>
            <a:off x="6598920" y="3072938"/>
            <a:ext cx="4754880" cy="641350"/>
          </a:xfrm>
        </p:spPr>
        <p:txBody>
          <a:bodyPr/>
          <a:lstStyle/>
          <a:p>
            <a:r>
              <a:rPr lang="fr-FR" dirty="0"/>
              <a:t>Modèle 2</a:t>
            </a:r>
          </a:p>
        </p:txBody>
      </p:sp>
      <p:sp>
        <p:nvSpPr>
          <p:cNvPr id="6" name="Espace réservé du contenu 5">
            <a:extLst>
              <a:ext uri="{FF2B5EF4-FFF2-40B4-BE49-F238E27FC236}">
                <a16:creationId xmlns:a16="http://schemas.microsoft.com/office/drawing/2014/main" id="{6AAC1E55-53B6-4B6E-875A-B08E763805C5}"/>
              </a:ext>
            </a:extLst>
          </p:cNvPr>
          <p:cNvSpPr>
            <a:spLocks noGrp="1"/>
          </p:cNvSpPr>
          <p:nvPr>
            <p:ph sz="quarter" idx="4"/>
          </p:nvPr>
        </p:nvSpPr>
        <p:spPr/>
        <p:txBody>
          <a:bodyPr/>
          <a:lstStyle/>
          <a:p>
            <a:pPr marL="0" algn="l" rtl="0" eaLnBrk="1" fontAlgn="t" latinLnBrk="0" hangingPunct="1">
              <a:spcBef>
                <a:spcPts val="0"/>
              </a:spcBef>
              <a:spcAft>
                <a:spcPts val="0"/>
              </a:spcAft>
            </a:pPr>
            <a:endParaRPr lang="fr-FR" sz="2400" b="0" i="0" u="none" strike="noStrike" dirty="0">
              <a:effectLst/>
              <a:latin typeface="Arial" panose="020B0604020202020204" pitchFamily="34" charset="0"/>
            </a:endParaRPr>
          </a:p>
          <a:p>
            <a:endParaRPr lang="fr-FR" dirty="0"/>
          </a:p>
        </p:txBody>
      </p:sp>
      <p:graphicFrame>
        <p:nvGraphicFramePr>
          <p:cNvPr id="8" name="Tableau 7">
            <a:extLst>
              <a:ext uri="{FF2B5EF4-FFF2-40B4-BE49-F238E27FC236}">
                <a16:creationId xmlns:a16="http://schemas.microsoft.com/office/drawing/2014/main" id="{4AA5176A-308C-434A-9B26-D4CBAD1E8FCA}"/>
              </a:ext>
            </a:extLst>
          </p:cNvPr>
          <p:cNvGraphicFramePr>
            <a:graphicFrameLocks/>
          </p:cNvGraphicFramePr>
          <p:nvPr>
            <p:extLst>
              <p:ext uri="{D42A27DB-BD31-4B8C-83A1-F6EECF244321}">
                <p14:modId xmlns:p14="http://schemas.microsoft.com/office/powerpoint/2010/main" val="115007917"/>
              </p:ext>
            </p:extLst>
          </p:nvPr>
        </p:nvGraphicFramePr>
        <p:xfrm>
          <a:off x="6743385" y="3799570"/>
          <a:ext cx="4754881" cy="1381760"/>
        </p:xfrm>
        <a:graphic>
          <a:graphicData uri="http://schemas.openxmlformats.org/drawingml/2006/table">
            <a:tbl>
              <a:tblPr firstRow="1" bandRow="1">
                <a:tableStyleId>{2D5ABB26-0587-4C30-8999-92F81FD0307C}</a:tableStyleId>
              </a:tblPr>
              <a:tblGrid>
                <a:gridCol w="1589632">
                  <a:extLst>
                    <a:ext uri="{9D8B030D-6E8A-4147-A177-3AD203B41FA5}">
                      <a16:colId xmlns:a16="http://schemas.microsoft.com/office/drawing/2014/main" val="3823143539"/>
                    </a:ext>
                  </a:extLst>
                </a:gridCol>
                <a:gridCol w="1534886">
                  <a:extLst>
                    <a:ext uri="{9D8B030D-6E8A-4147-A177-3AD203B41FA5}">
                      <a16:colId xmlns:a16="http://schemas.microsoft.com/office/drawing/2014/main" val="2948363465"/>
                    </a:ext>
                  </a:extLst>
                </a:gridCol>
                <a:gridCol w="1630363">
                  <a:extLst>
                    <a:ext uri="{9D8B030D-6E8A-4147-A177-3AD203B41FA5}">
                      <a16:colId xmlns:a16="http://schemas.microsoft.com/office/drawing/2014/main" val="4180921794"/>
                    </a:ext>
                  </a:extLst>
                </a:gridCol>
              </a:tblGrid>
              <a:tr h="3708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Classe réelle</a:t>
                      </a:r>
                    </a:p>
                    <a:p>
                      <a:r>
                        <a:rPr lang="fr-FR" dirty="0"/>
                        <a:t>Succès =0UI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Classe réelle</a:t>
                      </a:r>
                    </a:p>
                    <a:p>
                      <a:r>
                        <a:rPr lang="fr-FR" dirty="0"/>
                        <a:t>Succès = 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978700"/>
                  </a:ext>
                </a:extLst>
              </a:tr>
              <a:tr h="370840">
                <a:tc>
                  <a:txBody>
                    <a:bodyPr/>
                    <a:lstStyle/>
                    <a:p>
                      <a:r>
                        <a:rPr lang="fr-FR" dirty="0"/>
                        <a:t> prédit 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5441458"/>
                  </a:ext>
                </a:extLst>
              </a:tr>
              <a:tr h="370840">
                <a:tc>
                  <a:txBody>
                    <a:bodyPr/>
                    <a:lstStyle/>
                    <a:p>
                      <a:r>
                        <a:rPr lang="fr-FR" dirty="0"/>
                        <a:t>Prédit 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338864"/>
                  </a:ext>
                </a:extLst>
              </a:tr>
            </a:tbl>
          </a:graphicData>
        </a:graphic>
      </p:graphicFrame>
      <p:sp>
        <p:nvSpPr>
          <p:cNvPr id="9" name="ZoneTexte 8">
            <a:extLst>
              <a:ext uri="{FF2B5EF4-FFF2-40B4-BE49-F238E27FC236}">
                <a16:creationId xmlns:a16="http://schemas.microsoft.com/office/drawing/2014/main" id="{1B59EFAC-564C-48AD-A466-339C7396905D}"/>
              </a:ext>
            </a:extLst>
          </p:cNvPr>
          <p:cNvSpPr txBox="1"/>
          <p:nvPr/>
        </p:nvSpPr>
        <p:spPr>
          <a:xfrm>
            <a:off x="1475563" y="2885099"/>
            <a:ext cx="4927952" cy="400110"/>
          </a:xfrm>
          <a:prstGeom prst="rect">
            <a:avLst/>
          </a:prstGeom>
          <a:noFill/>
          <a:ln>
            <a:solidFill>
              <a:schemeClr val="bg2"/>
            </a:solidFill>
          </a:ln>
        </p:spPr>
        <p:txBody>
          <a:bodyPr wrap="none" rtlCol="0" anchor="ctr" anchorCtr="1">
            <a:spAutoFit/>
          </a:bodyPr>
          <a:lstStyle/>
          <a:p>
            <a:r>
              <a:rPr lang="en-GB" sz="2000" dirty="0" err="1">
                <a:solidFill>
                  <a:schemeClr val="accent1"/>
                </a:solidFill>
                <a:latin typeface="Arial" panose="020B0604020202020204" pitchFamily="34" charset="0"/>
                <a:cs typeface="Arial" panose="020B0604020202020204" pitchFamily="34" charset="0"/>
              </a:rPr>
              <a:t>Quel</a:t>
            </a:r>
            <a:r>
              <a:rPr lang="en-GB" sz="2000" dirty="0">
                <a:solidFill>
                  <a:schemeClr val="accent1"/>
                </a:solidFill>
                <a:latin typeface="Arial" panose="020B0604020202020204" pitchFamily="34" charset="0"/>
                <a:cs typeface="Arial" panose="020B0604020202020204" pitchFamily="34" charset="0"/>
              </a:rPr>
              <a:t> </a:t>
            </a:r>
            <a:r>
              <a:rPr lang="en-GB" sz="2000" dirty="0" err="1">
                <a:solidFill>
                  <a:schemeClr val="accent1"/>
                </a:solidFill>
                <a:latin typeface="Arial" panose="020B0604020202020204" pitchFamily="34" charset="0"/>
                <a:cs typeface="Arial" panose="020B0604020202020204" pitchFamily="34" charset="0"/>
              </a:rPr>
              <a:t>modèle</a:t>
            </a:r>
            <a:r>
              <a:rPr lang="en-GB" sz="2000" dirty="0">
                <a:solidFill>
                  <a:schemeClr val="accent1"/>
                </a:solidFill>
                <a:latin typeface="Arial" panose="020B0604020202020204" pitchFamily="34" charset="0"/>
                <a:cs typeface="Arial" panose="020B0604020202020204" pitchFamily="34" charset="0"/>
              </a:rPr>
              <a:t> la </a:t>
            </a:r>
            <a:r>
              <a:rPr lang="en-GB" sz="2000" dirty="0" err="1">
                <a:solidFill>
                  <a:schemeClr val="accent1"/>
                </a:solidFill>
                <a:latin typeface="Arial" panose="020B0604020202020204" pitchFamily="34" charset="0"/>
                <a:cs typeface="Arial" panose="020B0604020202020204" pitchFamily="34" charset="0"/>
              </a:rPr>
              <a:t>banque</a:t>
            </a:r>
            <a:r>
              <a:rPr lang="en-GB" sz="2000" dirty="0">
                <a:solidFill>
                  <a:schemeClr val="accent1"/>
                </a:solidFill>
                <a:latin typeface="Arial" panose="020B0604020202020204" pitchFamily="34" charset="0"/>
                <a:cs typeface="Arial" panose="020B0604020202020204" pitchFamily="34" charset="0"/>
              </a:rPr>
              <a:t> </a:t>
            </a:r>
            <a:r>
              <a:rPr lang="en-GB" sz="2000" dirty="0" err="1">
                <a:solidFill>
                  <a:schemeClr val="accent1"/>
                </a:solidFill>
                <a:latin typeface="Arial" panose="020B0604020202020204" pitchFamily="34" charset="0"/>
                <a:cs typeface="Arial" panose="020B0604020202020204" pitchFamily="34" charset="0"/>
              </a:rPr>
              <a:t>va</a:t>
            </a:r>
            <a:r>
              <a:rPr lang="en-GB" sz="2000" dirty="0">
                <a:solidFill>
                  <a:schemeClr val="accent1"/>
                </a:solidFill>
                <a:latin typeface="Arial" panose="020B0604020202020204" pitchFamily="34" charset="0"/>
                <a:cs typeface="Arial" panose="020B0604020202020204" pitchFamily="34" charset="0"/>
              </a:rPr>
              <a:t>-t-</a:t>
            </a:r>
            <a:r>
              <a:rPr lang="en-GB" sz="2000" dirty="0" err="1">
                <a:solidFill>
                  <a:schemeClr val="accent1"/>
                </a:solidFill>
                <a:latin typeface="Arial" panose="020B0604020202020204" pitchFamily="34" charset="0"/>
                <a:cs typeface="Arial" panose="020B0604020202020204" pitchFamily="34" charset="0"/>
              </a:rPr>
              <a:t>elle</a:t>
            </a:r>
            <a:r>
              <a:rPr lang="en-GB" sz="2000" dirty="0">
                <a:solidFill>
                  <a:schemeClr val="accent1"/>
                </a:solidFill>
                <a:latin typeface="Arial" panose="020B0604020202020204" pitchFamily="34" charset="0"/>
                <a:cs typeface="Arial" panose="020B0604020202020204" pitchFamily="34" charset="0"/>
              </a:rPr>
              <a:t> </a:t>
            </a:r>
            <a:r>
              <a:rPr lang="en-GB" sz="2000" dirty="0" err="1">
                <a:solidFill>
                  <a:schemeClr val="accent1"/>
                </a:solidFill>
                <a:latin typeface="Arial" panose="020B0604020202020204" pitchFamily="34" charset="0"/>
                <a:cs typeface="Arial" panose="020B0604020202020204" pitchFamily="34" charset="0"/>
              </a:rPr>
              <a:t>préférer</a:t>
            </a:r>
            <a:r>
              <a:rPr lang="en-GB" sz="2000" dirty="0">
                <a:solidFill>
                  <a:schemeClr val="accent1"/>
                </a:solidFill>
                <a:latin typeface="Arial" panose="020B0604020202020204" pitchFamily="34" charset="0"/>
                <a:cs typeface="Arial" panose="020B0604020202020204" pitchFamily="34" charset="0"/>
              </a:rPr>
              <a:t>?</a:t>
            </a:r>
            <a:endParaRPr lang="fr-FR" sz="2000" dirty="0">
              <a:solidFill>
                <a:schemeClr val="accent1"/>
              </a:solidFill>
            </a:endParaRPr>
          </a:p>
        </p:txBody>
      </p:sp>
      <p:sp>
        <p:nvSpPr>
          <p:cNvPr id="10" name="ZoneTexte 9">
            <a:extLst>
              <a:ext uri="{FF2B5EF4-FFF2-40B4-BE49-F238E27FC236}">
                <a16:creationId xmlns:a16="http://schemas.microsoft.com/office/drawing/2014/main" id="{F38D76ED-7F51-4EB0-BF74-BF08D26C4652}"/>
              </a:ext>
            </a:extLst>
          </p:cNvPr>
          <p:cNvSpPr txBox="1"/>
          <p:nvPr/>
        </p:nvSpPr>
        <p:spPr>
          <a:xfrm>
            <a:off x="1681843" y="2133991"/>
            <a:ext cx="184731" cy="369332"/>
          </a:xfrm>
          <a:prstGeom prst="rect">
            <a:avLst/>
          </a:prstGeom>
          <a:noFill/>
          <a:ln>
            <a:solidFill>
              <a:schemeClr val="bg2"/>
            </a:solidFill>
          </a:ln>
        </p:spPr>
        <p:txBody>
          <a:bodyPr wrap="none" rtlCol="0" anchor="ctr" anchorCtr="1">
            <a:spAutoFit/>
          </a:bodyPr>
          <a:lstStyle/>
          <a:p>
            <a:endParaRPr lang="fr-FR" dirty="0"/>
          </a:p>
        </p:txBody>
      </p:sp>
      <p:sp>
        <p:nvSpPr>
          <p:cNvPr id="11" name="ZoneTexte 10">
            <a:extLst>
              <a:ext uri="{FF2B5EF4-FFF2-40B4-BE49-F238E27FC236}">
                <a16:creationId xmlns:a16="http://schemas.microsoft.com/office/drawing/2014/main" id="{3264CE98-67BF-48CF-9850-C1EFF8DC71DC}"/>
              </a:ext>
            </a:extLst>
          </p:cNvPr>
          <p:cNvSpPr txBox="1"/>
          <p:nvPr/>
        </p:nvSpPr>
        <p:spPr>
          <a:xfrm>
            <a:off x="1681843" y="1719786"/>
            <a:ext cx="9280105" cy="707886"/>
          </a:xfrm>
          <a:prstGeom prst="rect">
            <a:avLst/>
          </a:prstGeom>
          <a:noFill/>
          <a:ln>
            <a:solidFill>
              <a:schemeClr val="bg2"/>
            </a:solidFill>
          </a:ln>
        </p:spPr>
        <p:txBody>
          <a:bodyPr wrap="none" rtlCol="0" anchor="ctr" anchorCtr="1">
            <a:spAutoFit/>
          </a:bodyPr>
          <a:lstStyle/>
          <a:p>
            <a:r>
              <a:rPr lang="fr-FR" sz="2000" dirty="0">
                <a:latin typeface="Arial" panose="020B0604020202020204" pitchFamily="34" charset="0"/>
                <a:cs typeface="Arial" panose="020B0604020202020204" pitchFamily="34" charset="0"/>
              </a:rPr>
              <a:t>Les 2 types d’erreurs, faux positifs, faux négatifs peuvent avoir des coûts ou des</a:t>
            </a:r>
          </a:p>
          <a:p>
            <a:r>
              <a:rPr lang="fr-FR" sz="2000" dirty="0">
                <a:latin typeface="Arial" panose="020B0604020202020204" pitchFamily="34" charset="0"/>
                <a:cs typeface="Arial" panose="020B0604020202020204" pitchFamily="34" charset="0"/>
              </a:rPr>
              <a:t> conséquences très différentes</a:t>
            </a:r>
          </a:p>
        </p:txBody>
      </p:sp>
      <p:sp>
        <p:nvSpPr>
          <p:cNvPr id="12" name="Espace réservé du numéro de diapositive 11">
            <a:extLst>
              <a:ext uri="{FF2B5EF4-FFF2-40B4-BE49-F238E27FC236}">
                <a16:creationId xmlns:a16="http://schemas.microsoft.com/office/drawing/2014/main" id="{444537F6-1C2D-4B19-92CA-7BE913C95F74}"/>
              </a:ext>
            </a:extLst>
          </p:cNvPr>
          <p:cNvSpPr>
            <a:spLocks noGrp="1"/>
          </p:cNvSpPr>
          <p:nvPr>
            <p:ph type="sldNum" sz="quarter" idx="12"/>
          </p:nvPr>
        </p:nvSpPr>
        <p:spPr/>
        <p:txBody>
          <a:bodyPr/>
          <a:lstStyle/>
          <a:p>
            <a:pPr rtl="0"/>
            <a:fld id="{71B7BAC7-FE87-40F6-AA24-4F4685D1B022}" type="slidenum">
              <a:rPr lang="fr-FR" smtClean="0"/>
              <a:t>71</a:t>
            </a:fld>
            <a:endParaRPr lang="fr-FR" dirty="0"/>
          </a:p>
        </p:txBody>
      </p:sp>
    </p:spTree>
    <p:extLst>
      <p:ext uri="{BB962C8B-B14F-4D97-AF65-F5344CB8AC3E}">
        <p14:creationId xmlns:p14="http://schemas.microsoft.com/office/powerpoint/2010/main" val="14646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630CF9F3-6066-4B4B-B4D7-D16BD9947796}"/>
              </a:ext>
            </a:extLst>
          </p:cNvPr>
          <p:cNvSpPr>
            <a:spLocks noGrp="1"/>
          </p:cNvSpPr>
          <p:nvPr>
            <p:ph type="title"/>
          </p:nvPr>
        </p:nvSpPr>
        <p:spPr/>
        <p:txBody>
          <a:bodyPr/>
          <a:lstStyle/>
          <a:p>
            <a:r>
              <a:rPr lang="fr-FR" dirty="0"/>
              <a:t>Au-delà des performances…</a:t>
            </a:r>
          </a:p>
        </p:txBody>
      </p:sp>
      <p:sp>
        <p:nvSpPr>
          <p:cNvPr id="9" name="Espace réservé du contenu 8">
            <a:extLst>
              <a:ext uri="{FF2B5EF4-FFF2-40B4-BE49-F238E27FC236}">
                <a16:creationId xmlns:a16="http://schemas.microsoft.com/office/drawing/2014/main" id="{C4A3E902-33CB-46E3-9F00-BC2A9354AC0D}"/>
              </a:ext>
            </a:extLst>
          </p:cNvPr>
          <p:cNvSpPr>
            <a:spLocks noGrp="1"/>
          </p:cNvSpPr>
          <p:nvPr>
            <p:ph idx="1"/>
          </p:nvPr>
        </p:nvSpPr>
        <p:spPr/>
        <p:txBody>
          <a:bodyPr>
            <a:normAutofit/>
          </a:bodyPr>
          <a:lstStyle/>
          <a:p>
            <a:pPr marL="0" indent="0">
              <a:buNone/>
            </a:pPr>
            <a:r>
              <a:rPr lang="fr-FR" dirty="0"/>
              <a:t>Plusieurs questions importantes sont à considérer:</a:t>
            </a:r>
          </a:p>
          <a:p>
            <a:endParaRPr lang="fr-FR" dirty="0"/>
          </a:p>
          <a:p>
            <a:r>
              <a:rPr lang="fr-FR" dirty="0"/>
              <a:t>Biais des données</a:t>
            </a:r>
          </a:p>
          <a:p>
            <a:pPr marL="0" indent="0">
              <a:buNone/>
            </a:pPr>
            <a:endParaRPr lang="fr-FR" dirty="0"/>
          </a:p>
          <a:p>
            <a:r>
              <a:rPr lang="fr-FR" dirty="0"/>
              <a:t>Explicabilité</a:t>
            </a:r>
          </a:p>
          <a:p>
            <a:endParaRPr lang="fr-FR" dirty="0"/>
          </a:p>
          <a:p>
            <a:r>
              <a:rPr lang="fr-FR" dirty="0"/>
              <a:t>Problème de représentation</a:t>
            </a:r>
          </a:p>
          <a:p>
            <a:endParaRPr lang="fr-FR" dirty="0"/>
          </a:p>
        </p:txBody>
      </p:sp>
      <p:sp>
        <p:nvSpPr>
          <p:cNvPr id="7" name="Espace réservé du numéro de diapositive 6">
            <a:extLst>
              <a:ext uri="{FF2B5EF4-FFF2-40B4-BE49-F238E27FC236}">
                <a16:creationId xmlns:a16="http://schemas.microsoft.com/office/drawing/2014/main" id="{2B0E5557-72B2-4513-90FA-B772691DFB26}"/>
              </a:ext>
            </a:extLst>
          </p:cNvPr>
          <p:cNvSpPr>
            <a:spLocks noGrp="1"/>
          </p:cNvSpPr>
          <p:nvPr>
            <p:ph type="sldNum" sz="quarter" idx="12"/>
          </p:nvPr>
        </p:nvSpPr>
        <p:spPr/>
        <p:txBody>
          <a:bodyPr/>
          <a:lstStyle/>
          <a:p>
            <a:pPr rtl="0"/>
            <a:fld id="{71B7BAC7-FE87-40F6-AA24-4F4685D1B022}" type="slidenum">
              <a:rPr lang="fr-FR" smtClean="0"/>
              <a:t>72</a:t>
            </a:fld>
            <a:endParaRPr lang="fr-FR" dirty="0"/>
          </a:p>
        </p:txBody>
      </p:sp>
    </p:spTree>
    <p:extLst>
      <p:ext uri="{BB962C8B-B14F-4D97-AF65-F5344CB8AC3E}">
        <p14:creationId xmlns:p14="http://schemas.microsoft.com/office/powerpoint/2010/main" val="315771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3E5E45FB-FB59-46D2-AF7F-DAD1280EC03D}"/>
              </a:ext>
            </a:extLst>
          </p:cNvPr>
          <p:cNvSpPr>
            <a:spLocks noGrp="1"/>
          </p:cNvSpPr>
          <p:nvPr>
            <p:ph type="title"/>
          </p:nvPr>
        </p:nvSpPr>
        <p:spPr/>
        <p:txBody>
          <a:bodyPr/>
          <a:lstStyle/>
          <a:p>
            <a:r>
              <a:rPr lang="fr-FR" dirty="0"/>
              <a:t>Biais des données</a:t>
            </a:r>
          </a:p>
        </p:txBody>
      </p:sp>
      <p:sp>
        <p:nvSpPr>
          <p:cNvPr id="9" name="Espace réservé du contenu 8">
            <a:extLst>
              <a:ext uri="{FF2B5EF4-FFF2-40B4-BE49-F238E27FC236}">
                <a16:creationId xmlns:a16="http://schemas.microsoft.com/office/drawing/2014/main" id="{B32E1910-010A-4DB5-841E-E49D94692F31}"/>
              </a:ext>
            </a:extLst>
          </p:cNvPr>
          <p:cNvSpPr>
            <a:spLocks noGrp="1"/>
          </p:cNvSpPr>
          <p:nvPr>
            <p:ph idx="1"/>
          </p:nvPr>
        </p:nvSpPr>
        <p:spPr>
          <a:xfrm>
            <a:off x="1562100" y="1690688"/>
            <a:ext cx="9791700" cy="5030787"/>
          </a:xfrm>
        </p:spPr>
        <p:txBody>
          <a:bodyPr>
            <a:normAutofit fontScale="85000" lnSpcReduction="20000"/>
          </a:bodyPr>
          <a:lstStyle/>
          <a:p>
            <a:pPr>
              <a:lnSpc>
                <a:spcPct val="120000"/>
              </a:lnSpc>
            </a:pPr>
            <a:r>
              <a:rPr lang="fr-FR" sz="1600" b="0" i="1" dirty="0">
                <a:effectLst/>
                <a:latin typeface="Arial" panose="020B0604020202020204" pitchFamily="34" charset="0"/>
                <a:cs typeface="Arial" panose="020B0604020202020204" pitchFamily="34" charset="0"/>
              </a:rPr>
              <a:t>« Prenez l’exemple d’une demande de prêt. [Pour le banquier], c’est une tâche relativement répétitive : à partir des données d’une personne, on décide de lui accorder le prêt ou pas. Par nature, un humain va avoir des biais et accorder ces prêts de façon injuste. On pourrait penser que l’algorithme serait beaucoup plus juste. Mais ce n’est pas si simple. Si on utilise le machine </a:t>
            </a:r>
            <a:r>
              <a:rPr lang="fr-FR" sz="1600" b="0" i="1" dirty="0" err="1">
                <a:effectLst/>
                <a:latin typeface="Arial" panose="020B0604020202020204" pitchFamily="34" charset="0"/>
                <a:cs typeface="Arial" panose="020B0604020202020204" pitchFamily="34" charset="0"/>
              </a:rPr>
              <a:t>learning</a:t>
            </a:r>
            <a:r>
              <a:rPr lang="fr-FR" sz="1600" b="0" i="1" dirty="0">
                <a:effectLst/>
                <a:latin typeface="Arial" panose="020B0604020202020204" pitchFamily="34" charset="0"/>
                <a:cs typeface="Arial" panose="020B0604020202020204" pitchFamily="34" charset="0"/>
              </a:rPr>
              <a:t>, alors on se base sur des données créées par les humains pendant dix ans, et l’algorithme va reproduire les préjugés que ces humains ont exprimés. »   Serge </a:t>
            </a:r>
            <a:r>
              <a:rPr lang="fr-FR" sz="1600" b="0" i="1" dirty="0" err="1">
                <a:effectLst/>
                <a:latin typeface="Arial" panose="020B0604020202020204" pitchFamily="34" charset="0"/>
                <a:cs typeface="Arial" panose="020B0604020202020204" pitchFamily="34" charset="0"/>
              </a:rPr>
              <a:t>Abiteboul</a:t>
            </a:r>
            <a:r>
              <a:rPr lang="fr-FR" sz="1600" b="0" i="1" dirty="0">
                <a:effectLst/>
                <a:latin typeface="Arial" panose="020B0604020202020204" pitchFamily="34" charset="0"/>
                <a:cs typeface="Arial" panose="020B0604020202020204" pitchFamily="34" charset="0"/>
              </a:rPr>
              <a:t> directeur de l’INRIA devant le Sénat en 2017</a:t>
            </a:r>
          </a:p>
          <a:p>
            <a:endParaRPr lang="fr-FR" sz="1600" i="1" dirty="0">
              <a:latin typeface="Arial" panose="020B0604020202020204" pitchFamily="34" charset="0"/>
              <a:cs typeface="Arial" panose="020B0604020202020204" pitchFamily="34" charset="0"/>
            </a:endParaRPr>
          </a:p>
          <a:p>
            <a:r>
              <a:rPr lang="fr-FR" sz="2000" b="0" dirty="0">
                <a:effectLst/>
                <a:latin typeface="Arial" panose="020B0604020202020204" pitchFamily="34" charset="0"/>
                <a:cs typeface="Arial" panose="020B0604020202020204" pitchFamily="34" charset="0"/>
              </a:rPr>
              <a:t>L’algorithme d’apprentissage va reproduire, voire amplifier, les biais présents dans les données</a:t>
            </a:r>
          </a:p>
          <a:p>
            <a:endParaRPr lang="fr-FR" sz="2000" dirty="0">
              <a:latin typeface="Arial" panose="020B0604020202020204" pitchFamily="34" charset="0"/>
              <a:cs typeface="Arial" panose="020B0604020202020204" pitchFamily="34" charset="0"/>
            </a:endParaRPr>
          </a:p>
          <a:p>
            <a:pPr lvl="1">
              <a:lnSpc>
                <a:spcPct val="120000"/>
              </a:lnSpc>
            </a:pPr>
            <a:r>
              <a:rPr lang="fr-FR" sz="2000" b="1" dirty="0">
                <a:effectLst/>
                <a:latin typeface="Arial" panose="020B0604020202020204" pitchFamily="34" charset="0"/>
                <a:cs typeface="Arial" panose="020B0604020202020204" pitchFamily="34" charset="0"/>
              </a:rPr>
              <a:t>Recrutement:</a:t>
            </a:r>
            <a:r>
              <a:rPr lang="fr-FR" sz="2000" b="0" dirty="0">
                <a:effectLst/>
                <a:latin typeface="Arial" panose="020B0604020202020204" pitchFamily="34" charset="0"/>
                <a:cs typeface="Arial" panose="020B0604020202020204" pitchFamily="34" charset="0"/>
              </a:rPr>
              <a:t> de 2014 à 2018 Amazon a utilisé une </a:t>
            </a:r>
            <a:r>
              <a:rPr lang="fr-FR" sz="2000" dirty="0">
                <a:latin typeface="Arial" panose="020B0604020202020204" pitchFamily="34" charset="0"/>
                <a:cs typeface="Arial" panose="020B0604020202020204" pitchFamily="34" charset="0"/>
              </a:rPr>
              <a:t>I</a:t>
            </a:r>
            <a:r>
              <a:rPr lang="fr-FR" sz="2000" b="0" dirty="0">
                <a:effectLst/>
                <a:latin typeface="Arial" panose="020B0604020202020204" pitchFamily="34" charset="0"/>
                <a:cs typeface="Arial" panose="020B0604020202020204" pitchFamily="34" charset="0"/>
              </a:rPr>
              <a:t>A pour trier les CV, qui affectait systématiquement de mauvaises notes aux candidatures de femmes sur les métiers techniques comme développeuse web.</a:t>
            </a:r>
          </a:p>
          <a:p>
            <a:pPr lvl="1">
              <a:lnSpc>
                <a:spcPct val="120000"/>
              </a:lnSpc>
            </a:pPr>
            <a:r>
              <a:rPr lang="fr-FR" sz="2000" b="0" dirty="0">
                <a:effectLst/>
                <a:latin typeface="Arial" panose="020B0604020202020204" pitchFamily="34" charset="0"/>
                <a:cs typeface="Arial" panose="020B0604020202020204" pitchFamily="34" charset="0"/>
              </a:rPr>
              <a:t>La principale raison était que sur cette période l’entreprise embauchait exclusivement des hommes</a:t>
            </a:r>
          </a:p>
          <a:p>
            <a:pPr lvl="1"/>
            <a:endParaRPr lang="fr-FR" sz="2000" b="0" dirty="0">
              <a:effectLst/>
              <a:latin typeface="Arial" panose="020B0604020202020204" pitchFamily="34" charset="0"/>
              <a:cs typeface="Arial" panose="020B0604020202020204" pitchFamily="34" charset="0"/>
            </a:endParaRPr>
          </a:p>
          <a:p>
            <a:pPr lvl="1"/>
            <a:r>
              <a:rPr lang="fr-FR" sz="2000" b="1" dirty="0">
                <a:effectLst/>
                <a:latin typeface="Arial" panose="020B0604020202020204" pitchFamily="34" charset="0"/>
                <a:cs typeface="Arial" panose="020B0604020202020204" pitchFamily="34" charset="0"/>
              </a:rPr>
              <a:t>Santé</a:t>
            </a:r>
          </a:p>
          <a:p>
            <a:pPr lvl="1"/>
            <a:endParaRPr lang="fr-FR" sz="2000" b="0" dirty="0">
              <a:effectLst/>
              <a:latin typeface="Arial" panose="020B0604020202020204" pitchFamily="34" charset="0"/>
              <a:cs typeface="Arial" panose="020B0604020202020204" pitchFamily="34" charset="0"/>
            </a:endParaRPr>
          </a:p>
          <a:p>
            <a:pPr lvl="1"/>
            <a:r>
              <a:rPr lang="fr-FR" sz="2000" b="1" dirty="0">
                <a:latin typeface="Arial" panose="020B0604020202020204" pitchFamily="34" charset="0"/>
                <a:cs typeface="Arial" panose="020B0604020202020204" pitchFamily="34" charset="0"/>
              </a:rPr>
              <a:t>Justice</a:t>
            </a:r>
            <a:endParaRPr lang="fr-FR" sz="2000" b="1" dirty="0">
              <a:effectLst/>
              <a:latin typeface="Arial" panose="020B0604020202020204" pitchFamily="34" charset="0"/>
              <a:cs typeface="Arial" panose="020B0604020202020204" pitchFamily="34" charset="0"/>
            </a:endParaRPr>
          </a:p>
          <a:p>
            <a:endParaRPr lang="fr-FR" sz="1400" i="1" dirty="0">
              <a:latin typeface="The Antiqua B"/>
            </a:endParaRPr>
          </a:p>
          <a:p>
            <a:pPr marL="0" indent="0">
              <a:buNone/>
            </a:pPr>
            <a:r>
              <a:rPr lang="fr-FR" sz="1400" i="1" dirty="0">
                <a:solidFill>
                  <a:srgbClr val="717B8E"/>
                </a:solidFill>
                <a:latin typeface="The Antiqua B"/>
              </a:rPr>
              <a:t> </a:t>
            </a:r>
            <a:endParaRPr lang="fr-FR" sz="1400" dirty="0"/>
          </a:p>
        </p:txBody>
      </p:sp>
      <p:sp>
        <p:nvSpPr>
          <p:cNvPr id="7" name="Espace réservé du numéro de diapositive 6">
            <a:extLst>
              <a:ext uri="{FF2B5EF4-FFF2-40B4-BE49-F238E27FC236}">
                <a16:creationId xmlns:a16="http://schemas.microsoft.com/office/drawing/2014/main" id="{74B13CCB-D6CF-47B8-8DFF-85093D97DC67}"/>
              </a:ext>
            </a:extLst>
          </p:cNvPr>
          <p:cNvSpPr>
            <a:spLocks noGrp="1"/>
          </p:cNvSpPr>
          <p:nvPr>
            <p:ph type="sldNum" sz="quarter" idx="12"/>
          </p:nvPr>
        </p:nvSpPr>
        <p:spPr/>
        <p:txBody>
          <a:bodyPr/>
          <a:lstStyle/>
          <a:p>
            <a:pPr rtl="0"/>
            <a:fld id="{71B7BAC7-FE87-40F6-AA24-4F4685D1B022}" type="slidenum">
              <a:rPr lang="fr-FR" smtClean="0"/>
              <a:t>73</a:t>
            </a:fld>
            <a:endParaRPr lang="fr-FR" dirty="0"/>
          </a:p>
        </p:txBody>
      </p:sp>
    </p:spTree>
    <p:extLst>
      <p:ext uri="{BB962C8B-B14F-4D97-AF65-F5344CB8AC3E}">
        <p14:creationId xmlns:p14="http://schemas.microsoft.com/office/powerpoint/2010/main" val="427790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A9EEE1-2C03-4B27-BB0C-B00147E4F07C}"/>
              </a:ext>
            </a:extLst>
          </p:cNvPr>
          <p:cNvSpPr>
            <a:spLocks noGrp="1"/>
          </p:cNvSpPr>
          <p:nvPr>
            <p:ph type="title"/>
          </p:nvPr>
        </p:nvSpPr>
        <p:spPr/>
        <p:txBody>
          <a:bodyPr/>
          <a:lstStyle/>
          <a:p>
            <a:r>
              <a:rPr lang="fr-FR" dirty="0"/>
              <a:t>Explicabilité</a:t>
            </a:r>
          </a:p>
        </p:txBody>
      </p:sp>
      <p:sp>
        <p:nvSpPr>
          <p:cNvPr id="3" name="Espace réservé du contenu 2">
            <a:extLst>
              <a:ext uri="{FF2B5EF4-FFF2-40B4-BE49-F238E27FC236}">
                <a16:creationId xmlns:a16="http://schemas.microsoft.com/office/drawing/2014/main" id="{971562F8-3C14-4D27-A031-F8FDC1DC4106}"/>
              </a:ext>
            </a:extLst>
          </p:cNvPr>
          <p:cNvSpPr>
            <a:spLocks noGrp="1"/>
          </p:cNvSpPr>
          <p:nvPr>
            <p:ph idx="1"/>
          </p:nvPr>
        </p:nvSpPr>
        <p:spPr/>
        <p:txBody>
          <a:bodyPr>
            <a:normAutofit fontScale="92500"/>
          </a:bodyPr>
          <a:lstStyle/>
          <a:p>
            <a:r>
              <a:rPr lang="fr-FR" dirty="0"/>
              <a:t>Certains modèles, en  </a:t>
            </a:r>
            <a:r>
              <a:rPr lang="fr-FR" dirty="0" err="1"/>
              <a:t>deep</a:t>
            </a:r>
            <a:r>
              <a:rPr lang="fr-FR" dirty="0"/>
              <a:t> </a:t>
            </a:r>
            <a:r>
              <a:rPr lang="fr-FR" dirty="0" err="1"/>
              <a:t>learning</a:t>
            </a:r>
            <a:r>
              <a:rPr lang="fr-FR" dirty="0"/>
              <a:t> notamment, dépendent de nombreux paramètres (plusieurs milliers). On parle de boîte noire</a:t>
            </a:r>
          </a:p>
          <a:p>
            <a:pPr lvl="1"/>
            <a:r>
              <a:rPr lang="fr-FR" dirty="0"/>
              <a:t>Difficulté de comprendre pourquoi un exemple est prédit OUI/NON</a:t>
            </a:r>
          </a:p>
          <a:p>
            <a:pPr marL="457200" lvl="1" indent="0">
              <a:buNone/>
            </a:pPr>
            <a:endParaRPr lang="fr-FR" dirty="0"/>
          </a:p>
          <a:p>
            <a:pPr lvl="1"/>
            <a:r>
              <a:rPr lang="fr-FR" dirty="0"/>
              <a:t>Difficulté de comprendre les décisions des systèmes autonomes; par exemple dans le cas d’un accident de voiture autonome, comprendre pourquoi le système de reconnaissance d’images a commis une erreur en ne détectant pas qu’un piéton s’engageait sur la chaussée</a:t>
            </a:r>
          </a:p>
          <a:p>
            <a:pPr marL="457200" lvl="1" indent="0">
              <a:buNone/>
            </a:pPr>
            <a:endParaRPr lang="fr-FR" dirty="0"/>
          </a:p>
          <a:p>
            <a:r>
              <a:rPr lang="fr-FR" dirty="0"/>
              <a:t>Des efforts à fournir sur l’explicabilité pour accepter l’IA dans certains domaines:  X-AI (</a:t>
            </a:r>
            <a:r>
              <a:rPr lang="fr-FR" dirty="0" err="1"/>
              <a:t>Explainable</a:t>
            </a:r>
            <a:r>
              <a:rPr lang="fr-FR" dirty="0"/>
              <a:t> IA)</a:t>
            </a:r>
          </a:p>
        </p:txBody>
      </p:sp>
      <p:sp>
        <p:nvSpPr>
          <p:cNvPr id="4" name="Espace réservé du numéro de diapositive 3">
            <a:extLst>
              <a:ext uri="{FF2B5EF4-FFF2-40B4-BE49-F238E27FC236}">
                <a16:creationId xmlns:a16="http://schemas.microsoft.com/office/drawing/2014/main" id="{163882E9-6E6E-4742-81CE-04BB3152D144}"/>
              </a:ext>
            </a:extLst>
          </p:cNvPr>
          <p:cNvSpPr>
            <a:spLocks noGrp="1"/>
          </p:cNvSpPr>
          <p:nvPr>
            <p:ph type="sldNum" sz="quarter" idx="12"/>
          </p:nvPr>
        </p:nvSpPr>
        <p:spPr/>
        <p:txBody>
          <a:bodyPr/>
          <a:lstStyle/>
          <a:p>
            <a:pPr rtl="0"/>
            <a:fld id="{71B7BAC7-FE87-40F6-AA24-4F4685D1B022}" type="slidenum">
              <a:rPr lang="fr-FR" smtClean="0"/>
              <a:t>74</a:t>
            </a:fld>
            <a:endParaRPr lang="fr-FR" dirty="0"/>
          </a:p>
        </p:txBody>
      </p:sp>
    </p:spTree>
    <p:extLst>
      <p:ext uri="{BB962C8B-B14F-4D97-AF65-F5344CB8AC3E}">
        <p14:creationId xmlns:p14="http://schemas.microsoft.com/office/powerpoint/2010/main" val="118229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D72A24-5A84-46EF-8DA0-72F07BC7D248}"/>
              </a:ext>
            </a:extLst>
          </p:cNvPr>
          <p:cNvSpPr>
            <a:spLocks noGrp="1"/>
          </p:cNvSpPr>
          <p:nvPr>
            <p:ph type="ctrTitle"/>
          </p:nvPr>
        </p:nvSpPr>
        <p:spPr/>
        <p:txBody>
          <a:bodyPr/>
          <a:lstStyle/>
          <a:p>
            <a:r>
              <a:rPr lang="fr-FR" dirty="0"/>
              <a:t>Parlons un peu d’apprentissage profond</a:t>
            </a:r>
          </a:p>
        </p:txBody>
      </p:sp>
      <p:sp>
        <p:nvSpPr>
          <p:cNvPr id="4" name="Espace réservé du numéro de diapositive 3">
            <a:extLst>
              <a:ext uri="{FF2B5EF4-FFF2-40B4-BE49-F238E27FC236}">
                <a16:creationId xmlns:a16="http://schemas.microsoft.com/office/drawing/2014/main" id="{C427E483-1FBD-4394-BF3C-0B18ACB2C9E0}"/>
              </a:ext>
            </a:extLst>
          </p:cNvPr>
          <p:cNvSpPr>
            <a:spLocks noGrp="1"/>
          </p:cNvSpPr>
          <p:nvPr>
            <p:ph type="sldNum" sz="quarter" idx="12"/>
          </p:nvPr>
        </p:nvSpPr>
        <p:spPr/>
        <p:txBody>
          <a:bodyPr/>
          <a:lstStyle/>
          <a:p>
            <a:pPr rtl="0"/>
            <a:fld id="{71B7BAC7-FE87-40F6-AA24-4F4685D1B022}" type="slidenum">
              <a:rPr lang="fr-FR" smtClean="0"/>
              <a:t>75</a:t>
            </a:fld>
            <a:endParaRPr lang="fr-FR" dirty="0"/>
          </a:p>
        </p:txBody>
      </p:sp>
    </p:spTree>
    <p:extLst>
      <p:ext uri="{BB962C8B-B14F-4D97-AF65-F5344CB8AC3E}">
        <p14:creationId xmlns:p14="http://schemas.microsoft.com/office/powerpoint/2010/main" val="125888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D663461E-25D4-4AA8-B95E-5C22FB7C5B9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816768" y="3643195"/>
            <a:ext cx="2928061" cy="1452796"/>
          </a:xfrm>
          <a:prstGeom prst="rect">
            <a:avLst/>
          </a:prstGeom>
        </p:spPr>
      </p:pic>
      <p:sp>
        <p:nvSpPr>
          <p:cNvPr id="2" name="Title 1">
            <a:extLst>
              <a:ext uri="{FF2B5EF4-FFF2-40B4-BE49-F238E27FC236}">
                <a16:creationId xmlns:a16="http://schemas.microsoft.com/office/drawing/2014/main" id="{CAA492A9-67A2-4154-B0FC-6EC2FD9BEA44}"/>
              </a:ext>
            </a:extLst>
          </p:cNvPr>
          <p:cNvSpPr>
            <a:spLocks noGrp="1"/>
          </p:cNvSpPr>
          <p:nvPr>
            <p:ph type="title"/>
          </p:nvPr>
        </p:nvSpPr>
        <p:spPr>
          <a:xfrm>
            <a:off x="2264569" y="-134937"/>
            <a:ext cx="9029700" cy="1325563"/>
          </a:xfrm>
        </p:spPr>
        <p:txBody>
          <a:bodyPr/>
          <a:lstStyle/>
          <a:p>
            <a:r>
              <a:rPr lang="en-US"/>
              <a:t>Les premiers </a:t>
            </a:r>
            <a:r>
              <a:rPr lang="en-US" err="1"/>
              <a:t>réseaux</a:t>
            </a:r>
            <a:r>
              <a:rPr lang="en-US"/>
              <a:t> de </a:t>
            </a:r>
            <a:r>
              <a:rPr lang="en-US" err="1"/>
              <a:t>neurones</a:t>
            </a:r>
          </a:p>
        </p:txBody>
      </p:sp>
      <p:pic>
        <p:nvPicPr>
          <p:cNvPr id="4" name="Picture 4">
            <a:extLst>
              <a:ext uri="{FF2B5EF4-FFF2-40B4-BE49-F238E27FC236}">
                <a16:creationId xmlns:a16="http://schemas.microsoft.com/office/drawing/2014/main" id="{AB6D42F0-7078-474C-8330-4B47E77FEE43}"/>
              </a:ext>
            </a:extLst>
          </p:cNvPr>
          <p:cNvPicPr>
            <a:picLocks noGrp="1" noChangeAspect="1"/>
          </p:cNvPicPr>
          <p:nvPr>
            <p:ph idx="1"/>
          </p:nvPr>
        </p:nvPicPr>
        <p:blipFill>
          <a:blip r:embed="rId4">
            <a:extLst>
              <a:ext uri="{837473B0-CC2E-450A-ABE3-18F120FF3D39}">
                <a1611:picAttrSrcUrl xmlns:a1611="http://schemas.microsoft.com/office/drawing/2016/11/main" r:id="rId3"/>
              </a:ext>
            </a:extLst>
          </a:blip>
          <a:stretch>
            <a:fillRect/>
          </a:stretch>
        </p:blipFill>
        <p:spPr>
          <a:xfrm>
            <a:off x="2419856" y="1371934"/>
            <a:ext cx="1429990" cy="1132891"/>
          </a:xfrm>
          <a:prstGeom prst="rect">
            <a:avLst/>
          </a:prstGeom>
        </p:spPr>
      </p:pic>
      <p:sp>
        <p:nvSpPr>
          <p:cNvPr id="9" name="TextBox 8">
            <a:extLst>
              <a:ext uri="{FF2B5EF4-FFF2-40B4-BE49-F238E27FC236}">
                <a16:creationId xmlns:a16="http://schemas.microsoft.com/office/drawing/2014/main" id="{E80812C4-37B6-4582-83B6-86A3E147B2C3}"/>
              </a:ext>
            </a:extLst>
          </p:cNvPr>
          <p:cNvSpPr txBox="1"/>
          <p:nvPr/>
        </p:nvSpPr>
        <p:spPr>
          <a:xfrm>
            <a:off x="450056" y="2424022"/>
            <a:ext cx="2743199" cy="1200329"/>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r>
              <a:rPr lang="en-US" dirty="0" err="1"/>
              <a:t>Cerveau</a:t>
            </a:r>
            <a:r>
              <a:rPr lang="en-US" dirty="0"/>
              <a:t>: 100 milliards de </a:t>
            </a:r>
            <a:r>
              <a:rPr lang="en-US" dirty="0" err="1"/>
              <a:t>neurones</a:t>
            </a:r>
            <a:endParaRPr lang="en-US" dirty="0"/>
          </a:p>
          <a:p>
            <a:r>
              <a:rPr lang="en-US" dirty="0">
                <a:cs typeface="Calibri"/>
              </a:rPr>
              <a:t>10000 </a:t>
            </a:r>
            <a:r>
              <a:rPr lang="en-US" dirty="0" err="1">
                <a:cs typeface="Calibri"/>
              </a:rPr>
              <a:t>connexions</a:t>
            </a:r>
            <a:r>
              <a:rPr lang="en-US" dirty="0">
                <a:cs typeface="Calibri"/>
              </a:rPr>
              <a:t> par </a:t>
            </a:r>
            <a:r>
              <a:rPr lang="en-US" dirty="0" err="1">
                <a:cs typeface="Calibri"/>
              </a:rPr>
              <a:t>neurone</a:t>
            </a:r>
            <a:endParaRPr lang="en-US" dirty="0">
              <a:cs typeface="Calibri"/>
            </a:endParaRPr>
          </a:p>
        </p:txBody>
      </p:sp>
      <p:pic>
        <p:nvPicPr>
          <p:cNvPr id="3" name="Picture 4">
            <a:extLst>
              <a:ext uri="{FF2B5EF4-FFF2-40B4-BE49-F238E27FC236}">
                <a16:creationId xmlns:a16="http://schemas.microsoft.com/office/drawing/2014/main" id="{8C62162F-AFD7-4912-B3F8-2F823223CF3D}"/>
              </a:ext>
            </a:extLst>
          </p:cNvPr>
          <p:cNvPicPr>
            <a:picLocks noChangeAspect="1"/>
          </p:cNvPicPr>
          <p:nvPr/>
        </p:nvPicPr>
        <p:blipFill>
          <a:blip r:embed="rId5"/>
          <a:stretch>
            <a:fillRect/>
          </a:stretch>
        </p:blipFill>
        <p:spPr>
          <a:xfrm>
            <a:off x="5760244" y="2217852"/>
            <a:ext cx="6993731" cy="3339076"/>
          </a:xfrm>
          <a:prstGeom prst="rect">
            <a:avLst/>
          </a:prstGeom>
        </p:spPr>
      </p:pic>
      <p:sp>
        <p:nvSpPr>
          <p:cNvPr id="6" name="TextBox 5">
            <a:extLst>
              <a:ext uri="{FF2B5EF4-FFF2-40B4-BE49-F238E27FC236}">
                <a16:creationId xmlns:a16="http://schemas.microsoft.com/office/drawing/2014/main" id="{91B11171-8D47-4859-8DAC-1D9B0C3DBE85}"/>
              </a:ext>
            </a:extLst>
          </p:cNvPr>
          <p:cNvSpPr txBox="1"/>
          <p:nvPr/>
        </p:nvSpPr>
        <p:spPr>
          <a:xfrm>
            <a:off x="7188994" y="1672708"/>
            <a:ext cx="4237120" cy="369332"/>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r>
              <a:rPr lang="en-US"/>
              <a:t>Neurone Formel (</a:t>
            </a:r>
            <a:r>
              <a:rPr lang="en-US">
                <a:ea typeface="+mn-lt"/>
                <a:cs typeface="+mn-lt"/>
              </a:rPr>
              <a:t>McCulloh et Pitts 1943)</a:t>
            </a:r>
            <a:endParaRPr lang="en-US"/>
          </a:p>
        </p:txBody>
      </p:sp>
    </p:spTree>
    <p:extLst>
      <p:ext uri="{BB962C8B-B14F-4D97-AF65-F5344CB8AC3E}">
        <p14:creationId xmlns:p14="http://schemas.microsoft.com/office/powerpoint/2010/main" val="352984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5E5B0-1743-4F93-9FE5-1879115F447F}"/>
              </a:ext>
            </a:extLst>
          </p:cNvPr>
          <p:cNvSpPr>
            <a:spLocks noGrp="1"/>
          </p:cNvSpPr>
          <p:nvPr>
            <p:ph type="title"/>
          </p:nvPr>
        </p:nvSpPr>
        <p:spPr>
          <a:xfrm>
            <a:off x="2312194" y="-194469"/>
            <a:ext cx="9029700" cy="1325563"/>
          </a:xfrm>
        </p:spPr>
        <p:txBody>
          <a:bodyPr>
            <a:normAutofit/>
          </a:bodyPr>
          <a:lstStyle/>
          <a:p>
            <a:r>
              <a:rPr lang="en-US" dirty="0" err="1"/>
              <a:t>Réseaux</a:t>
            </a:r>
            <a:r>
              <a:rPr lang="en-US" dirty="0"/>
              <a:t> de </a:t>
            </a:r>
            <a:r>
              <a:rPr lang="en-US" dirty="0" err="1"/>
              <a:t>neurones</a:t>
            </a:r>
            <a:r>
              <a:rPr lang="en-US" dirty="0"/>
              <a:t> </a:t>
            </a:r>
          </a:p>
        </p:txBody>
      </p:sp>
      <p:sp>
        <p:nvSpPr>
          <p:cNvPr id="6" name="TextBox 5">
            <a:extLst>
              <a:ext uri="{FF2B5EF4-FFF2-40B4-BE49-F238E27FC236}">
                <a16:creationId xmlns:a16="http://schemas.microsoft.com/office/drawing/2014/main" id="{80DA8B36-5E8D-4FCA-868E-BE3CBCA1A2D4}"/>
              </a:ext>
            </a:extLst>
          </p:cNvPr>
          <p:cNvSpPr txBox="1"/>
          <p:nvPr/>
        </p:nvSpPr>
        <p:spPr>
          <a:xfrm>
            <a:off x="4783931" y="1212029"/>
            <a:ext cx="7279477" cy="2862322"/>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r>
              <a:rPr lang="en-US">
                <a:cs typeface="Calibri"/>
              </a:rPr>
              <a:t>Un grand nombre de neurones formels organisés en couches successives</a:t>
            </a:r>
            <a:endParaRPr lang="en-US"/>
          </a:p>
          <a:p>
            <a:endParaRPr lang="en-US">
              <a:cs typeface="Calibri"/>
            </a:endParaRPr>
          </a:p>
          <a:p>
            <a:r>
              <a:rPr lang="en-US">
                <a:cs typeface="Calibri"/>
              </a:rPr>
              <a:t> 1986: un algorithme pour l'entraînement d'un réseau, c'est-à-dire pour déterminer un ensemble de poids qui permet de reconnaître le mieux possible les exemples d'apprentissage, et de généraliser</a:t>
            </a:r>
          </a:p>
          <a:p>
            <a:endParaRPr lang="en-US">
              <a:cs typeface="Calibri"/>
            </a:endParaRPr>
          </a:p>
          <a:p>
            <a:r>
              <a:rPr lang="en-US">
                <a:cs typeface="Calibri"/>
              </a:rPr>
              <a:t>Un grand nombre d'exemples est nécessaire pour l'entraînement</a:t>
            </a:r>
          </a:p>
          <a:p>
            <a:endParaRPr lang="en-US">
              <a:cs typeface="Calibri"/>
            </a:endParaRPr>
          </a:p>
          <a:p>
            <a:r>
              <a:rPr lang="en-US" dirty="0">
                <a:cs typeface="Calibri"/>
              </a:rPr>
              <a:t>L'entraînement demande de nombreuses étapes de modifications des </a:t>
            </a:r>
            <a:r>
              <a:rPr lang="en-US">
                <a:cs typeface="Calibri"/>
              </a:rPr>
              <a:t>poids, donc de nombreux calculs </a:t>
            </a:r>
          </a:p>
        </p:txBody>
      </p:sp>
      <p:pic>
        <p:nvPicPr>
          <p:cNvPr id="7" name="Picture 7">
            <a:extLst>
              <a:ext uri="{FF2B5EF4-FFF2-40B4-BE49-F238E27FC236}">
                <a16:creationId xmlns:a16="http://schemas.microsoft.com/office/drawing/2014/main" id="{9ED07016-3588-4C1A-A9FF-F0179CD3702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09712" y="1450793"/>
            <a:ext cx="3088481" cy="2396693"/>
          </a:xfrm>
          <a:prstGeom prst="rect">
            <a:avLst/>
          </a:prstGeom>
        </p:spPr>
      </p:pic>
      <p:sp>
        <p:nvSpPr>
          <p:cNvPr id="14" name="TextBox 13">
            <a:extLst>
              <a:ext uri="{FF2B5EF4-FFF2-40B4-BE49-F238E27FC236}">
                <a16:creationId xmlns:a16="http://schemas.microsoft.com/office/drawing/2014/main" id="{3317020A-AD10-420D-BCDB-5BBC9D0474DE}"/>
              </a:ext>
            </a:extLst>
          </p:cNvPr>
          <p:cNvSpPr txBox="1"/>
          <p:nvPr/>
        </p:nvSpPr>
        <p:spPr>
          <a:xfrm>
            <a:off x="1747838" y="4905255"/>
            <a:ext cx="9029698" cy="369332"/>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r>
              <a:rPr lang="en-US"/>
              <a:t>Après l'apprentissage le réseau peut prédire la sortie pour des entrées qu'il n'a jamais vues</a:t>
            </a:r>
          </a:p>
        </p:txBody>
      </p:sp>
    </p:spTree>
    <p:extLst>
      <p:ext uri="{BB962C8B-B14F-4D97-AF65-F5344CB8AC3E}">
        <p14:creationId xmlns:p14="http://schemas.microsoft.com/office/powerpoint/2010/main" val="54325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5E5B0-1743-4F93-9FE5-1879115F447F}"/>
              </a:ext>
            </a:extLst>
          </p:cNvPr>
          <p:cNvSpPr>
            <a:spLocks noGrp="1"/>
          </p:cNvSpPr>
          <p:nvPr>
            <p:ph type="title"/>
          </p:nvPr>
        </p:nvSpPr>
        <p:spPr>
          <a:xfrm>
            <a:off x="2312194" y="-194469"/>
            <a:ext cx="9029700" cy="1325563"/>
          </a:xfrm>
        </p:spPr>
        <p:txBody>
          <a:bodyPr>
            <a:normAutofit/>
          </a:bodyPr>
          <a:lstStyle/>
          <a:p>
            <a:r>
              <a:rPr lang="en-US" dirty="0" err="1"/>
              <a:t>Réseaux</a:t>
            </a:r>
            <a:r>
              <a:rPr lang="en-US" dirty="0"/>
              <a:t> de </a:t>
            </a:r>
            <a:r>
              <a:rPr lang="en-US" dirty="0" err="1"/>
              <a:t>neurones</a:t>
            </a:r>
            <a:r>
              <a:rPr lang="en-US" dirty="0"/>
              <a:t> </a:t>
            </a:r>
          </a:p>
        </p:txBody>
      </p:sp>
      <p:pic>
        <p:nvPicPr>
          <p:cNvPr id="4" name="Picture 4">
            <a:extLst>
              <a:ext uri="{FF2B5EF4-FFF2-40B4-BE49-F238E27FC236}">
                <a16:creationId xmlns:a16="http://schemas.microsoft.com/office/drawing/2014/main" id="{15B9433C-605B-4BBD-BA10-5E821B652F7F}"/>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419350" y="1031039"/>
            <a:ext cx="2066176" cy="1373523"/>
          </a:xfrm>
        </p:spPr>
      </p:pic>
      <p:sp>
        <p:nvSpPr>
          <p:cNvPr id="10" name="TextBox 9">
            <a:extLst>
              <a:ext uri="{FF2B5EF4-FFF2-40B4-BE49-F238E27FC236}">
                <a16:creationId xmlns:a16="http://schemas.microsoft.com/office/drawing/2014/main" id="{96918D85-525E-4C4C-8AD2-9E9C54EEBCD4}"/>
              </a:ext>
            </a:extLst>
          </p:cNvPr>
          <p:cNvSpPr txBox="1"/>
          <p:nvPr/>
        </p:nvSpPr>
        <p:spPr>
          <a:xfrm>
            <a:off x="3671637" y="1178265"/>
            <a:ext cx="6703594" cy="923330"/>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r>
              <a:rPr lang="en-US"/>
              <a:t>1989: le </a:t>
            </a:r>
            <a:r>
              <a:rPr lang="en-US" err="1"/>
              <a:t>français</a:t>
            </a:r>
            <a:r>
              <a:rPr lang="en-US"/>
              <a:t> Yann Le Cun propose des </a:t>
            </a:r>
            <a:r>
              <a:rPr lang="en-US" err="1"/>
              <a:t>réseaux</a:t>
            </a:r>
            <a:r>
              <a:rPr lang="en-US"/>
              <a:t> de </a:t>
            </a:r>
            <a:r>
              <a:rPr lang="en-US" err="1"/>
              <a:t>neurones</a:t>
            </a:r>
            <a:r>
              <a:rPr lang="en-US"/>
              <a:t> pour la reconnaissance des </a:t>
            </a:r>
            <a:r>
              <a:rPr lang="en-US" err="1"/>
              <a:t>chiffres</a:t>
            </a:r>
            <a:r>
              <a:rPr lang="en-US"/>
              <a:t> </a:t>
            </a:r>
            <a:r>
              <a:rPr lang="en-US" err="1"/>
              <a:t>manuscrits</a:t>
            </a:r>
            <a:r>
              <a:rPr lang="en-US"/>
              <a:t>: lecture de codes </a:t>
            </a:r>
            <a:r>
              <a:rPr lang="en-US" err="1"/>
              <a:t>postaux</a:t>
            </a:r>
            <a:r>
              <a:rPr lang="en-US"/>
              <a:t>, lecture de </a:t>
            </a:r>
            <a:r>
              <a:rPr lang="en-US" err="1"/>
              <a:t>chèques</a:t>
            </a:r>
            <a:endParaRPr lang="en-US" err="1">
              <a:cs typeface="Calibri"/>
            </a:endParaRPr>
          </a:p>
        </p:txBody>
      </p:sp>
      <p:pic>
        <p:nvPicPr>
          <p:cNvPr id="3" name="Picture 4">
            <a:extLst>
              <a:ext uri="{FF2B5EF4-FFF2-40B4-BE49-F238E27FC236}">
                <a16:creationId xmlns:a16="http://schemas.microsoft.com/office/drawing/2014/main" id="{E93EE267-3084-4A04-A756-9F79F0750241}"/>
              </a:ext>
            </a:extLst>
          </p:cNvPr>
          <p:cNvPicPr>
            <a:picLocks noChangeAspect="1"/>
          </p:cNvPicPr>
          <p:nvPr/>
        </p:nvPicPr>
        <p:blipFill>
          <a:blip r:embed="rId5"/>
          <a:stretch>
            <a:fillRect/>
          </a:stretch>
        </p:blipFill>
        <p:spPr>
          <a:xfrm>
            <a:off x="1985963" y="2577941"/>
            <a:ext cx="3695700" cy="1928337"/>
          </a:xfrm>
          <a:prstGeom prst="rect">
            <a:avLst/>
          </a:prstGeom>
        </p:spPr>
      </p:pic>
      <p:pic>
        <p:nvPicPr>
          <p:cNvPr id="11" name="Picture 11">
            <a:extLst>
              <a:ext uri="{FF2B5EF4-FFF2-40B4-BE49-F238E27FC236}">
                <a16:creationId xmlns:a16="http://schemas.microsoft.com/office/drawing/2014/main" id="{A3A030CA-3EAB-44BA-B60A-3B78CE56EC12}"/>
              </a:ext>
            </a:extLst>
          </p:cNvPr>
          <p:cNvPicPr>
            <a:picLocks noChangeAspect="1"/>
          </p:cNvPicPr>
          <p:nvPr/>
        </p:nvPicPr>
        <p:blipFill>
          <a:blip r:embed="rId6"/>
          <a:stretch>
            <a:fillRect/>
          </a:stretch>
        </p:blipFill>
        <p:spPr>
          <a:xfrm>
            <a:off x="4724400" y="4493082"/>
            <a:ext cx="7231855" cy="2360491"/>
          </a:xfrm>
          <a:prstGeom prst="rect">
            <a:avLst/>
          </a:prstGeom>
        </p:spPr>
      </p:pic>
    </p:spTree>
    <p:extLst>
      <p:ext uri="{BB962C8B-B14F-4D97-AF65-F5344CB8AC3E}">
        <p14:creationId xmlns:p14="http://schemas.microsoft.com/office/powerpoint/2010/main" val="6781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5E5B0-1743-4F93-9FE5-1879115F447F}"/>
              </a:ext>
            </a:extLst>
          </p:cNvPr>
          <p:cNvSpPr>
            <a:spLocks noGrp="1"/>
          </p:cNvSpPr>
          <p:nvPr>
            <p:ph type="title"/>
          </p:nvPr>
        </p:nvSpPr>
        <p:spPr>
          <a:xfrm>
            <a:off x="2312194" y="-194469"/>
            <a:ext cx="9029700" cy="1325563"/>
          </a:xfrm>
        </p:spPr>
        <p:txBody>
          <a:bodyPr>
            <a:normAutofit/>
          </a:bodyPr>
          <a:lstStyle/>
          <a:p>
            <a:r>
              <a:rPr lang="en-US"/>
              <a:t>Réseaux de neurones </a:t>
            </a:r>
          </a:p>
        </p:txBody>
      </p:sp>
      <p:pic>
        <p:nvPicPr>
          <p:cNvPr id="4" name="Picture 4">
            <a:extLst>
              <a:ext uri="{FF2B5EF4-FFF2-40B4-BE49-F238E27FC236}">
                <a16:creationId xmlns:a16="http://schemas.microsoft.com/office/drawing/2014/main" id="{15B9433C-605B-4BBD-BA10-5E821B652F7F}"/>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419350" y="1031039"/>
            <a:ext cx="2066176" cy="1373523"/>
          </a:xfrm>
        </p:spPr>
      </p:pic>
      <p:sp>
        <p:nvSpPr>
          <p:cNvPr id="10" name="TextBox 9">
            <a:extLst>
              <a:ext uri="{FF2B5EF4-FFF2-40B4-BE49-F238E27FC236}">
                <a16:creationId xmlns:a16="http://schemas.microsoft.com/office/drawing/2014/main" id="{96918D85-525E-4C4C-8AD2-9E9C54EEBCD4}"/>
              </a:ext>
            </a:extLst>
          </p:cNvPr>
          <p:cNvSpPr txBox="1"/>
          <p:nvPr/>
        </p:nvSpPr>
        <p:spPr>
          <a:xfrm>
            <a:off x="3671637" y="1178265"/>
            <a:ext cx="8310937" cy="923330"/>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r>
              <a:rPr lang="en-US"/>
              <a:t>Des réseaux avec une architecture particulière inspirée du cortex visuel des animaux : </a:t>
            </a:r>
          </a:p>
          <a:p>
            <a:r>
              <a:rPr lang="en-US"/>
              <a:t>les réseaux convolutifs</a:t>
            </a:r>
          </a:p>
          <a:p>
            <a:endParaRPr lang="en-US">
              <a:cs typeface="Calibri"/>
            </a:endParaRPr>
          </a:p>
        </p:txBody>
      </p:sp>
      <p:sp>
        <p:nvSpPr>
          <p:cNvPr id="9" name="TextBox 8">
            <a:extLst>
              <a:ext uri="{FF2B5EF4-FFF2-40B4-BE49-F238E27FC236}">
                <a16:creationId xmlns:a16="http://schemas.microsoft.com/office/drawing/2014/main" id="{13C658DE-9A4A-41E7-ADF6-E242855C6B96}"/>
              </a:ext>
            </a:extLst>
          </p:cNvPr>
          <p:cNvSpPr txBox="1"/>
          <p:nvPr/>
        </p:nvSpPr>
        <p:spPr>
          <a:xfrm>
            <a:off x="4724400" y="2690337"/>
            <a:ext cx="6707980" cy="1477328"/>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r>
              <a:rPr lang="en-US">
                <a:cs typeface="Calibri"/>
              </a:rPr>
              <a:t>Succession de couches : </a:t>
            </a:r>
          </a:p>
          <a:p>
            <a:pPr marL="342900" indent="-342900">
              <a:buFont typeface="Arial"/>
              <a:buChar char="•"/>
            </a:pPr>
            <a:r>
              <a:rPr lang="en-US">
                <a:cs typeface="Calibri"/>
              </a:rPr>
              <a:t> Couches de convolutions qui traitent une petite zone de l'image: extraction de caractéristiques locales</a:t>
            </a:r>
          </a:p>
          <a:p>
            <a:pPr marL="342900" indent="-342900">
              <a:buFont typeface="Arial"/>
              <a:buChar char="•"/>
            </a:pPr>
            <a:r>
              <a:rPr lang="en-US">
                <a:cs typeface="Calibri"/>
              </a:rPr>
              <a:t>Agrégation des informations issues de la couche précédente</a:t>
            </a:r>
          </a:p>
          <a:p>
            <a:pPr marL="342900" indent="-342900">
              <a:buFont typeface="Arial"/>
              <a:buChar char="•"/>
            </a:pPr>
            <a:r>
              <a:rPr lang="en-US">
                <a:cs typeface="Calibri"/>
              </a:rPr>
              <a:t>Permet de gérer la notion d'invariance</a:t>
            </a:r>
            <a:endParaRPr lang="en-US" dirty="0">
              <a:cs typeface="Calibri"/>
            </a:endParaRPr>
          </a:p>
        </p:txBody>
      </p:sp>
      <p:pic>
        <p:nvPicPr>
          <p:cNvPr id="12" name="Picture 12">
            <a:extLst>
              <a:ext uri="{FF2B5EF4-FFF2-40B4-BE49-F238E27FC236}">
                <a16:creationId xmlns:a16="http://schemas.microsoft.com/office/drawing/2014/main" id="{4EA64B25-BA34-4E63-9AE7-E2B0328981B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652587" y="3061302"/>
            <a:ext cx="3040856" cy="2354645"/>
          </a:xfrm>
          <a:prstGeom prst="rect">
            <a:avLst/>
          </a:prstGeom>
        </p:spPr>
      </p:pic>
      <p:sp>
        <p:nvSpPr>
          <p:cNvPr id="18" name="TextBox 17">
            <a:extLst>
              <a:ext uri="{FF2B5EF4-FFF2-40B4-BE49-F238E27FC236}">
                <a16:creationId xmlns:a16="http://schemas.microsoft.com/office/drawing/2014/main" id="{3C577822-B24E-499D-80EC-D87AD85790D1}"/>
              </a:ext>
            </a:extLst>
          </p:cNvPr>
          <p:cNvSpPr txBox="1"/>
          <p:nvPr/>
        </p:nvSpPr>
        <p:spPr>
          <a:xfrm>
            <a:off x="5391150" y="6351865"/>
            <a:ext cx="4362448" cy="369332"/>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r>
              <a:rPr lang="en-US" dirty="0">
                <a:solidFill>
                  <a:schemeClr val="accent1"/>
                </a:solidFill>
              </a:rPr>
              <a:t>Les bases du deep learning</a:t>
            </a:r>
            <a:endParaRPr lang="en-US" dirty="0">
              <a:solidFill>
                <a:schemeClr val="accent1"/>
              </a:solidFill>
              <a:cs typeface="Calibri"/>
            </a:endParaRPr>
          </a:p>
        </p:txBody>
      </p:sp>
    </p:spTree>
    <p:extLst>
      <p:ext uri="{BB962C8B-B14F-4D97-AF65-F5344CB8AC3E}">
        <p14:creationId xmlns:p14="http://schemas.microsoft.com/office/powerpoint/2010/main" val="190314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2324100" y="365125"/>
            <a:ext cx="9029700" cy="1325563"/>
          </a:xfrm>
        </p:spPr>
        <p:txBody>
          <a:bodyPr spcFirstLastPara="1"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rtl="0">
              <a:lnSpc>
                <a:spcPct val="90000"/>
              </a:lnSpc>
              <a:spcBef>
                <a:spcPts val="0"/>
              </a:spcBef>
              <a:spcAft>
                <a:spcPts val="0"/>
              </a:spcAft>
              <a:buClr>
                <a:schemeClr val="dk1"/>
              </a:buClr>
              <a:buSzPts val="4400"/>
              <a:buFont typeface="Calibri"/>
              <a:buNone/>
            </a:pPr>
            <a:r>
              <a:rPr lang="fr-FR" sz="4100">
                <a:solidFill>
                  <a:schemeClr val="accent1">
                    <a:lumMod val="75000"/>
                  </a:schemeClr>
                </a:solidFill>
              </a:rPr>
              <a:t>Apprendre, une composante de l’intelligence ?</a:t>
            </a:r>
          </a:p>
        </p:txBody>
      </p:sp>
      <p:sp>
        <p:nvSpPr>
          <p:cNvPr id="178" name="Google Shape;178;p31"/>
          <p:cNvSpPr txBox="1">
            <a:spLocks noGrp="1"/>
          </p:cNvSpPr>
          <p:nvPr>
            <p:ph sz="half" idx="1"/>
          </p:nvPr>
        </p:nvSpPr>
        <p:spPr>
          <a:xfrm>
            <a:off x="1569700" y="1825625"/>
            <a:ext cx="10114300" cy="4351338"/>
          </a:xfrm>
        </p:spPr>
        <p:txBody>
          <a:bodyPr spcFirstLastPara="1" lIns="121900" tIns="60933" rIns="121900" bIns="60933"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304792" rtl="0">
              <a:spcBef>
                <a:spcPts val="0"/>
              </a:spcBef>
              <a:spcAft>
                <a:spcPts val="0"/>
              </a:spcAft>
              <a:buClr>
                <a:schemeClr val="dk1"/>
              </a:buClr>
              <a:buSzPts val="2800"/>
              <a:buChar char="•"/>
            </a:pPr>
            <a:r>
              <a:rPr lang="fr-FR" sz="2800" dirty="0">
                <a:solidFill>
                  <a:schemeClr val="tx1"/>
                </a:solidFill>
              </a:rPr>
              <a:t>Apprendre, pour</a:t>
            </a:r>
          </a:p>
          <a:p>
            <a:pPr marL="914377" lvl="1" indent="-304792" rtl="0">
              <a:spcBef>
                <a:spcPts val="667"/>
              </a:spcBef>
              <a:spcAft>
                <a:spcPts val="0"/>
              </a:spcAft>
              <a:buClr>
                <a:schemeClr val="dk1"/>
              </a:buClr>
              <a:buSzPts val="2400"/>
              <a:buChar char="•"/>
            </a:pPr>
            <a:r>
              <a:rPr lang="fr-FR" sz="2800" dirty="0">
                <a:solidFill>
                  <a:schemeClr val="tx1"/>
                </a:solidFill>
              </a:rPr>
              <a:t>Abstraire, généraliser (remplacer des données par une loi, une règle)</a:t>
            </a:r>
          </a:p>
          <a:p>
            <a:pPr marL="914377" lvl="1" indent="-304792" rtl="0">
              <a:spcBef>
                <a:spcPts val="667"/>
              </a:spcBef>
              <a:spcAft>
                <a:spcPts val="0"/>
              </a:spcAft>
              <a:buClr>
                <a:schemeClr val="dk1"/>
              </a:buClr>
              <a:buSzPts val="2400"/>
              <a:buChar char="•"/>
            </a:pPr>
            <a:r>
              <a:rPr lang="fr-FR" sz="2800" dirty="0">
                <a:solidFill>
                  <a:schemeClr val="tx1"/>
                </a:solidFill>
              </a:rPr>
              <a:t>Compresser</a:t>
            </a:r>
          </a:p>
          <a:p>
            <a:pPr marL="914377" lvl="1" indent="-304792" rtl="0">
              <a:spcBef>
                <a:spcPts val="667"/>
              </a:spcBef>
              <a:spcAft>
                <a:spcPts val="0"/>
              </a:spcAft>
              <a:buClr>
                <a:schemeClr val="dk1"/>
              </a:buClr>
              <a:buSzPts val="2400"/>
              <a:buChar char="•"/>
            </a:pPr>
            <a:r>
              <a:rPr lang="fr-FR" sz="2800" dirty="0">
                <a:solidFill>
                  <a:schemeClr val="tx1"/>
                </a:solidFill>
              </a:rPr>
              <a:t>Oublier</a:t>
            </a:r>
          </a:p>
          <a:p>
            <a:pPr marL="914377" lvl="1" indent="-304792" rtl="0">
              <a:spcBef>
                <a:spcPts val="667"/>
              </a:spcBef>
              <a:spcAft>
                <a:spcPts val="0"/>
              </a:spcAft>
              <a:buClr>
                <a:schemeClr val="dk1"/>
              </a:buClr>
              <a:buSzPts val="2400"/>
              <a:buChar char="•"/>
            </a:pPr>
            <a:endParaRPr lang="fr-FR" sz="2800" dirty="0">
              <a:solidFill>
                <a:schemeClr val="tx1"/>
              </a:solidFill>
            </a:endParaRPr>
          </a:p>
          <a:p>
            <a:pPr marL="914377" lvl="1" indent="-304792" rtl="0">
              <a:spcBef>
                <a:spcPts val="667"/>
              </a:spcBef>
              <a:spcAft>
                <a:spcPts val="0"/>
              </a:spcAft>
              <a:buClr>
                <a:schemeClr val="dk1"/>
              </a:buClr>
              <a:buSzPts val="2400"/>
              <a:buChar char="•"/>
            </a:pPr>
            <a:endParaRPr lang="fr-FR" sz="2800" dirty="0">
              <a:solidFill>
                <a:schemeClr val="tx1"/>
              </a:solidFill>
            </a:endParaRPr>
          </a:p>
          <a:p>
            <a:pPr marL="304792" lvl="0" indent="-67732" rtl="0">
              <a:spcBef>
                <a:spcPts val="1333"/>
              </a:spcBef>
              <a:spcAft>
                <a:spcPts val="0"/>
              </a:spcAft>
              <a:buClr>
                <a:schemeClr val="dk1"/>
              </a:buClr>
              <a:buSzPts val="2800"/>
              <a:buNone/>
            </a:pPr>
            <a:endParaRPr lang="fr-FR" sz="2800" dirty="0">
              <a:solidFill>
                <a:schemeClr val="tx1"/>
              </a:solidFill>
            </a:endParaRPr>
          </a:p>
        </p:txBody>
      </p:sp>
      <p:sp>
        <p:nvSpPr>
          <p:cNvPr id="179" name="Google Shape;179;p31" hidden="1"/>
          <p:cNvSpPr txBox="1">
            <a:spLocks noGrp="1"/>
          </p:cNvSpPr>
          <p:nvPr>
            <p:ph type="sldNum" idx="12"/>
          </p:nvPr>
        </p:nvSpPr>
        <p:spPr>
          <a:xfrm>
            <a:off x="8610600" y="6356351"/>
            <a:ext cx="2743200" cy="365125"/>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spcBef>
                <a:spcPts val="0"/>
              </a:spcBef>
              <a:spcAft>
                <a:spcPts val="600"/>
              </a:spcAft>
              <a:buNone/>
            </a:pPr>
            <a:fld id="{00000000-1234-1234-1234-123412341234}" type="slidenum">
              <a:rPr lang="en" smtClean="0"/>
              <a:pPr marL="0" lvl="0" indent="0" algn="r" rtl="0">
                <a:spcBef>
                  <a:spcPts val="0"/>
                </a:spcBef>
                <a:spcAft>
                  <a:spcPts val="600"/>
                </a:spcAft>
                <a:buNone/>
              </a:pPr>
              <a:t>8</a:t>
            </a:fld>
            <a:endParaRPr lang="fr-FR"/>
          </a:p>
        </p:txBody>
      </p:sp>
    </p:spTree>
    <p:extLst>
      <p:ext uri="{BB962C8B-B14F-4D97-AF65-F5344CB8AC3E}">
        <p14:creationId xmlns:p14="http://schemas.microsoft.com/office/powerpoint/2010/main" val="36024475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78F78-E524-4DF2-9F7F-5571532CD184}"/>
              </a:ext>
            </a:extLst>
          </p:cNvPr>
          <p:cNvSpPr>
            <a:spLocks noGrp="1"/>
          </p:cNvSpPr>
          <p:nvPr>
            <p:ph type="title"/>
          </p:nvPr>
        </p:nvSpPr>
        <p:spPr>
          <a:xfrm>
            <a:off x="1574007" y="365125"/>
            <a:ext cx="9779793" cy="1349375"/>
          </a:xfrm>
        </p:spPr>
        <p:txBody>
          <a:bodyPr>
            <a:normAutofit fontScale="90000"/>
          </a:bodyPr>
          <a:lstStyle/>
          <a:p>
            <a:r>
              <a:rPr lang="en-US" err="1">
                <a:ea typeface="+mj-lt"/>
                <a:cs typeface="+mj-lt"/>
              </a:rPr>
              <a:t>Apprentissage</a:t>
            </a:r>
            <a:r>
              <a:rPr lang="en-US">
                <a:ea typeface="+mj-lt"/>
                <a:cs typeface="+mj-lt"/>
              </a:rPr>
              <a:t> </a:t>
            </a:r>
            <a:r>
              <a:rPr lang="en-US" err="1">
                <a:ea typeface="+mj-lt"/>
                <a:cs typeface="+mj-lt"/>
              </a:rPr>
              <a:t>profond</a:t>
            </a:r>
            <a:r>
              <a:rPr lang="en-US">
                <a:ea typeface="+mj-lt"/>
                <a:cs typeface="+mj-lt"/>
              </a:rPr>
              <a:t> des </a:t>
            </a:r>
            <a:r>
              <a:rPr lang="en-US" err="1">
                <a:ea typeface="+mj-lt"/>
                <a:cs typeface="+mj-lt"/>
              </a:rPr>
              <a:t>avancées</a:t>
            </a:r>
            <a:r>
              <a:rPr lang="en-US">
                <a:ea typeface="+mj-lt"/>
                <a:cs typeface="+mj-lt"/>
              </a:rPr>
              <a:t> </a:t>
            </a:r>
            <a:r>
              <a:rPr lang="en-US" err="1">
                <a:ea typeface="+mj-lt"/>
                <a:cs typeface="+mj-lt"/>
              </a:rPr>
              <a:t>spectaculaires</a:t>
            </a:r>
            <a:r>
              <a:rPr lang="en-US">
                <a:ea typeface="+mj-lt"/>
                <a:cs typeface="+mj-lt"/>
              </a:rPr>
              <a:t> en reconnaissance </a:t>
            </a:r>
            <a:r>
              <a:rPr lang="en-US" err="1">
                <a:ea typeface="+mj-lt"/>
                <a:cs typeface="+mj-lt"/>
              </a:rPr>
              <a:t>d'images</a:t>
            </a:r>
          </a:p>
          <a:p>
            <a:endParaRPr lang="en-US"/>
          </a:p>
        </p:txBody>
      </p:sp>
      <p:pic>
        <p:nvPicPr>
          <p:cNvPr id="4" name="Picture 4">
            <a:extLst>
              <a:ext uri="{FF2B5EF4-FFF2-40B4-BE49-F238E27FC236}">
                <a16:creationId xmlns:a16="http://schemas.microsoft.com/office/drawing/2014/main" id="{BA2B1D13-E590-4153-BDDD-F185C994935B}"/>
              </a:ext>
            </a:extLst>
          </p:cNvPr>
          <p:cNvPicPr>
            <a:picLocks noChangeAspect="1"/>
          </p:cNvPicPr>
          <p:nvPr/>
        </p:nvPicPr>
        <p:blipFill>
          <a:blip r:embed="rId3"/>
          <a:stretch>
            <a:fillRect/>
          </a:stretch>
        </p:blipFill>
        <p:spPr>
          <a:xfrm>
            <a:off x="1490663" y="1824038"/>
            <a:ext cx="5734050" cy="4305300"/>
          </a:xfrm>
          <a:prstGeom prst="rect">
            <a:avLst/>
          </a:prstGeom>
        </p:spPr>
      </p:pic>
      <p:pic>
        <p:nvPicPr>
          <p:cNvPr id="6" name="Picture 6">
            <a:extLst>
              <a:ext uri="{FF2B5EF4-FFF2-40B4-BE49-F238E27FC236}">
                <a16:creationId xmlns:a16="http://schemas.microsoft.com/office/drawing/2014/main" id="{86BAFFAD-C761-4A66-A1F3-B21F026AC2E1}"/>
              </a:ext>
            </a:extLst>
          </p:cNvPr>
          <p:cNvPicPr>
            <a:picLocks noChangeAspect="1"/>
          </p:cNvPicPr>
          <p:nvPr/>
        </p:nvPicPr>
        <p:blipFill>
          <a:blip r:embed="rId4"/>
          <a:stretch>
            <a:fillRect/>
          </a:stretch>
        </p:blipFill>
        <p:spPr>
          <a:xfrm>
            <a:off x="8186739" y="1828800"/>
            <a:ext cx="1735930" cy="1223962"/>
          </a:xfrm>
          <a:prstGeom prst="rect">
            <a:avLst/>
          </a:prstGeom>
        </p:spPr>
      </p:pic>
      <p:sp>
        <p:nvSpPr>
          <p:cNvPr id="8" name="TextBox 7">
            <a:extLst>
              <a:ext uri="{FF2B5EF4-FFF2-40B4-BE49-F238E27FC236}">
                <a16:creationId xmlns:a16="http://schemas.microsoft.com/office/drawing/2014/main" id="{685DBD2C-9894-49DF-B88F-E3C1C6A1BCD1}"/>
              </a:ext>
            </a:extLst>
          </p:cNvPr>
          <p:cNvSpPr txBox="1"/>
          <p:nvPr/>
        </p:nvSpPr>
        <p:spPr>
          <a:xfrm>
            <a:off x="7879556" y="2828835"/>
            <a:ext cx="4076698" cy="1200329"/>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r>
              <a:rPr lang="en-US" dirty="0"/>
              <a:t>A </a:t>
            </a:r>
            <a:r>
              <a:rPr lang="en-US" err="1"/>
              <a:t>partir</a:t>
            </a:r>
            <a:r>
              <a:rPr lang="en-US"/>
              <a:t> de 2009 construction </a:t>
            </a:r>
            <a:r>
              <a:rPr lang="en-US" err="1"/>
              <a:t>d'une</a:t>
            </a:r>
            <a:r>
              <a:rPr lang="en-US"/>
              <a:t> base </a:t>
            </a:r>
            <a:r>
              <a:rPr lang="en-US" err="1"/>
              <a:t>d'images</a:t>
            </a:r>
            <a:r>
              <a:rPr lang="en-US" dirty="0"/>
              <a:t> </a:t>
            </a:r>
            <a:r>
              <a:rPr lang="en-US" b="1" err="1"/>
              <a:t>étiquetées</a:t>
            </a:r>
            <a:endParaRPr lang="en-US" b="1">
              <a:cs typeface="Calibri"/>
            </a:endParaRPr>
          </a:p>
          <a:p>
            <a:pPr marL="285750" indent="-285750">
              <a:buFont typeface="Arial"/>
              <a:buChar char="•"/>
            </a:pPr>
            <a:r>
              <a:rPr lang="en-US">
                <a:cs typeface="Calibri"/>
              </a:rPr>
              <a:t>1 Million </a:t>
            </a:r>
            <a:r>
              <a:rPr lang="en-US" err="1">
                <a:cs typeface="Calibri"/>
              </a:rPr>
              <a:t>d'images</a:t>
            </a:r>
            <a:endParaRPr lang="en-US">
              <a:cs typeface="Calibri"/>
            </a:endParaRPr>
          </a:p>
          <a:p>
            <a:pPr marL="285750" indent="-285750">
              <a:buFont typeface="Arial"/>
              <a:buChar char="•"/>
            </a:pPr>
            <a:r>
              <a:rPr lang="en-US">
                <a:cs typeface="Calibri"/>
              </a:rPr>
              <a:t>1000 classes </a:t>
            </a:r>
            <a:r>
              <a:rPr lang="en-US" err="1">
                <a:cs typeface="Calibri"/>
              </a:rPr>
              <a:t>d'objets</a:t>
            </a:r>
            <a:endParaRPr lang="en-US">
              <a:cs typeface="Calibri"/>
            </a:endParaRPr>
          </a:p>
        </p:txBody>
      </p:sp>
      <p:sp>
        <p:nvSpPr>
          <p:cNvPr id="9" name="TextBox 8">
            <a:extLst>
              <a:ext uri="{FF2B5EF4-FFF2-40B4-BE49-F238E27FC236}">
                <a16:creationId xmlns:a16="http://schemas.microsoft.com/office/drawing/2014/main" id="{4A6D2AA7-8436-4754-A1C1-6E3EBFCC3378}"/>
              </a:ext>
            </a:extLst>
          </p:cNvPr>
          <p:cNvSpPr txBox="1"/>
          <p:nvPr/>
        </p:nvSpPr>
        <p:spPr>
          <a:xfrm>
            <a:off x="7927181" y="4698116"/>
            <a:ext cx="2743199" cy="1200329"/>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r>
              <a:rPr lang="en-US" err="1"/>
              <a:t>Compétition</a:t>
            </a:r>
            <a:r>
              <a:rPr lang="en-US"/>
              <a:t> </a:t>
            </a:r>
            <a:r>
              <a:rPr lang="en-US" err="1"/>
              <a:t>chaque</a:t>
            </a:r>
            <a:r>
              <a:rPr lang="en-US"/>
              <a:t> </a:t>
            </a:r>
            <a:r>
              <a:rPr lang="en-US" err="1"/>
              <a:t>année</a:t>
            </a:r>
            <a:endParaRPr lang="en-US">
              <a:cs typeface="Calibri"/>
            </a:endParaRPr>
          </a:p>
          <a:p>
            <a:r>
              <a:rPr lang="en-US">
                <a:cs typeface="Calibri"/>
              </a:rPr>
              <a:t>2011: ~25% </a:t>
            </a:r>
            <a:r>
              <a:rPr lang="en-US" err="1">
                <a:cs typeface="Calibri"/>
              </a:rPr>
              <a:t>d'erreurs</a:t>
            </a:r>
            <a:endParaRPr lang="en-US">
              <a:cs typeface="Calibri"/>
            </a:endParaRPr>
          </a:p>
          <a:p>
            <a:r>
              <a:rPr lang="en-US">
                <a:cs typeface="Calibri"/>
              </a:rPr>
              <a:t>2012: 16 % deep learning</a:t>
            </a:r>
          </a:p>
          <a:p>
            <a:r>
              <a:rPr lang="en-US">
                <a:cs typeface="Calibri"/>
              </a:rPr>
              <a:t>2014:  </a:t>
            </a:r>
            <a:r>
              <a:rPr lang="en-US" b="1">
                <a:cs typeface="Calibri"/>
              </a:rPr>
              <a:t>5 %</a:t>
            </a:r>
          </a:p>
        </p:txBody>
      </p:sp>
    </p:spTree>
    <p:extLst>
      <p:ext uri="{BB962C8B-B14F-4D97-AF65-F5344CB8AC3E}">
        <p14:creationId xmlns:p14="http://schemas.microsoft.com/office/powerpoint/2010/main" val="2632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F7E6DA9-9636-4372-AAF3-E379C94538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02493" y="1846543"/>
            <a:ext cx="11113294" cy="3283975"/>
          </a:xfrm>
          <a:prstGeom prst="rect">
            <a:avLst/>
          </a:prstGeom>
        </p:spPr>
      </p:pic>
      <p:sp>
        <p:nvSpPr>
          <p:cNvPr id="6" name="TextBox 5">
            <a:extLst>
              <a:ext uri="{FF2B5EF4-FFF2-40B4-BE49-F238E27FC236}">
                <a16:creationId xmlns:a16="http://schemas.microsoft.com/office/drawing/2014/main" id="{12EF171D-7BCC-4479-8E77-C74C3BB222D3}"/>
              </a:ext>
            </a:extLst>
          </p:cNvPr>
          <p:cNvSpPr txBox="1"/>
          <p:nvPr/>
        </p:nvSpPr>
        <p:spPr>
          <a:xfrm>
            <a:off x="1152526" y="5375552"/>
            <a:ext cx="9398791" cy="369332"/>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r>
              <a:rPr lang="en-US" dirty="0"/>
              <a:t>Architecture du réseau GoogleNet (source Szegedy et </a:t>
            </a:r>
            <a:r>
              <a:rPr lang="en-US"/>
              <a:t>al.  2015. Going deeper with convolutions)</a:t>
            </a:r>
            <a:endParaRPr lang="en-US" dirty="0"/>
          </a:p>
        </p:txBody>
      </p:sp>
      <p:sp>
        <p:nvSpPr>
          <p:cNvPr id="7" name="Title 6">
            <a:extLst>
              <a:ext uri="{FF2B5EF4-FFF2-40B4-BE49-F238E27FC236}">
                <a16:creationId xmlns:a16="http://schemas.microsoft.com/office/drawing/2014/main" id="{1653A32C-EC0A-4B3E-BB73-3AF8B084AD19}"/>
              </a:ext>
            </a:extLst>
          </p:cNvPr>
          <p:cNvSpPr>
            <a:spLocks noGrp="1"/>
          </p:cNvSpPr>
          <p:nvPr>
            <p:ph type="title"/>
          </p:nvPr>
        </p:nvSpPr>
        <p:spPr/>
        <p:txBody>
          <a:bodyPr>
            <a:normAutofit fontScale="90000"/>
          </a:bodyPr>
          <a:lstStyle/>
          <a:p>
            <a:r>
              <a:rPr lang="en-US"/>
              <a:t>Apprentissage profond (deep learning)</a:t>
            </a:r>
          </a:p>
        </p:txBody>
      </p:sp>
    </p:spTree>
    <p:extLst>
      <p:ext uri="{BB962C8B-B14F-4D97-AF65-F5344CB8AC3E}">
        <p14:creationId xmlns:p14="http://schemas.microsoft.com/office/powerpoint/2010/main" val="144825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F18FE18-4FA4-4F4E-A9AB-574DE78DD1B8}"/>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119430" y="301624"/>
            <a:ext cx="8522256" cy="6399211"/>
          </a:xfrm>
        </p:spPr>
      </p:pic>
    </p:spTree>
    <p:extLst>
      <p:ext uri="{BB962C8B-B14F-4D97-AF65-F5344CB8AC3E}">
        <p14:creationId xmlns:p14="http://schemas.microsoft.com/office/powerpoint/2010/main" val="220546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7275356-CBE3-492B-AB36-D8E040628BE2}"/>
              </a:ext>
            </a:extLst>
          </p:cNvPr>
          <p:cNvPicPr>
            <a:picLocks noChangeAspect="1"/>
          </p:cNvPicPr>
          <p:nvPr/>
        </p:nvPicPr>
        <p:blipFill>
          <a:blip r:embed="rId2"/>
          <a:stretch>
            <a:fillRect/>
          </a:stretch>
        </p:blipFill>
        <p:spPr>
          <a:xfrm>
            <a:off x="1247775" y="1813685"/>
            <a:ext cx="6350793" cy="2802005"/>
          </a:xfrm>
          <a:prstGeom prst="rect">
            <a:avLst/>
          </a:prstGeom>
        </p:spPr>
      </p:pic>
      <p:pic>
        <p:nvPicPr>
          <p:cNvPr id="3" name="Picture 3">
            <a:extLst>
              <a:ext uri="{FF2B5EF4-FFF2-40B4-BE49-F238E27FC236}">
                <a16:creationId xmlns:a16="http://schemas.microsoft.com/office/drawing/2014/main" id="{F75038E0-1432-4580-AAF8-F01F7C3729AB}"/>
              </a:ext>
            </a:extLst>
          </p:cNvPr>
          <p:cNvPicPr>
            <a:picLocks noChangeAspect="1"/>
          </p:cNvPicPr>
          <p:nvPr/>
        </p:nvPicPr>
        <p:blipFill>
          <a:blip r:embed="rId3"/>
          <a:stretch>
            <a:fillRect/>
          </a:stretch>
        </p:blipFill>
        <p:spPr>
          <a:xfrm>
            <a:off x="9008270" y="2309812"/>
            <a:ext cx="2914648" cy="1845468"/>
          </a:xfrm>
          <a:prstGeom prst="rect">
            <a:avLst/>
          </a:prstGeom>
        </p:spPr>
      </p:pic>
      <p:pic>
        <p:nvPicPr>
          <p:cNvPr id="5" name="Graphic 5" descr="Visage triste blanc">
            <a:extLst>
              <a:ext uri="{FF2B5EF4-FFF2-40B4-BE49-F238E27FC236}">
                <a16:creationId xmlns:a16="http://schemas.microsoft.com/office/drawing/2014/main" id="{F966E5CB-43A6-4F6E-8429-7274F39AD8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7019" y="4150519"/>
            <a:ext cx="914400" cy="914400"/>
          </a:xfrm>
          <a:prstGeom prst="rect">
            <a:avLst/>
          </a:prstGeom>
        </p:spPr>
      </p:pic>
      <p:sp>
        <p:nvSpPr>
          <p:cNvPr id="7" name="TextBox 6">
            <a:extLst>
              <a:ext uri="{FF2B5EF4-FFF2-40B4-BE49-F238E27FC236}">
                <a16:creationId xmlns:a16="http://schemas.microsoft.com/office/drawing/2014/main" id="{4B5F8511-68CE-4B3F-8419-DA68FC790889}"/>
              </a:ext>
            </a:extLst>
          </p:cNvPr>
          <p:cNvSpPr txBox="1"/>
          <p:nvPr/>
        </p:nvSpPr>
        <p:spPr>
          <a:xfrm>
            <a:off x="10058400" y="4220645"/>
            <a:ext cx="2743199" cy="369332"/>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a:t>(*)</a:t>
            </a:r>
          </a:p>
        </p:txBody>
      </p:sp>
      <p:sp>
        <p:nvSpPr>
          <p:cNvPr id="8" name="TextBox 7">
            <a:extLst>
              <a:ext uri="{FF2B5EF4-FFF2-40B4-BE49-F238E27FC236}">
                <a16:creationId xmlns:a16="http://schemas.microsoft.com/office/drawing/2014/main" id="{CB1FE06C-DF04-4014-9E5A-6D907BE3069A}"/>
              </a:ext>
            </a:extLst>
          </p:cNvPr>
          <p:cNvSpPr txBox="1"/>
          <p:nvPr/>
        </p:nvSpPr>
        <p:spPr>
          <a:xfrm>
            <a:off x="4807744" y="6078021"/>
            <a:ext cx="8243887" cy="369332"/>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r"/>
            <a:r>
              <a:rPr lang="en-US"/>
              <a:t>*</a:t>
            </a:r>
            <a:r>
              <a:rPr lang="en-US" err="1"/>
              <a:t>Leçon</a:t>
            </a:r>
            <a:r>
              <a:rPr lang="en-US"/>
              <a:t> </a:t>
            </a:r>
            <a:r>
              <a:rPr lang="en-US" err="1"/>
              <a:t>inaugurale</a:t>
            </a:r>
            <a:r>
              <a:rPr lang="en-US"/>
              <a:t> de Yann Le Cun au </a:t>
            </a:r>
            <a:r>
              <a:rPr lang="en-US" err="1"/>
              <a:t>collège</a:t>
            </a:r>
            <a:r>
              <a:rPr lang="en-US"/>
              <a:t> de France en 2016</a:t>
            </a:r>
          </a:p>
        </p:txBody>
      </p:sp>
      <p:sp>
        <p:nvSpPr>
          <p:cNvPr id="9" name="TextBox 8">
            <a:extLst>
              <a:ext uri="{FF2B5EF4-FFF2-40B4-BE49-F238E27FC236}">
                <a16:creationId xmlns:a16="http://schemas.microsoft.com/office/drawing/2014/main" id="{D7475527-4C7A-43EC-810A-B9E6F2D1609B}"/>
              </a:ext>
            </a:extLst>
          </p:cNvPr>
          <p:cNvSpPr txBox="1"/>
          <p:nvPr/>
        </p:nvSpPr>
        <p:spPr>
          <a:xfrm>
            <a:off x="1866900" y="76468"/>
            <a:ext cx="9696449" cy="1323439"/>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r>
              <a:rPr lang="en-US" sz="4000">
                <a:solidFill>
                  <a:srgbClr val="2E75B6"/>
                </a:solidFill>
                <a:latin typeface="Cambria"/>
              </a:rPr>
              <a:t>Apprentissage profond des avancées spectaculaires en reconnaissance d'images</a:t>
            </a:r>
            <a:r>
              <a:rPr lang="en-US" sz="4000">
                <a:latin typeface="Cambria"/>
              </a:rPr>
              <a:t>​</a:t>
            </a:r>
          </a:p>
        </p:txBody>
      </p:sp>
      <p:sp>
        <p:nvSpPr>
          <p:cNvPr id="4" name="Espace réservé du numéro de diapositive 3">
            <a:extLst>
              <a:ext uri="{FF2B5EF4-FFF2-40B4-BE49-F238E27FC236}">
                <a16:creationId xmlns:a16="http://schemas.microsoft.com/office/drawing/2014/main" id="{FC2A6108-DD01-47E6-95D1-5D4DC14A5218}"/>
              </a:ext>
            </a:extLst>
          </p:cNvPr>
          <p:cNvSpPr>
            <a:spLocks noGrp="1"/>
          </p:cNvSpPr>
          <p:nvPr>
            <p:ph type="sldNum" sz="quarter" idx="12"/>
          </p:nvPr>
        </p:nvSpPr>
        <p:spPr/>
        <p:txBody>
          <a:bodyPr/>
          <a:lstStyle/>
          <a:p>
            <a:pPr rtl="0"/>
            <a:fld id="{71B7BAC7-FE87-40F6-AA24-4F4685D1B022}" type="slidenum">
              <a:rPr lang="fr-FR" smtClean="0"/>
              <a:t>83</a:t>
            </a:fld>
            <a:endParaRPr lang="fr-FR" dirty="0"/>
          </a:p>
        </p:txBody>
      </p:sp>
    </p:spTree>
    <p:extLst>
      <p:ext uri="{BB962C8B-B14F-4D97-AF65-F5344CB8AC3E}">
        <p14:creationId xmlns:p14="http://schemas.microsoft.com/office/powerpoint/2010/main" val="138864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EAB20F0-9850-4A62-B74E-D6282AD488E4}"/>
              </a:ext>
            </a:extLst>
          </p:cNvPr>
          <p:cNvPicPr>
            <a:picLocks noChangeAspect="1"/>
          </p:cNvPicPr>
          <p:nvPr/>
        </p:nvPicPr>
        <p:blipFill>
          <a:blip r:embed="rId3"/>
          <a:stretch>
            <a:fillRect/>
          </a:stretch>
        </p:blipFill>
        <p:spPr>
          <a:xfrm>
            <a:off x="128587" y="2115005"/>
            <a:ext cx="5969793" cy="3747176"/>
          </a:xfrm>
          <a:prstGeom prst="rect">
            <a:avLst/>
          </a:prstGeom>
        </p:spPr>
      </p:pic>
      <p:sp>
        <p:nvSpPr>
          <p:cNvPr id="3" name="TextBox 2">
            <a:extLst>
              <a:ext uri="{FF2B5EF4-FFF2-40B4-BE49-F238E27FC236}">
                <a16:creationId xmlns:a16="http://schemas.microsoft.com/office/drawing/2014/main" id="{D4264966-0019-4530-96D4-B51F4F2DA60B}"/>
              </a:ext>
            </a:extLst>
          </p:cNvPr>
          <p:cNvSpPr txBox="1"/>
          <p:nvPr/>
        </p:nvSpPr>
        <p:spPr>
          <a:xfrm>
            <a:off x="1866900" y="231250"/>
            <a:ext cx="9708356" cy="1323439"/>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r>
              <a:rPr lang="en-US" sz="4000">
                <a:solidFill>
                  <a:srgbClr val="2E75B6"/>
                </a:solidFill>
                <a:latin typeface="Cambria"/>
              </a:rPr>
              <a:t>Apprentissage profond des avancées spectaculaires en reconnaissance d'images</a:t>
            </a:r>
            <a:r>
              <a:rPr lang="en-US" sz="4000">
                <a:latin typeface="Cambria"/>
              </a:rPr>
              <a:t>​</a:t>
            </a:r>
          </a:p>
        </p:txBody>
      </p:sp>
      <p:pic>
        <p:nvPicPr>
          <p:cNvPr id="4" name="Picture 4">
            <a:extLst>
              <a:ext uri="{FF2B5EF4-FFF2-40B4-BE49-F238E27FC236}">
                <a16:creationId xmlns:a16="http://schemas.microsoft.com/office/drawing/2014/main" id="{6FC0DC90-C466-4A48-9C3B-3116C3A954B2}"/>
              </a:ext>
            </a:extLst>
          </p:cNvPr>
          <p:cNvPicPr>
            <a:picLocks noChangeAspect="1"/>
          </p:cNvPicPr>
          <p:nvPr/>
        </p:nvPicPr>
        <p:blipFill>
          <a:blip r:embed="rId4"/>
          <a:stretch>
            <a:fillRect/>
          </a:stretch>
        </p:blipFill>
        <p:spPr>
          <a:xfrm>
            <a:off x="6312694" y="2328862"/>
            <a:ext cx="5734050" cy="3438525"/>
          </a:xfrm>
          <a:prstGeom prst="rect">
            <a:avLst/>
          </a:prstGeom>
        </p:spPr>
      </p:pic>
      <p:sp>
        <p:nvSpPr>
          <p:cNvPr id="5" name="Espace réservé du numéro de diapositive 4">
            <a:extLst>
              <a:ext uri="{FF2B5EF4-FFF2-40B4-BE49-F238E27FC236}">
                <a16:creationId xmlns:a16="http://schemas.microsoft.com/office/drawing/2014/main" id="{841A8882-6E03-4F9A-BDAA-B8C376D584F1}"/>
              </a:ext>
            </a:extLst>
          </p:cNvPr>
          <p:cNvSpPr>
            <a:spLocks noGrp="1"/>
          </p:cNvSpPr>
          <p:nvPr>
            <p:ph type="sldNum" sz="quarter" idx="12"/>
          </p:nvPr>
        </p:nvSpPr>
        <p:spPr/>
        <p:txBody>
          <a:bodyPr/>
          <a:lstStyle/>
          <a:p>
            <a:pPr rtl="0"/>
            <a:fld id="{71B7BAC7-FE87-40F6-AA24-4F4685D1B022}" type="slidenum">
              <a:rPr lang="fr-FR" smtClean="0"/>
              <a:t>84</a:t>
            </a:fld>
            <a:endParaRPr lang="fr-FR" dirty="0"/>
          </a:p>
        </p:txBody>
      </p:sp>
    </p:spTree>
    <p:extLst>
      <p:ext uri="{BB962C8B-B14F-4D97-AF65-F5344CB8AC3E}">
        <p14:creationId xmlns:p14="http://schemas.microsoft.com/office/powerpoint/2010/main" val="323843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BEA72-1A37-4F1B-BD9C-AFA8A3F8F53E}"/>
              </a:ext>
            </a:extLst>
          </p:cNvPr>
          <p:cNvSpPr>
            <a:spLocks noGrp="1"/>
          </p:cNvSpPr>
          <p:nvPr>
            <p:ph type="title" idx="4294967295"/>
          </p:nvPr>
        </p:nvSpPr>
        <p:spPr>
          <a:xfrm>
            <a:off x="2807703" y="274638"/>
            <a:ext cx="9294060" cy="1143000"/>
          </a:xfrm>
        </p:spPr>
        <p:txBody>
          <a:bodyPr>
            <a:normAutofit fontScale="90000"/>
          </a:bodyPr>
          <a:lstStyle/>
          <a:p>
            <a:r>
              <a:rPr lang="en-US"/>
              <a:t>Comment obtenir les données étiquetées?</a:t>
            </a:r>
          </a:p>
        </p:txBody>
      </p:sp>
      <p:sp>
        <p:nvSpPr>
          <p:cNvPr id="6" name="Text Placeholder 5">
            <a:extLst>
              <a:ext uri="{FF2B5EF4-FFF2-40B4-BE49-F238E27FC236}">
                <a16:creationId xmlns:a16="http://schemas.microsoft.com/office/drawing/2014/main" id="{4DD4196B-A2AD-4FB8-AEEE-8B4C1C280DDB}"/>
              </a:ext>
            </a:extLst>
          </p:cNvPr>
          <p:cNvSpPr>
            <a:spLocks noGrp="1"/>
          </p:cNvSpPr>
          <p:nvPr>
            <p:ph type="body" idx="4294967295"/>
          </p:nvPr>
        </p:nvSpPr>
        <p:spPr>
          <a:xfrm>
            <a:off x="2405062" y="4346575"/>
            <a:ext cx="3385344" cy="284164"/>
          </a:xfrm>
        </p:spPr>
        <p:txBody>
          <a:bodyPr vert="horz" lIns="91440" tIns="45720" rIns="91440" bIns="45720" rtlCol="0" anchor="t">
            <a:noAutofit/>
          </a:bodyPr>
          <a:lstStyle/>
          <a:p>
            <a:pPr marL="0" indent="0" algn="ctr">
              <a:buNone/>
            </a:pPr>
            <a:r>
              <a:rPr lang="en-US" sz="2000">
                <a:cs typeface="Calibri"/>
              </a:rPr>
              <a:t>Captcha</a:t>
            </a:r>
            <a:endParaRPr lang="en-US"/>
          </a:p>
        </p:txBody>
      </p:sp>
      <p:pic>
        <p:nvPicPr>
          <p:cNvPr id="4" name="Picture 4">
            <a:extLst>
              <a:ext uri="{FF2B5EF4-FFF2-40B4-BE49-F238E27FC236}">
                <a16:creationId xmlns:a16="http://schemas.microsoft.com/office/drawing/2014/main" id="{9E795563-9FBF-409D-B05E-02F0E338EE51}"/>
              </a:ext>
            </a:extLst>
          </p:cNvPr>
          <p:cNvPicPr>
            <a:picLocks noGrp="1" noChangeAspect="1"/>
          </p:cNvPicPr>
          <p:nvPr>
            <p:ph sz="half" idx="4294967295"/>
          </p:nvPr>
        </p:nvPicPr>
        <p:blipFill>
          <a:blip r:embed="rId3"/>
          <a:stretch>
            <a:fillRect/>
          </a:stretch>
        </p:blipFill>
        <p:spPr>
          <a:xfrm>
            <a:off x="1678781" y="4720431"/>
            <a:ext cx="4754563" cy="1711325"/>
          </a:xfrm>
        </p:spPr>
      </p:pic>
      <p:sp>
        <p:nvSpPr>
          <p:cNvPr id="7" name="Text Placeholder 6">
            <a:extLst>
              <a:ext uri="{FF2B5EF4-FFF2-40B4-BE49-F238E27FC236}">
                <a16:creationId xmlns:a16="http://schemas.microsoft.com/office/drawing/2014/main" id="{C6A4DE54-A0A7-4D4F-A35A-B5330610F06F}"/>
              </a:ext>
            </a:extLst>
          </p:cNvPr>
          <p:cNvSpPr>
            <a:spLocks noGrp="1"/>
          </p:cNvSpPr>
          <p:nvPr>
            <p:ph type="body" sz="quarter" idx="4294967295"/>
          </p:nvPr>
        </p:nvSpPr>
        <p:spPr>
          <a:xfrm>
            <a:off x="4091782" y="1631950"/>
            <a:ext cx="4147345" cy="319882"/>
          </a:xfrm>
        </p:spPr>
        <p:txBody>
          <a:bodyPr vert="horz" lIns="91440" tIns="45720" rIns="91440" bIns="45720" rtlCol="0" anchor="t">
            <a:normAutofit fontScale="70000" lnSpcReduction="20000"/>
          </a:bodyPr>
          <a:lstStyle/>
          <a:p>
            <a:pPr marL="0" indent="0" algn="ctr">
              <a:buNone/>
            </a:pPr>
            <a:r>
              <a:rPr lang="en-US">
                <a:cs typeface="Calibri"/>
              </a:rPr>
              <a:t>Etiquetage manuel</a:t>
            </a:r>
            <a:endParaRPr lang="en-US"/>
          </a:p>
        </p:txBody>
      </p:sp>
      <p:pic>
        <p:nvPicPr>
          <p:cNvPr id="15" name="Picture 15">
            <a:extLst>
              <a:ext uri="{FF2B5EF4-FFF2-40B4-BE49-F238E27FC236}">
                <a16:creationId xmlns:a16="http://schemas.microsoft.com/office/drawing/2014/main" id="{CE6B846D-6DBA-4BAA-9FDC-868EA19D307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690176" y="1432385"/>
            <a:ext cx="4449545" cy="2358327"/>
          </a:xfrm>
          <a:prstGeom prst="rect">
            <a:avLst/>
          </a:prstGeom>
        </p:spPr>
      </p:pic>
      <p:sp>
        <p:nvSpPr>
          <p:cNvPr id="19" name="TextBox 18">
            <a:extLst>
              <a:ext uri="{FF2B5EF4-FFF2-40B4-BE49-F238E27FC236}">
                <a16:creationId xmlns:a16="http://schemas.microsoft.com/office/drawing/2014/main" id="{5236DC43-EB62-488C-9F3B-DC814DDE4CF4}"/>
              </a:ext>
            </a:extLst>
          </p:cNvPr>
          <p:cNvSpPr txBox="1"/>
          <p:nvPr/>
        </p:nvSpPr>
        <p:spPr>
          <a:xfrm>
            <a:off x="7129463" y="4259773"/>
            <a:ext cx="4886322" cy="400110"/>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r>
              <a:rPr lang="en-US"/>
              <a:t>Science </a:t>
            </a:r>
            <a:r>
              <a:rPr lang="en-US" sz="2000"/>
              <a:t>participative</a:t>
            </a:r>
            <a:r>
              <a:rPr lang="en-US"/>
              <a:t>: Games with a purpose</a:t>
            </a:r>
            <a:endParaRPr lang="en-US">
              <a:cs typeface="Calibri"/>
            </a:endParaRPr>
          </a:p>
        </p:txBody>
      </p:sp>
      <p:pic>
        <p:nvPicPr>
          <p:cNvPr id="20" name="Picture 20">
            <a:extLst>
              <a:ext uri="{FF2B5EF4-FFF2-40B4-BE49-F238E27FC236}">
                <a16:creationId xmlns:a16="http://schemas.microsoft.com/office/drawing/2014/main" id="{19D86275-FA78-4528-A2EE-0BB52A24605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284244" y="4776850"/>
            <a:ext cx="4195761" cy="1901994"/>
          </a:xfrm>
          <a:prstGeom prst="rect">
            <a:avLst/>
          </a:prstGeom>
        </p:spPr>
      </p:pic>
      <p:pic>
        <p:nvPicPr>
          <p:cNvPr id="24" name="Picture 24">
            <a:extLst>
              <a:ext uri="{FF2B5EF4-FFF2-40B4-BE49-F238E27FC236}">
                <a16:creationId xmlns:a16="http://schemas.microsoft.com/office/drawing/2014/main" id="{A67283DB-DB30-4923-B554-90F551678EBD}"/>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629150" y="2130742"/>
            <a:ext cx="2743200" cy="1834515"/>
          </a:xfrm>
          <a:prstGeom prst="rect">
            <a:avLst/>
          </a:prstGeom>
        </p:spPr>
      </p:pic>
      <p:pic>
        <p:nvPicPr>
          <p:cNvPr id="8" name="Graphic 4" descr="Micro de radio">
            <a:extLst>
              <a:ext uri="{FF2B5EF4-FFF2-40B4-BE49-F238E27FC236}">
                <a16:creationId xmlns:a16="http://schemas.microsoft.com/office/drawing/2014/main" id="{E1E77D41-D88B-48DB-A2A2-580798F85BB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6996" y="2509963"/>
            <a:ext cx="914400" cy="914400"/>
          </a:xfrm>
          <a:prstGeom prst="rect">
            <a:avLst/>
          </a:prstGeom>
        </p:spPr>
      </p:pic>
      <p:sp>
        <p:nvSpPr>
          <p:cNvPr id="9" name="TextBox 8">
            <a:extLst>
              <a:ext uri="{FF2B5EF4-FFF2-40B4-BE49-F238E27FC236}">
                <a16:creationId xmlns:a16="http://schemas.microsoft.com/office/drawing/2014/main" id="{4F421BBD-52CA-4693-AB31-3763F06E572D}"/>
              </a:ext>
            </a:extLst>
          </p:cNvPr>
          <p:cNvSpPr txBox="1"/>
          <p:nvPr/>
        </p:nvSpPr>
        <p:spPr>
          <a:xfrm>
            <a:off x="1383756" y="3601520"/>
            <a:ext cx="2921792" cy="369332"/>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r>
              <a:rPr lang="en-US">
                <a:cs typeface="Calibri"/>
              </a:rPr>
              <a:t>Mon beau-frère et ma soeur</a:t>
            </a:r>
          </a:p>
        </p:txBody>
      </p:sp>
      <p:pic>
        <p:nvPicPr>
          <p:cNvPr id="10" name="Picture 8">
            <a:extLst>
              <a:ext uri="{FF2B5EF4-FFF2-40B4-BE49-F238E27FC236}">
                <a16:creationId xmlns:a16="http://schemas.microsoft.com/office/drawing/2014/main" id="{878C3BEC-AAFE-42E0-8E6F-F60C30741603}"/>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1245895" y="2129665"/>
            <a:ext cx="3374231" cy="1355408"/>
          </a:xfrm>
          <a:prstGeom prst="rect">
            <a:avLst/>
          </a:prstGeom>
        </p:spPr>
      </p:pic>
      <p:sp>
        <p:nvSpPr>
          <p:cNvPr id="3" name="Espace réservé du numéro de diapositive 2">
            <a:extLst>
              <a:ext uri="{FF2B5EF4-FFF2-40B4-BE49-F238E27FC236}">
                <a16:creationId xmlns:a16="http://schemas.microsoft.com/office/drawing/2014/main" id="{2F1BC4BF-6928-47F3-BADA-C7D72663A471}"/>
              </a:ext>
            </a:extLst>
          </p:cNvPr>
          <p:cNvSpPr>
            <a:spLocks noGrp="1"/>
          </p:cNvSpPr>
          <p:nvPr>
            <p:ph type="sldNum" sz="quarter" idx="12"/>
          </p:nvPr>
        </p:nvSpPr>
        <p:spPr/>
        <p:txBody>
          <a:bodyPr/>
          <a:lstStyle/>
          <a:p>
            <a:pPr rtl="0"/>
            <a:fld id="{71B7BAC7-FE87-40F6-AA24-4F4685D1B022}" type="slidenum">
              <a:rPr lang="fr-FR" smtClean="0"/>
              <a:t>85</a:t>
            </a:fld>
            <a:endParaRPr lang="fr-FR" dirty="0"/>
          </a:p>
        </p:txBody>
      </p:sp>
    </p:spTree>
    <p:extLst>
      <p:ext uri="{BB962C8B-B14F-4D97-AF65-F5344CB8AC3E}">
        <p14:creationId xmlns:p14="http://schemas.microsoft.com/office/powerpoint/2010/main" val="217672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7230F8-9FA8-4C2D-8F40-4E16404DDBA2}"/>
              </a:ext>
            </a:extLst>
          </p:cNvPr>
          <p:cNvSpPr>
            <a:spLocks noGrp="1"/>
          </p:cNvSpPr>
          <p:nvPr>
            <p:ph type="title"/>
          </p:nvPr>
        </p:nvSpPr>
        <p:spPr/>
        <p:txBody>
          <a:bodyPr>
            <a:normAutofit fontScale="90000"/>
          </a:bodyPr>
          <a:lstStyle/>
          <a:p>
            <a:r>
              <a:rPr lang="fr-FR" dirty="0"/>
              <a:t>Quelques réflexions en guise de conclusion</a:t>
            </a:r>
          </a:p>
        </p:txBody>
      </p:sp>
      <p:sp>
        <p:nvSpPr>
          <p:cNvPr id="3" name="Espace réservé du contenu 2">
            <a:extLst>
              <a:ext uri="{FF2B5EF4-FFF2-40B4-BE49-F238E27FC236}">
                <a16:creationId xmlns:a16="http://schemas.microsoft.com/office/drawing/2014/main" id="{D6A10B56-C296-4148-9A40-A02FCB274E48}"/>
              </a:ext>
            </a:extLst>
          </p:cNvPr>
          <p:cNvSpPr>
            <a:spLocks noGrp="1"/>
          </p:cNvSpPr>
          <p:nvPr>
            <p:ph idx="1"/>
          </p:nvPr>
        </p:nvSpPr>
        <p:spPr>
          <a:xfrm>
            <a:off x="1562100" y="1825624"/>
            <a:ext cx="9791700" cy="4874433"/>
          </a:xfrm>
        </p:spPr>
        <p:txBody>
          <a:bodyPr>
            <a:normAutofit/>
          </a:bodyPr>
          <a:lstStyle/>
          <a:p>
            <a:r>
              <a:rPr lang="fr-FR" dirty="0"/>
              <a:t>L’IA est un ensemble de techniques, utilité de comprendre leur fonctionnement pour démystifier l’IA</a:t>
            </a:r>
          </a:p>
          <a:p>
            <a:r>
              <a:rPr lang="fr-FR" dirty="0"/>
              <a:t>Les résultats sont aussi bons que les données sont bonnes</a:t>
            </a:r>
          </a:p>
          <a:p>
            <a:r>
              <a:rPr lang="fr-FR" dirty="0"/>
              <a:t>De plus en plus d’applications</a:t>
            </a:r>
          </a:p>
          <a:p>
            <a:r>
              <a:rPr lang="fr-FR" dirty="0"/>
              <a:t>Implication des citoyens pour comprendre, contrôler</a:t>
            </a:r>
          </a:p>
          <a:p>
            <a:endParaRPr lang="fr-FR" dirty="0"/>
          </a:p>
          <a:p>
            <a:endParaRPr lang="fr-FR" dirty="0"/>
          </a:p>
          <a:p>
            <a:r>
              <a:rPr lang="fr-FR" sz="2400" dirty="0"/>
              <a:t>PS: grosse consommation d’énergie. Si l’IA doit optimiser la consommation dans une ville, intégrer le coût énergétique des algorithmes dans les estimations d’améliorations</a:t>
            </a:r>
          </a:p>
        </p:txBody>
      </p:sp>
    </p:spTree>
    <p:extLst>
      <p:ext uri="{BB962C8B-B14F-4D97-AF65-F5344CB8AC3E}">
        <p14:creationId xmlns:p14="http://schemas.microsoft.com/office/powerpoint/2010/main" val="143588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91"/>
          <p:cNvSpPr txBox="1">
            <a:spLocks noGrp="1"/>
          </p:cNvSpPr>
          <p:nvPr>
            <p:ph type="title"/>
          </p:nvPr>
        </p:nvSpPr>
        <p:spPr>
          <a:xfrm>
            <a:off x="838200" y="365127"/>
            <a:ext cx="10515600" cy="1325563"/>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4400"/>
              <a:buFont typeface="Calibri"/>
              <a:buNone/>
            </a:pPr>
            <a:r>
              <a:rPr lang="en" dirty="0"/>
              <a:t>Bibliographie : quelques liens et références</a:t>
            </a:r>
            <a:endParaRPr dirty="0"/>
          </a:p>
        </p:txBody>
      </p:sp>
      <p:sp>
        <p:nvSpPr>
          <p:cNvPr id="957" name="Google Shape;957;p91"/>
          <p:cNvSpPr txBox="1">
            <a:spLocks noGrp="1"/>
          </p:cNvSpPr>
          <p:nvPr>
            <p:ph type="body" idx="1"/>
          </p:nvPr>
        </p:nvSpPr>
        <p:spPr>
          <a:xfrm>
            <a:off x="838200" y="1825625"/>
            <a:ext cx="10515600" cy="435133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304792" algn="l" rtl="0">
              <a:lnSpc>
                <a:spcPct val="90000"/>
              </a:lnSpc>
              <a:spcBef>
                <a:spcPts val="0"/>
              </a:spcBef>
              <a:spcAft>
                <a:spcPts val="0"/>
              </a:spcAft>
              <a:buClr>
                <a:schemeClr val="dk1"/>
              </a:buClr>
              <a:buSzPts val="2800"/>
              <a:buChar char="•"/>
            </a:pPr>
            <a:r>
              <a:rPr lang="en" u="sng" dirty="0">
                <a:solidFill>
                  <a:schemeClr val="hlink"/>
                </a:solidFill>
                <a:hlinkClick r:id="rId3"/>
              </a:rPr>
              <a:t>https://ortonomy.github.io/tic-tac-toe/</a:t>
            </a:r>
            <a:endParaRPr dirty="0"/>
          </a:p>
          <a:p>
            <a:pPr marL="304792" lvl="0" indent="-304792" algn="l" rtl="0">
              <a:lnSpc>
                <a:spcPct val="90000"/>
              </a:lnSpc>
              <a:spcBef>
                <a:spcPts val="1333"/>
              </a:spcBef>
              <a:spcAft>
                <a:spcPts val="0"/>
              </a:spcAft>
              <a:buClr>
                <a:schemeClr val="dk1"/>
              </a:buClr>
              <a:buSzPts val="2800"/>
              <a:buChar char="•"/>
            </a:pPr>
            <a:r>
              <a:rPr lang="en" u="sng" dirty="0">
                <a:solidFill>
                  <a:schemeClr val="hlink"/>
                </a:solidFill>
                <a:hlinkClick r:id="rId4"/>
              </a:rPr>
              <a:t>http://binaire.blog.lemonde.fr/2016/03/15/1-2-3-1-go/</a:t>
            </a:r>
            <a:r>
              <a:rPr lang="en" dirty="0"/>
              <a:t> </a:t>
            </a:r>
            <a:endParaRPr dirty="0"/>
          </a:p>
          <a:p>
            <a:pPr marL="304792" lvl="0" indent="-304792" algn="l" rtl="0">
              <a:lnSpc>
                <a:spcPct val="90000"/>
              </a:lnSpc>
              <a:spcBef>
                <a:spcPts val="1333"/>
              </a:spcBef>
              <a:spcAft>
                <a:spcPts val="0"/>
              </a:spcAft>
              <a:buClr>
                <a:schemeClr val="dk1"/>
              </a:buClr>
              <a:buSzPts val="2800"/>
              <a:buChar char="•"/>
            </a:pPr>
            <a:r>
              <a:rPr lang="en" u="sng" dirty="0">
                <a:solidFill>
                  <a:schemeClr val="hlink"/>
                </a:solidFill>
                <a:hlinkClick r:id="rId5"/>
              </a:rPr>
              <a:t>https://www.reddit.com/r/MachineLearning/comments/4a7lc4/alphago_vs_deep_blue/</a:t>
            </a:r>
            <a:endParaRPr lang="en" u="sng" dirty="0">
              <a:solidFill>
                <a:schemeClr val="hlink"/>
              </a:solidFill>
            </a:endParaRPr>
          </a:p>
          <a:p>
            <a:pPr marL="304792" lvl="0" indent="-304792" algn="l" rtl="0">
              <a:lnSpc>
                <a:spcPct val="90000"/>
              </a:lnSpc>
              <a:spcBef>
                <a:spcPts val="1333"/>
              </a:spcBef>
              <a:spcAft>
                <a:spcPts val="0"/>
              </a:spcAft>
              <a:buClr>
                <a:schemeClr val="dk1"/>
              </a:buClr>
              <a:buSzPts val="2800"/>
              <a:buChar char="•"/>
            </a:pPr>
            <a:r>
              <a:rPr lang="en" dirty="0">
                <a:solidFill>
                  <a:schemeClr val="tx1"/>
                </a:solidFill>
              </a:rPr>
              <a:t>Introduction au machine Learning. C-A Azencott Dunod </a:t>
            </a:r>
          </a:p>
          <a:p>
            <a:pPr marL="304792" lvl="0" indent="-304792" algn="l" rtl="0">
              <a:lnSpc>
                <a:spcPct val="90000"/>
              </a:lnSpc>
              <a:spcBef>
                <a:spcPts val="1333"/>
              </a:spcBef>
              <a:spcAft>
                <a:spcPts val="0"/>
              </a:spcAft>
              <a:buClr>
                <a:schemeClr val="dk1"/>
              </a:buClr>
              <a:buSzPts val="2800"/>
              <a:buChar char="•"/>
            </a:pPr>
            <a:r>
              <a:rPr lang="en-US" i="1" dirty="0">
                <a:ea typeface="+mn-lt"/>
                <a:cs typeface="+mn-lt"/>
              </a:rPr>
              <a:t>Cathy O'Neil, « </a:t>
            </a:r>
            <a:r>
              <a:rPr lang="en-US" i="1" dirty="0" err="1">
                <a:ea typeface="+mn-lt"/>
                <a:cs typeface="+mn-lt"/>
              </a:rPr>
              <a:t>Algorithmes</a:t>
            </a:r>
            <a:r>
              <a:rPr lang="en-US" i="1" dirty="0">
                <a:ea typeface="+mn-lt"/>
                <a:cs typeface="+mn-lt"/>
              </a:rPr>
              <a:t> : la bombe à </a:t>
            </a:r>
            <a:r>
              <a:rPr lang="en-US" i="1" dirty="0" err="1">
                <a:ea typeface="+mn-lt"/>
                <a:cs typeface="+mn-lt"/>
              </a:rPr>
              <a:t>retardement</a:t>
            </a:r>
            <a:r>
              <a:rPr lang="en-US" i="1" dirty="0">
                <a:ea typeface="+mn-lt"/>
                <a:cs typeface="+mn-lt"/>
              </a:rPr>
              <a:t> », Les </a:t>
            </a:r>
            <a:r>
              <a:rPr lang="en-US" i="1" dirty="0" err="1">
                <a:ea typeface="+mn-lt"/>
                <a:cs typeface="+mn-lt"/>
              </a:rPr>
              <a:t>Arènes</a:t>
            </a:r>
            <a:endParaRPr lang="en-US" i="1" dirty="0">
              <a:ea typeface="+mn-lt"/>
              <a:cs typeface="+mn-lt"/>
            </a:endParaRPr>
          </a:p>
          <a:p>
            <a:pPr marL="304792" indent="-304792">
              <a:lnSpc>
                <a:spcPct val="90000"/>
              </a:lnSpc>
              <a:spcBef>
                <a:spcPts val="1333"/>
              </a:spcBef>
              <a:buClr>
                <a:schemeClr val="dk1"/>
              </a:buClr>
              <a:buSzPts val="2800"/>
            </a:pPr>
            <a:r>
              <a:rPr lang="en-US" i="1" dirty="0">
                <a:cs typeface="Calibri"/>
              </a:rPr>
              <a:t>Yann Le </a:t>
            </a:r>
            <a:r>
              <a:rPr lang="en-US" i="1" dirty="0" err="1">
                <a:cs typeface="Calibri"/>
              </a:rPr>
              <a:t>Cun</a:t>
            </a:r>
            <a:r>
              <a:rPr lang="en-US" i="1" dirty="0">
                <a:cs typeface="Calibri"/>
              </a:rPr>
              <a:t>. </a:t>
            </a:r>
            <a:r>
              <a:rPr lang="en-US" i="1" dirty="0" err="1">
                <a:cs typeface="Calibri"/>
              </a:rPr>
              <a:t>Leçons</a:t>
            </a:r>
            <a:r>
              <a:rPr lang="en-US" i="1" dirty="0">
                <a:cs typeface="Calibri"/>
              </a:rPr>
              <a:t> du </a:t>
            </a:r>
            <a:r>
              <a:rPr lang="en-US" i="1" dirty="0" err="1">
                <a:cs typeface="Calibri"/>
              </a:rPr>
              <a:t>collège</a:t>
            </a:r>
            <a:r>
              <a:rPr lang="en-US" i="1" dirty="0">
                <a:cs typeface="Calibri"/>
              </a:rPr>
              <a:t> de France</a:t>
            </a:r>
          </a:p>
          <a:p>
            <a:pPr marL="304792" lvl="0" indent="-304792" algn="l" rtl="0">
              <a:lnSpc>
                <a:spcPct val="90000"/>
              </a:lnSpc>
              <a:spcBef>
                <a:spcPts val="1333"/>
              </a:spcBef>
              <a:spcAft>
                <a:spcPts val="0"/>
              </a:spcAft>
              <a:buClr>
                <a:schemeClr val="dk1"/>
              </a:buClr>
              <a:buSzPts val="2800"/>
              <a:buChar char="•"/>
            </a:pPr>
            <a:endParaRPr lang="en-US" i="1" dirty="0">
              <a:ea typeface="+mn-lt"/>
              <a:cs typeface="+mn-lt"/>
            </a:endParaRPr>
          </a:p>
          <a:p>
            <a:pPr marL="304792" lvl="0" indent="-304792" algn="l" rtl="0">
              <a:lnSpc>
                <a:spcPct val="90000"/>
              </a:lnSpc>
              <a:spcBef>
                <a:spcPts val="1333"/>
              </a:spcBef>
              <a:spcAft>
                <a:spcPts val="0"/>
              </a:spcAft>
              <a:buClr>
                <a:schemeClr val="dk1"/>
              </a:buClr>
              <a:buSzPts val="2800"/>
              <a:buChar char="•"/>
            </a:pPr>
            <a:endParaRPr lang="en" dirty="0">
              <a:solidFill>
                <a:schemeClr val="tx1"/>
              </a:solidFill>
            </a:endParaRPr>
          </a:p>
          <a:p>
            <a:pPr marL="152396" indent="0">
              <a:buNone/>
            </a:pPr>
            <a:endParaRPr dirty="0"/>
          </a:p>
          <a:p>
            <a:pPr marL="304792" lvl="0" indent="-67732" algn="l" rtl="0">
              <a:lnSpc>
                <a:spcPct val="90000"/>
              </a:lnSpc>
              <a:spcBef>
                <a:spcPts val="1333"/>
              </a:spcBef>
              <a:spcAft>
                <a:spcPts val="0"/>
              </a:spcAft>
              <a:buClr>
                <a:schemeClr val="dk1"/>
              </a:buClr>
              <a:buSzPts val="2800"/>
              <a:buNone/>
            </a:pPr>
            <a:endParaRPr dirty="0"/>
          </a:p>
        </p:txBody>
      </p:sp>
    </p:spTree>
    <p:extLst>
      <p:ext uri="{BB962C8B-B14F-4D97-AF65-F5344CB8AC3E}">
        <p14:creationId xmlns:p14="http://schemas.microsoft.com/office/powerpoint/2010/main" val="319829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2324100" y="365125"/>
            <a:ext cx="9029700" cy="1325563"/>
          </a:xfrm>
        </p:spPr>
        <p:txBody>
          <a:bodyPr spcFirstLastPara="1"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rtl="0">
              <a:spcBef>
                <a:spcPts val="0"/>
              </a:spcBef>
              <a:spcAft>
                <a:spcPts val="0"/>
              </a:spcAft>
              <a:buClr>
                <a:schemeClr val="dk1"/>
              </a:buClr>
              <a:buSzPts val="4400"/>
              <a:buFont typeface="Calibri"/>
              <a:buNone/>
            </a:pPr>
            <a:r>
              <a:rPr lang="fr-FR" sz="4400">
                <a:solidFill>
                  <a:schemeClr val="accent1">
                    <a:lumMod val="75000"/>
                  </a:schemeClr>
                </a:solidFill>
              </a:rPr>
              <a:t>Un peu de vocabulaire (2)</a:t>
            </a:r>
          </a:p>
        </p:txBody>
      </p:sp>
      <p:sp>
        <p:nvSpPr>
          <p:cNvPr id="185" name="Google Shape;185;p32"/>
          <p:cNvSpPr txBox="1">
            <a:spLocks noGrp="1"/>
          </p:cNvSpPr>
          <p:nvPr>
            <p:ph sz="half" idx="1"/>
          </p:nvPr>
        </p:nvSpPr>
        <p:spPr>
          <a:xfrm>
            <a:off x="1569699" y="1825625"/>
            <a:ext cx="10041730" cy="4351338"/>
          </a:xfrm>
        </p:spPr>
        <p:txBody>
          <a:bodyPr spcFirstLastPara="1" lIns="121900" tIns="60933" rIns="121900" bIns="60933"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lvl="0" indent="-304792" rtl="0">
              <a:lnSpc>
                <a:spcPct val="90000"/>
              </a:lnSpc>
              <a:spcBef>
                <a:spcPts val="0"/>
              </a:spcBef>
              <a:spcAft>
                <a:spcPts val="0"/>
              </a:spcAft>
              <a:buClr>
                <a:schemeClr val="dk1"/>
              </a:buClr>
              <a:buSzPts val="2800"/>
              <a:buChar char="•"/>
            </a:pPr>
            <a:r>
              <a:rPr lang="fr-FR" sz="2000" dirty="0">
                <a:solidFill>
                  <a:schemeClr val="tx1"/>
                </a:solidFill>
              </a:rPr>
              <a:t>Ces termes ont à peu près le même sens :</a:t>
            </a:r>
          </a:p>
          <a:p>
            <a:pPr marL="914377" lvl="1" indent="-304792" rtl="0">
              <a:lnSpc>
                <a:spcPct val="90000"/>
              </a:lnSpc>
              <a:spcBef>
                <a:spcPts val="667"/>
              </a:spcBef>
              <a:spcAft>
                <a:spcPts val="0"/>
              </a:spcAft>
              <a:buClr>
                <a:schemeClr val="dk1"/>
              </a:buClr>
              <a:buSzPts val="2400"/>
              <a:buChar char="•"/>
            </a:pPr>
            <a:r>
              <a:rPr lang="fr-FR" sz="2000" dirty="0">
                <a:solidFill>
                  <a:schemeClr val="tx1"/>
                </a:solidFill>
              </a:rPr>
              <a:t>l’apprentissage machine</a:t>
            </a:r>
          </a:p>
          <a:p>
            <a:pPr marL="914377" lvl="1" indent="-304792" rtl="0">
              <a:lnSpc>
                <a:spcPct val="90000"/>
              </a:lnSpc>
              <a:spcBef>
                <a:spcPts val="667"/>
              </a:spcBef>
              <a:spcAft>
                <a:spcPts val="0"/>
              </a:spcAft>
              <a:buClr>
                <a:schemeClr val="dk1"/>
              </a:buClr>
              <a:buSzPts val="2400"/>
              <a:buChar char="•"/>
            </a:pPr>
            <a:r>
              <a:rPr lang="fr-FR" sz="2000" dirty="0">
                <a:solidFill>
                  <a:schemeClr val="tx1"/>
                </a:solidFill>
              </a:rPr>
              <a:t>l’apprentissage automatique</a:t>
            </a:r>
          </a:p>
          <a:p>
            <a:pPr marL="914377" lvl="1" indent="-304792" rtl="0">
              <a:lnSpc>
                <a:spcPct val="90000"/>
              </a:lnSpc>
              <a:spcBef>
                <a:spcPts val="667"/>
              </a:spcBef>
              <a:spcAft>
                <a:spcPts val="0"/>
              </a:spcAft>
              <a:buClr>
                <a:schemeClr val="dk1"/>
              </a:buClr>
              <a:buSzPts val="2400"/>
              <a:buChar char="•"/>
            </a:pPr>
            <a:r>
              <a:rPr lang="fr-FR" sz="2000" dirty="0">
                <a:solidFill>
                  <a:schemeClr val="tx1"/>
                </a:solidFill>
              </a:rPr>
              <a:t>l’apprentissage artificiel</a:t>
            </a:r>
          </a:p>
          <a:p>
            <a:pPr marL="914377" lvl="1" indent="-304792" rtl="0">
              <a:lnSpc>
                <a:spcPct val="90000"/>
              </a:lnSpc>
              <a:spcBef>
                <a:spcPts val="667"/>
              </a:spcBef>
              <a:spcAft>
                <a:spcPts val="0"/>
              </a:spcAft>
              <a:buClr>
                <a:schemeClr val="dk1"/>
              </a:buClr>
              <a:buSzPts val="2400"/>
              <a:buChar char="•"/>
            </a:pPr>
            <a:r>
              <a:rPr lang="fr-FR" sz="2000" dirty="0">
                <a:solidFill>
                  <a:schemeClr val="tx1"/>
                </a:solidFill>
              </a:rPr>
              <a:t>(voire) l’apprentissage statistique</a:t>
            </a:r>
          </a:p>
          <a:p>
            <a:pPr marL="914377" lvl="1" indent="-101597" rtl="0">
              <a:lnSpc>
                <a:spcPct val="90000"/>
              </a:lnSpc>
              <a:spcBef>
                <a:spcPts val="667"/>
              </a:spcBef>
              <a:spcAft>
                <a:spcPts val="0"/>
              </a:spcAft>
              <a:buClr>
                <a:schemeClr val="dk1"/>
              </a:buClr>
              <a:buSzPts val="2400"/>
              <a:buNone/>
            </a:pPr>
            <a:endParaRPr lang="fr-FR" sz="2000" dirty="0">
              <a:solidFill>
                <a:schemeClr val="tx1"/>
              </a:solidFill>
            </a:endParaRPr>
          </a:p>
          <a:p>
            <a:pPr marL="914377" lvl="1" indent="-101597" rtl="0">
              <a:lnSpc>
                <a:spcPct val="90000"/>
              </a:lnSpc>
              <a:spcBef>
                <a:spcPts val="667"/>
              </a:spcBef>
              <a:spcAft>
                <a:spcPts val="0"/>
              </a:spcAft>
              <a:buClr>
                <a:schemeClr val="dk1"/>
              </a:buClr>
              <a:buSzPts val="2400"/>
              <a:buNone/>
            </a:pPr>
            <a:endParaRPr lang="fr-FR" sz="2000" dirty="0">
              <a:solidFill>
                <a:schemeClr val="tx1"/>
              </a:solidFill>
            </a:endParaRPr>
          </a:p>
          <a:p>
            <a:pPr marL="914377" lvl="1" indent="-304792" rtl="0">
              <a:lnSpc>
                <a:spcPct val="90000"/>
              </a:lnSpc>
              <a:spcBef>
                <a:spcPts val="667"/>
              </a:spcBef>
              <a:spcAft>
                <a:spcPts val="0"/>
              </a:spcAft>
              <a:buClr>
                <a:schemeClr val="dk1"/>
              </a:buClr>
              <a:buSzPts val="2400"/>
              <a:buChar char="•"/>
            </a:pPr>
            <a:r>
              <a:rPr lang="fr-FR" sz="2000" dirty="0">
                <a:solidFill>
                  <a:schemeClr val="tx1"/>
                </a:solidFill>
              </a:rPr>
              <a:t>Quand on parle d’apprentissage profond (</a:t>
            </a:r>
            <a:r>
              <a:rPr lang="fr-FR" sz="2000" dirty="0" err="1">
                <a:solidFill>
                  <a:schemeClr val="tx1"/>
                </a:solidFill>
              </a:rPr>
              <a:t>deep</a:t>
            </a:r>
            <a:r>
              <a:rPr lang="fr-FR" sz="2000" dirty="0">
                <a:solidFill>
                  <a:schemeClr val="tx1"/>
                </a:solidFill>
              </a:rPr>
              <a:t> </a:t>
            </a:r>
            <a:r>
              <a:rPr lang="fr-FR" sz="2000" dirty="0" err="1">
                <a:solidFill>
                  <a:schemeClr val="tx1"/>
                </a:solidFill>
              </a:rPr>
              <a:t>learning</a:t>
            </a:r>
            <a:r>
              <a:rPr lang="fr-FR" sz="2000" dirty="0">
                <a:solidFill>
                  <a:schemeClr val="tx1"/>
                </a:solidFill>
              </a:rPr>
              <a:t>), c’est une variante de ces technologies</a:t>
            </a:r>
          </a:p>
        </p:txBody>
      </p:sp>
      <p:sp>
        <p:nvSpPr>
          <p:cNvPr id="186" name="Google Shape;186;p32" hidden="1"/>
          <p:cNvSpPr txBox="1">
            <a:spLocks noGrp="1"/>
          </p:cNvSpPr>
          <p:nvPr>
            <p:ph type="sldNum" idx="12"/>
          </p:nvPr>
        </p:nvSpPr>
        <p:spPr>
          <a:xfrm>
            <a:off x="8610600" y="6356351"/>
            <a:ext cx="2743200" cy="365125"/>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9</a:t>
            </a:fld>
            <a:endParaRPr lang="fr-FR"/>
          </a:p>
        </p:txBody>
      </p:sp>
    </p:spTree>
    <p:extLst>
      <p:ext uri="{BB962C8B-B14F-4D97-AF65-F5344CB8AC3E}">
        <p14:creationId xmlns:p14="http://schemas.microsoft.com/office/powerpoint/2010/main" val="622570152"/>
      </p:ext>
    </p:extLst>
  </p:cSld>
  <p:clrMapOvr>
    <a:masterClrMapping/>
  </p:clrMapOvr>
</p:sld>
</file>

<file path=ppt/theme/theme1.xml><?xml version="1.0" encoding="utf-8"?>
<a:theme xmlns:a="http://schemas.openxmlformats.org/drawingml/2006/main" name="Modèle de conception Cloud skipp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666290_TF03460508.potx" id="{51D5EDB0-2B33-4937-8DF6-51E8AD0D01A6}" vid="{35AA3B10-5F9D-4026-A6E1-289470B794CF}"/>
    </a:ext>
  </a:extLst>
</a:theme>
</file>

<file path=ppt/theme/theme2.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ursBD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790442C413F749AE0AF3DB5F795DE5" ma:contentTypeVersion="10" ma:contentTypeDescription="Crée un document." ma:contentTypeScope="" ma:versionID="bde0b984cde8399e7767e2aeae646419">
  <xsd:schema xmlns:xsd="http://www.w3.org/2001/XMLSchema" xmlns:xs="http://www.w3.org/2001/XMLSchema" xmlns:p="http://schemas.microsoft.com/office/2006/metadata/properties" xmlns:ns3="fc9262cd-cd66-4b4b-ae9c-1feda6451d4e" xmlns:ns4="c4bb6139-44da-4884-99f0-a5c2f4d81f97" targetNamespace="http://schemas.microsoft.com/office/2006/metadata/properties" ma:root="true" ma:fieldsID="9f5439003bc8de697a7cfe9f8aba43dd" ns3:_="" ns4:_="">
    <xsd:import namespace="fc9262cd-cd66-4b4b-ae9c-1feda6451d4e"/>
    <xsd:import namespace="c4bb6139-44da-4884-99f0-a5c2f4d81f9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9262cd-cd66-4b4b-ae9c-1feda6451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b6139-44da-4884-99f0-a5c2f4d81f97"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SharingHintHash" ma:index="17"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2.xml><?xml version="1.0" encoding="utf-8"?>
<ds:datastoreItem xmlns:ds="http://schemas.openxmlformats.org/officeDocument/2006/customXml" ds:itemID="{80D248CD-F64F-4D49-A9C9-06A240226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9262cd-cd66-4b4b-ae9c-1feda6451d4e"/>
    <ds:schemaRef ds:uri="c4bb6139-44da-4884-99f0-a5c2f4d81f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DD01B8-816B-49B7-8C81-03AB51D87C54}">
  <ds:schemaRefs>
    <ds:schemaRef ds:uri="http://schemas.openxmlformats.org/package/2006/metadata/core-properties"/>
    <ds:schemaRef ds:uri="http://purl.org/dc/dcmitype/"/>
    <ds:schemaRef ds:uri="http://schemas.microsoft.com/office/infopath/2007/PartnerControls"/>
    <ds:schemaRef ds:uri="c4bb6139-44da-4884-99f0-a5c2f4d81f97"/>
    <ds:schemaRef ds:uri="http://www.w3.org/XML/1998/namespace"/>
    <ds:schemaRef ds:uri="http://purl.org/dc/terms/"/>
    <ds:schemaRef ds:uri="http://purl.org/dc/elements/1.1/"/>
    <ds:schemaRef ds:uri="http://schemas.microsoft.com/office/2006/documentManagement/types"/>
    <ds:schemaRef ds:uri="fc9262cd-cd66-4b4b-ae9c-1feda6451d4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Diapositives de conception Cloud skipper</Template>
  <TotalTime>14563</TotalTime>
  <Words>4774</Words>
  <Application>Microsoft Office PowerPoint</Application>
  <PresentationFormat>Grand écran</PresentationFormat>
  <Paragraphs>1090</Paragraphs>
  <Slides>87</Slides>
  <Notes>55</Notes>
  <HiddenSlides>1</HiddenSlides>
  <MMClips>0</MMClips>
  <ScaleCrop>false</ScaleCrop>
  <HeadingPairs>
    <vt:vector size="6" baseType="variant">
      <vt:variant>
        <vt:lpstr>Polices utilisées</vt:lpstr>
      </vt:variant>
      <vt:variant>
        <vt:i4>16</vt:i4>
      </vt:variant>
      <vt:variant>
        <vt:lpstr>Thème</vt:lpstr>
      </vt:variant>
      <vt:variant>
        <vt:i4>3</vt:i4>
      </vt:variant>
      <vt:variant>
        <vt:lpstr>Titres des diapositives</vt:lpstr>
      </vt:variant>
      <vt:variant>
        <vt:i4>87</vt:i4>
      </vt:variant>
    </vt:vector>
  </HeadingPairs>
  <TitlesOfParts>
    <vt:vector size="106" baseType="lpstr">
      <vt:lpstr>Arial</vt:lpstr>
      <vt:lpstr>Calibri</vt:lpstr>
      <vt:lpstr>Cambria</vt:lpstr>
      <vt:lpstr>Cambria Math</vt:lpstr>
      <vt:lpstr>Comic Sans MS</vt:lpstr>
      <vt:lpstr>DejaVu Sans</vt:lpstr>
      <vt:lpstr>FreeSans</vt:lpstr>
      <vt:lpstr>Liberation Sans</vt:lpstr>
      <vt:lpstr>Lohit Hindi</vt:lpstr>
      <vt:lpstr>msmincho</vt:lpstr>
      <vt:lpstr>Noto Sans CJK SC Regular</vt:lpstr>
      <vt:lpstr>Tahoma</vt:lpstr>
      <vt:lpstr>The Antiqua B</vt:lpstr>
      <vt:lpstr>Times New Roman</vt:lpstr>
      <vt:lpstr>WenQuanYi Micro Hei</vt:lpstr>
      <vt:lpstr>Wingdings</vt:lpstr>
      <vt:lpstr>Modèle de conception Cloud skipper</vt:lpstr>
      <vt:lpstr>Thème Office</vt:lpstr>
      <vt:lpstr>CoursBD1</vt:lpstr>
      <vt:lpstr>Journée de formation  Intelligence Artificielle</vt:lpstr>
      <vt:lpstr>Plan de la journée</vt:lpstr>
      <vt:lpstr>Intelligence artificielle et  Machine Learning</vt:lpstr>
      <vt:lpstr>Plan de cet exposé</vt:lpstr>
      <vt:lpstr>Intelligence artificielle et  Machine Learning</vt:lpstr>
      <vt:lpstr>Les définitions selon wikipedia</vt:lpstr>
      <vt:lpstr>Un peu de vocabulaire (1)</vt:lpstr>
      <vt:lpstr>Apprendre, une composante de l’intelligence ?</vt:lpstr>
      <vt:lpstr>Un peu de vocabulaire (2)</vt:lpstr>
      <vt:lpstr>Il était une fois l’intelligence artificielle…</vt:lpstr>
      <vt:lpstr>Alan Turing</vt:lpstr>
      <vt:lpstr>Le test de Turing</vt:lpstr>
      <vt:lpstr>Quelques dates clé de l’IA   (Nilsson 2015)</vt:lpstr>
      <vt:lpstr>En dehors de ces succès   un large spectre de travaux</vt:lpstr>
      <vt:lpstr>Le diamant de l’IA https://afia.asso.fr/</vt:lpstr>
      <vt:lpstr>L’intelligence artificielle </vt:lpstr>
      <vt:lpstr>Typologie</vt:lpstr>
      <vt:lpstr>Les échecs</vt:lpstr>
      <vt:lpstr>Les faits</vt:lpstr>
      <vt:lpstr>Un historique des matchs</vt:lpstr>
      <vt:lpstr>Présentation PowerPoint</vt:lpstr>
      <vt:lpstr>Deep(er) Blue</vt:lpstr>
      <vt:lpstr>Comment créer un programme permettant à une machine de gagner à un jeu</vt:lpstr>
      <vt:lpstr>L’idée de base (dans de nombreux jeux) :                                          explorer l’arbre du jeu</vt:lpstr>
      <vt:lpstr>A x de jouer:  que vaut le coup représenté ici par x?</vt:lpstr>
      <vt:lpstr>A o de jouer:  que vaut, pour x, le coup représenté ici par o?</vt:lpstr>
      <vt:lpstr>Présentation PowerPoint</vt:lpstr>
      <vt:lpstr>Arbre de jeu</vt:lpstr>
      <vt:lpstr>Tic Tac Toe</vt:lpstr>
      <vt:lpstr>Les échecs</vt:lpstr>
      <vt:lpstr>Quelle est la taille d’un arbre ?</vt:lpstr>
      <vt:lpstr>Question subsidiaire</vt:lpstr>
      <vt:lpstr>Savoir compter</vt:lpstr>
      <vt:lpstr>Idées pour gérer les très grandes tailles (1)</vt:lpstr>
      <vt:lpstr>Idées pour gérer les très grandes tailles (2)</vt:lpstr>
      <vt:lpstr>Le Go</vt:lpstr>
      <vt:lpstr>Les faits</vt:lpstr>
      <vt:lpstr>Pourquoi 20 ans entre le succès de DeepBlue et celui d’AlphaGo?</vt:lpstr>
      <vt:lpstr>La solution Alphago</vt:lpstr>
      <vt:lpstr>Différences entre DeepBlue et AlphaGo</vt:lpstr>
      <vt:lpstr>Octobre 2017: AlphaGo Zéro</vt:lpstr>
      <vt:lpstr>Décembre 2017: Alpha Zéro</vt:lpstr>
      <vt:lpstr>Machine Learning  Apprentissage artificiel</vt:lpstr>
      <vt:lpstr>Apprentissage artificiel</vt:lpstr>
      <vt:lpstr>Pour quoi faire ?</vt:lpstr>
      <vt:lpstr>Pour quoi faire ?</vt:lpstr>
      <vt:lpstr>Pour quoi faire ?</vt:lpstr>
      <vt:lpstr>Plusieurs formes d'apprentissage </vt:lpstr>
      <vt:lpstr>Présentation PowerPoint</vt:lpstr>
      <vt:lpstr>Apprentissage supervisé</vt:lpstr>
      <vt:lpstr>Apprentissage supervisé:2 grandes problématiques</vt:lpstr>
      <vt:lpstr>Apprentissage non supervisé</vt:lpstr>
      <vt:lpstr>Apprentissage par renforcement</vt:lpstr>
      <vt:lpstr>Focus sur l’apprentissage supervisé</vt:lpstr>
      <vt:lpstr>Un exemple du domaine bancaire</vt:lpstr>
      <vt:lpstr>Un exemple du domaine bancaire</vt:lpstr>
      <vt:lpstr>Arbre de décision</vt:lpstr>
      <vt:lpstr>Arbre de décision</vt:lpstr>
      <vt:lpstr>Arbre de décision</vt:lpstr>
      <vt:lpstr>Comment construire un arbre?</vt:lpstr>
      <vt:lpstr>Arbre de décision</vt:lpstr>
      <vt:lpstr>Critères d’impureté</vt:lpstr>
      <vt:lpstr>Arbre de décision</vt:lpstr>
      <vt:lpstr>Validation du modèle appris</vt:lpstr>
      <vt:lpstr>Généralisation-Sur-apprentissage</vt:lpstr>
      <vt:lpstr>Sur-apprentissage et complexité du modèle </vt:lpstr>
      <vt:lpstr>Validation du modèle appris</vt:lpstr>
      <vt:lpstr>Jeu de test enrichi de la prédiction</vt:lpstr>
      <vt:lpstr>Matrice de confusion</vt:lpstr>
      <vt:lpstr>Les indices de performance en classification binaire</vt:lpstr>
      <vt:lpstr>Comparaisons de modèles</vt:lpstr>
      <vt:lpstr>Au-delà des performances…</vt:lpstr>
      <vt:lpstr>Biais des données</vt:lpstr>
      <vt:lpstr>Explicabilité</vt:lpstr>
      <vt:lpstr>Parlons un peu d’apprentissage profond</vt:lpstr>
      <vt:lpstr>Les premiers réseaux de neurones</vt:lpstr>
      <vt:lpstr>Réseaux de neurones </vt:lpstr>
      <vt:lpstr>Réseaux de neurones </vt:lpstr>
      <vt:lpstr>Réseaux de neurones </vt:lpstr>
      <vt:lpstr>Apprentissage profond des avancées spectaculaires en reconnaissance d'images </vt:lpstr>
      <vt:lpstr>Apprentissage profond (deep learning)</vt:lpstr>
      <vt:lpstr>Présentation PowerPoint</vt:lpstr>
      <vt:lpstr>Présentation PowerPoint</vt:lpstr>
      <vt:lpstr>Présentation PowerPoint</vt:lpstr>
      <vt:lpstr>Comment obtenir les données étiquetées?</vt:lpstr>
      <vt:lpstr>Quelques réflexions en guise de conclusion</vt:lpstr>
      <vt:lpstr>Bibliographie : quelques liens et références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du titre</dc:title>
  <dc:creator>Beatrice Duval</dc:creator>
  <cp:lastModifiedBy>cdlh</cp:lastModifiedBy>
  <cp:revision>2</cp:revision>
  <dcterms:created xsi:type="dcterms:W3CDTF">2021-04-15T09:43:32Z</dcterms:created>
  <dcterms:modified xsi:type="dcterms:W3CDTF">2022-01-06T14:33:15Z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0x010100D9790442C413F749AE0AF3DB5F795DE5</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