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78" r:id="rId1"/>
    <p:sldMasterId id="2147483890" r:id="rId2"/>
  </p:sldMasterIdLst>
  <p:notesMasterIdLst>
    <p:notesMasterId r:id="rId14"/>
  </p:notesMasterIdLst>
  <p:sldIdLst>
    <p:sldId id="316" r:id="rId3"/>
    <p:sldId id="605" r:id="rId4"/>
    <p:sldId id="606" r:id="rId5"/>
    <p:sldId id="607" r:id="rId6"/>
    <p:sldId id="608" r:id="rId7"/>
    <p:sldId id="609" r:id="rId8"/>
    <p:sldId id="610" r:id="rId9"/>
    <p:sldId id="611" r:id="rId10"/>
    <p:sldId id="612" r:id="rId11"/>
    <p:sldId id="265" r:id="rId12"/>
    <p:sldId id="266" r:id="rId13"/>
  </p:sldIdLst>
  <p:sldSz cx="9144000" cy="5143500" type="screen16x9"/>
  <p:notesSz cx="6797675" cy="9928225"/>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Gill Sans MT" panose="020B0502020104020203" pitchFamily="34" charset="0"/>
      <p:regular r:id="rId21"/>
      <p:bold r:id="rId22"/>
      <p:italic r:id="rId23"/>
      <p:boldItalic r:id="rId24"/>
    </p:embeddedFont>
    <p:embeddedFont>
      <p:font typeface="Merriweather"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345">
          <p15:clr>
            <a:srgbClr val="9AA0A6"/>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6" roundtripDataSignature="AMtx7mghi0Ou3QQ6y6WA5pyE9DL+ALvV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28B26E-67D3-4D94-BEE6-E880655B7933}">
  <a:tblStyle styleId="{5828B26E-67D3-4D94-BEE6-E880655B793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39E1B89-1BD8-47CE-912C-8B9CC355C34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4D96100-AFC8-4ADA-9155-70F26EE5C22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p:scale>
          <a:sx n="91" d="100"/>
          <a:sy n="91" d="100"/>
        </p:scale>
        <p:origin x="320" y="44"/>
      </p:cViewPr>
      <p:guideLst>
        <p:guide orient="horz" pos="1620"/>
        <p:guide pos="2880"/>
        <p:guide pos="334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48" d="100"/>
          <a:sy n="48" d="100"/>
        </p:scale>
        <p:origin x="2692" y="4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117"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12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11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1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11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260" tIns="91260" rIns="91260" bIns="91260"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2bb1eb784a_2_115:notes"/>
          <p:cNvSpPr txBox="1">
            <a:spLocks noGrp="1"/>
          </p:cNvSpPr>
          <p:nvPr>
            <p:ph type="body" idx="1"/>
          </p:nvPr>
        </p:nvSpPr>
        <p:spPr>
          <a:xfrm>
            <a:off x="679769" y="4777964"/>
            <a:ext cx="5438150" cy="3909244"/>
          </a:xfrm>
          <a:prstGeom prst="rect">
            <a:avLst/>
          </a:prstGeom>
        </p:spPr>
        <p:txBody>
          <a:bodyPr spcFirstLastPara="1" wrap="square" lIns="91260" tIns="91260" rIns="91260" bIns="91260" anchor="t" anchorCtr="0">
            <a:noAutofit/>
          </a:bodyPr>
          <a:lstStyle/>
          <a:p>
            <a:pPr marL="0" indent="0">
              <a:buNone/>
            </a:pPr>
            <a:endParaRPr/>
          </a:p>
        </p:txBody>
      </p:sp>
      <p:sp>
        <p:nvSpPr>
          <p:cNvPr id="326" name="Google Shape;326;g22bb1eb784a_2_11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a:p>
        </p:txBody>
      </p:sp>
    </p:spTree>
    <p:extLst>
      <p:ext uri="{BB962C8B-B14F-4D97-AF65-F5344CB8AC3E}">
        <p14:creationId xmlns:p14="http://schemas.microsoft.com/office/powerpoint/2010/main" val="150370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a:p>
        </p:txBody>
      </p:sp>
    </p:spTree>
    <p:extLst>
      <p:ext uri="{BB962C8B-B14F-4D97-AF65-F5344CB8AC3E}">
        <p14:creationId xmlns:p14="http://schemas.microsoft.com/office/powerpoint/2010/main" val="128902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ff63c5d478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2ff63c5d478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f63c5d478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t>Cet article récent (juin 2024) au titre outrancier, vient pourtant dire des choses essentielles. Que l’IA ne se trompe pas, ne ment pas. Pour faire cela, un LLM devrait avoir une notion du vrai et du faux. Ce n’est pas le cas. Elle confond donc allégrement le vrai et le faux. En anglais elle « bullshit ». Un philosophe et essayiste américain avait développé une théorie du bullshit, et cela s’est traduit au français en « des conneries »</a:t>
            </a:r>
            <a:endParaRPr dirty="0"/>
          </a:p>
        </p:txBody>
      </p:sp>
      <p:sp>
        <p:nvSpPr>
          <p:cNvPr id="206" name="Google Shape;206;g2ff63c5d478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4E7E1-137F-402B-98B1-66E67362EE43}"/>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endParaRPr lang="es-ES"/>
          </a:p>
        </p:txBody>
      </p:sp>
      <p:sp>
        <p:nvSpPr>
          <p:cNvPr id="3" name="Sous-titre 2">
            <a:extLst>
              <a:ext uri="{FF2B5EF4-FFF2-40B4-BE49-F238E27FC236}">
                <a16:creationId xmlns:a16="http://schemas.microsoft.com/office/drawing/2014/main" id="{3EE72099-93BB-4114-B5B9-C591DBB568E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s-ES"/>
          </a:p>
        </p:txBody>
      </p:sp>
      <p:sp>
        <p:nvSpPr>
          <p:cNvPr id="4" name="Espace réservé de la date 3">
            <a:extLst>
              <a:ext uri="{FF2B5EF4-FFF2-40B4-BE49-F238E27FC236}">
                <a16:creationId xmlns:a16="http://schemas.microsoft.com/office/drawing/2014/main" id="{85962995-9F30-44C9-B252-D22BD6943E2B}"/>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5" name="Espace réservé du pied de page 4">
            <a:extLst>
              <a:ext uri="{FF2B5EF4-FFF2-40B4-BE49-F238E27FC236}">
                <a16:creationId xmlns:a16="http://schemas.microsoft.com/office/drawing/2014/main" id="{1BDD0280-EF2B-477E-8594-85ADC0879798}"/>
              </a:ext>
            </a:extLst>
          </p:cNvPr>
          <p:cNvSpPr>
            <a:spLocks noGrp="1"/>
          </p:cNvSpPr>
          <p:nvPr>
            <p:ph type="ftr" sz="quarter" idx="11"/>
          </p:nvPr>
        </p:nvSpPr>
        <p:spPr/>
        <p:txBody>
          <a:bodyPr/>
          <a:lstStyle/>
          <a:p>
            <a:endParaRPr lang="es-ES"/>
          </a:p>
        </p:txBody>
      </p:sp>
      <p:sp>
        <p:nvSpPr>
          <p:cNvPr id="6" name="Espace réservé du numéro de diapositive 5">
            <a:extLst>
              <a:ext uri="{FF2B5EF4-FFF2-40B4-BE49-F238E27FC236}">
                <a16:creationId xmlns:a16="http://schemas.microsoft.com/office/drawing/2014/main" id="{A843CFF2-45F0-4498-9E80-95507051171F}"/>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12051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3DE16-92C4-487A-87E0-4846045E5F82}"/>
              </a:ext>
            </a:extLst>
          </p:cNvPr>
          <p:cNvSpPr>
            <a:spLocks noGrp="1"/>
          </p:cNvSpPr>
          <p:nvPr>
            <p:ph type="title"/>
          </p:nvPr>
        </p:nvSpPr>
        <p:spPr/>
        <p:txBody>
          <a:bodyPr/>
          <a:lstStyle/>
          <a:p>
            <a:r>
              <a:rPr lang="fr-FR"/>
              <a:t>Modifiez le style du titre</a:t>
            </a:r>
            <a:endParaRPr lang="es-ES"/>
          </a:p>
        </p:txBody>
      </p:sp>
      <p:sp>
        <p:nvSpPr>
          <p:cNvPr id="3" name="Espace réservé du texte vertical 2">
            <a:extLst>
              <a:ext uri="{FF2B5EF4-FFF2-40B4-BE49-F238E27FC236}">
                <a16:creationId xmlns:a16="http://schemas.microsoft.com/office/drawing/2014/main" id="{D0EFAA2A-037F-4565-85EF-87A2398DC8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6140DDBF-5138-40AA-9AE9-34EA3FC91610}"/>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5" name="Espace réservé du pied de page 4">
            <a:extLst>
              <a:ext uri="{FF2B5EF4-FFF2-40B4-BE49-F238E27FC236}">
                <a16:creationId xmlns:a16="http://schemas.microsoft.com/office/drawing/2014/main" id="{5B4632AB-366B-4708-98E4-8829AEF98E0F}"/>
              </a:ext>
            </a:extLst>
          </p:cNvPr>
          <p:cNvSpPr>
            <a:spLocks noGrp="1"/>
          </p:cNvSpPr>
          <p:nvPr>
            <p:ph type="ftr" sz="quarter" idx="11"/>
          </p:nvPr>
        </p:nvSpPr>
        <p:spPr/>
        <p:txBody>
          <a:bodyPr/>
          <a:lstStyle/>
          <a:p>
            <a:endParaRPr lang="es-ES"/>
          </a:p>
        </p:txBody>
      </p:sp>
      <p:sp>
        <p:nvSpPr>
          <p:cNvPr id="6" name="Espace réservé du numéro de diapositive 5">
            <a:extLst>
              <a:ext uri="{FF2B5EF4-FFF2-40B4-BE49-F238E27FC236}">
                <a16:creationId xmlns:a16="http://schemas.microsoft.com/office/drawing/2014/main" id="{9823B67F-5A3B-4FBA-863C-EA6803A39331}"/>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142119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33C62E-D16F-45BC-8B71-3521F56E25F3}"/>
              </a:ext>
            </a:extLst>
          </p:cNvPr>
          <p:cNvSpPr>
            <a:spLocks noGrp="1"/>
          </p:cNvSpPr>
          <p:nvPr>
            <p:ph type="title" orient="vert"/>
          </p:nvPr>
        </p:nvSpPr>
        <p:spPr>
          <a:xfrm>
            <a:off x="6543675" y="274638"/>
            <a:ext cx="1971675" cy="4357687"/>
          </a:xfrm>
        </p:spPr>
        <p:txBody>
          <a:bodyPr vert="eaVert"/>
          <a:lstStyle/>
          <a:p>
            <a:r>
              <a:rPr lang="fr-FR"/>
              <a:t>Modifiez le style du titre</a:t>
            </a:r>
            <a:endParaRPr lang="es-ES"/>
          </a:p>
        </p:txBody>
      </p:sp>
      <p:sp>
        <p:nvSpPr>
          <p:cNvPr id="3" name="Espace réservé du texte vertical 2">
            <a:extLst>
              <a:ext uri="{FF2B5EF4-FFF2-40B4-BE49-F238E27FC236}">
                <a16:creationId xmlns:a16="http://schemas.microsoft.com/office/drawing/2014/main" id="{1E2148E0-28CE-4860-ADAD-3F66A93ED41E}"/>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4BD201F8-51DE-4555-9DCA-73F2DC2F0C27}"/>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5" name="Espace réservé du pied de page 4">
            <a:extLst>
              <a:ext uri="{FF2B5EF4-FFF2-40B4-BE49-F238E27FC236}">
                <a16:creationId xmlns:a16="http://schemas.microsoft.com/office/drawing/2014/main" id="{BC72B750-9780-4F78-B722-25EFEADE96D0}"/>
              </a:ext>
            </a:extLst>
          </p:cNvPr>
          <p:cNvSpPr>
            <a:spLocks noGrp="1"/>
          </p:cNvSpPr>
          <p:nvPr>
            <p:ph type="ftr" sz="quarter" idx="11"/>
          </p:nvPr>
        </p:nvSpPr>
        <p:spPr/>
        <p:txBody>
          <a:bodyPr/>
          <a:lstStyle/>
          <a:p>
            <a:endParaRPr lang="es-ES"/>
          </a:p>
        </p:txBody>
      </p:sp>
      <p:sp>
        <p:nvSpPr>
          <p:cNvPr id="6" name="Espace réservé du numéro de diapositive 5">
            <a:extLst>
              <a:ext uri="{FF2B5EF4-FFF2-40B4-BE49-F238E27FC236}">
                <a16:creationId xmlns:a16="http://schemas.microsoft.com/office/drawing/2014/main" id="{69F25B67-8CDB-457D-84F5-B4E9342BA0E8}"/>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409451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7" name="Date Placeholder 6"/>
          <p:cNvSpPr>
            <a:spLocks noGrp="1"/>
          </p:cNvSpPr>
          <p:nvPr>
            <p:ph type="dt" sz="half" idx="10"/>
          </p:nvPr>
        </p:nvSpPr>
        <p:spPr>
          <a:xfrm>
            <a:off x="5866072" y="4679112"/>
            <a:ext cx="2065310" cy="242976"/>
          </a:xfrm>
          <a:prstGeom prst="rect">
            <a:avLst/>
          </a:prstGeom>
        </p:spPr>
        <p:txBody>
          <a:bodyPr/>
          <a:lstStyle/>
          <a:p>
            <a:fld id="{1160EA64-D806-43AC-9DF2-F8C432F32B4C}" type="datetimeFigureOut">
              <a:rPr lang="en-US" dirty="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25449267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5866072" y="4679112"/>
            <a:ext cx="2065310" cy="242976"/>
          </a:xfrm>
          <a:prstGeom prst="rect">
            <a:avLst/>
          </a:prstGeom>
        </p:spPr>
        <p:txBody>
          <a:bodyPr/>
          <a:lstStyle/>
          <a:p>
            <a:fld id="{F070A7B3-6521-4DCA-87E5-044747A908C1}" type="datetimeFigureOut">
              <a:rPr lang="en-US" dirty="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3620352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a:xfrm>
            <a:off x="5866072" y="4679112"/>
            <a:ext cx="2065310" cy="242976"/>
          </a:xfrm>
          <a:prstGeom prst="rect">
            <a:avLst/>
          </a:prstGeom>
        </p:spPr>
        <p:txBody>
          <a:bodyPr/>
          <a:lstStyle/>
          <a:p>
            <a:fld id="{1160EA64-D806-43AC-9DF2-F8C432F32B4C}" type="datetimeFigureOut">
              <a:rPr lang="en-US" dirty="0"/>
              <a:t>9/14/2024</a:t>
            </a:fld>
            <a:endParaRPr lang="en-US" dirty="0"/>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71483491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5866072" y="4679112"/>
            <a:ext cx="2065310" cy="242976"/>
          </a:xfrm>
          <a:prstGeom prst="rect">
            <a:avLst/>
          </a:prstGeom>
        </p:spPr>
        <p:txBody>
          <a:bodyPr/>
          <a:lstStyle/>
          <a:p>
            <a:fld id="{AB134690-1557-4C89-A502-4959FE7FAD70}" type="datetimeFigureOut">
              <a:rPr lang="en-US" dirty="0"/>
              <a:t>9/14/2024</a:t>
            </a:fld>
            <a:endParaRPr lang="en-US" dirty="0"/>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8101266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187577" y="2357438"/>
            <a:ext cx="3202686" cy="19475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7" name="Date Placeholder 6"/>
          <p:cNvSpPr>
            <a:spLocks noGrp="1"/>
          </p:cNvSpPr>
          <p:nvPr>
            <p:ph type="dt" sz="half" idx="10"/>
          </p:nvPr>
        </p:nvSpPr>
        <p:spPr>
          <a:xfrm>
            <a:off x="5866072" y="4679112"/>
            <a:ext cx="2065310" cy="242976"/>
          </a:xfrm>
          <a:prstGeom prst="rect">
            <a:avLst/>
          </a:prstGeom>
        </p:spPr>
        <p:txBody>
          <a:bodyPr/>
          <a:lstStyle/>
          <a:p>
            <a:fld id="{4F7D4976-E339-4826-83B7-FBD03F55ECF8}" type="datetimeFigureOut">
              <a:rPr lang="en-US" dirty="0"/>
              <a:t>9/14/2024</a:t>
            </a:fld>
            <a:endParaRPr lang="en-US" dirty="0"/>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82087680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5866072" y="4679112"/>
            <a:ext cx="2065310" cy="242976"/>
          </a:xfrm>
          <a:prstGeom prst="rect">
            <a:avLst/>
          </a:prstGeom>
        </p:spPr>
        <p:txBody>
          <a:bodyPr/>
          <a:lstStyle/>
          <a:p>
            <a:fld id="{E1037C31-9E7A-4F99-8774-A0E530DE1A42}" type="datetimeFigureOut">
              <a:rPr lang="en-US" dirty="0"/>
              <a:t>9/14/2024</a:t>
            </a:fld>
            <a:endParaRPr lang="en-US" dirty="0"/>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104074187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66072" y="4679112"/>
            <a:ext cx="2065310" cy="242976"/>
          </a:xfrm>
          <a:prstGeom prst="rect">
            <a:avLst/>
          </a:prstGeom>
        </p:spPr>
        <p:txBody>
          <a:bodyPr/>
          <a:lstStyle/>
          <a:p>
            <a:fld id="{C278504F-A551-4DE0-9316-4DCD1D8CC752}" type="datetimeFigureOut">
              <a:rPr lang="en-US" dirty="0"/>
              <a:t>9/14/2024</a:t>
            </a:fld>
            <a:endParaRPr lang="en-US" dirty="0"/>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33129271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9" name="Date Placeholder 8"/>
          <p:cNvSpPr>
            <a:spLocks noGrp="1"/>
          </p:cNvSpPr>
          <p:nvPr>
            <p:ph type="dt" sz="half" idx="10"/>
          </p:nvPr>
        </p:nvSpPr>
        <p:spPr>
          <a:xfrm>
            <a:off x="5866072" y="4679112"/>
            <a:ext cx="2065310" cy="242976"/>
          </a:xfrm>
          <a:prstGeom prst="rect">
            <a:avLst/>
          </a:prstGeom>
        </p:spPr>
        <p:txBody>
          <a:bodyPr/>
          <a:lstStyle/>
          <a:p>
            <a:fld id="{B61BEF0D-F0BB-DE4B-95CE-6DB70DBA9567}" type="datetimeFigureOut">
              <a:rPr lang="en-US" smtClean="0"/>
              <a:pPr/>
              <a:t>9/14/2024</a:t>
            </a:fld>
            <a:endParaRPr lang="en-US"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273261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A5802-F6D1-4DF8-9284-D14BE4DBCB4E}"/>
              </a:ext>
            </a:extLst>
          </p:cNvPr>
          <p:cNvSpPr>
            <a:spLocks noGrp="1"/>
          </p:cNvSpPr>
          <p:nvPr>
            <p:ph type="title"/>
          </p:nvPr>
        </p:nvSpPr>
        <p:spPr/>
        <p:txBody>
          <a:bodyPr/>
          <a:lstStyle/>
          <a:p>
            <a:r>
              <a:rPr lang="fr-FR"/>
              <a:t>Modifiez le style du titre</a:t>
            </a:r>
            <a:endParaRPr lang="es-ES"/>
          </a:p>
        </p:txBody>
      </p:sp>
      <p:sp>
        <p:nvSpPr>
          <p:cNvPr id="3" name="Espace réservé du contenu 2">
            <a:extLst>
              <a:ext uri="{FF2B5EF4-FFF2-40B4-BE49-F238E27FC236}">
                <a16:creationId xmlns:a16="http://schemas.microsoft.com/office/drawing/2014/main" id="{C01E2BD4-C40D-45D0-A08E-7E955A415E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177AF4EF-AA53-4398-BDBC-159D24ED6914}"/>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5" name="Espace réservé du pied de page 4">
            <a:extLst>
              <a:ext uri="{FF2B5EF4-FFF2-40B4-BE49-F238E27FC236}">
                <a16:creationId xmlns:a16="http://schemas.microsoft.com/office/drawing/2014/main" id="{4BC4D4D5-9680-4AFA-BC14-8AB9F93F7315}"/>
              </a:ext>
            </a:extLst>
          </p:cNvPr>
          <p:cNvSpPr>
            <a:spLocks noGrp="1"/>
          </p:cNvSpPr>
          <p:nvPr>
            <p:ph type="ftr" sz="quarter" idx="11"/>
          </p:nvPr>
        </p:nvSpPr>
        <p:spPr/>
        <p:txBody>
          <a:bodyPr/>
          <a:lstStyle/>
          <a:p>
            <a:endParaRPr lang="es-ES"/>
          </a:p>
        </p:txBody>
      </p:sp>
      <p:sp>
        <p:nvSpPr>
          <p:cNvPr id="6" name="Espace réservé du numéro de diapositive 5">
            <a:extLst>
              <a:ext uri="{FF2B5EF4-FFF2-40B4-BE49-F238E27FC236}">
                <a16:creationId xmlns:a16="http://schemas.microsoft.com/office/drawing/2014/main" id="{30C5D679-EFAB-4D2E-97A2-4B59D09B5CE6}"/>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3946201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8" name="Date Placeholder 7"/>
          <p:cNvSpPr>
            <a:spLocks noGrp="1"/>
          </p:cNvSpPr>
          <p:nvPr>
            <p:ph type="dt" sz="half" idx="10"/>
          </p:nvPr>
        </p:nvSpPr>
        <p:spPr>
          <a:xfrm>
            <a:off x="5866072" y="4679112"/>
            <a:ext cx="2065310" cy="242976"/>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9/14/2024</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42167593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866072" y="4679112"/>
            <a:ext cx="2065310" cy="242976"/>
          </a:xfrm>
          <a:prstGeom prst="rect">
            <a:avLst/>
          </a:prstGeom>
        </p:spPr>
        <p:txBody>
          <a:bodyPr/>
          <a:lstStyle/>
          <a:p>
            <a:fld id="{B61BEF0D-F0BB-DE4B-95CE-6DB70DBA9567}" type="datetimeFigureOut">
              <a:rPr lang="en-US" smtClean="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214184865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866072" y="4679112"/>
            <a:ext cx="2065310" cy="242976"/>
          </a:xfrm>
          <a:prstGeom prst="rect">
            <a:avLst/>
          </a:prstGeom>
        </p:spPr>
        <p:txBody>
          <a:bodyPr/>
          <a:lstStyle/>
          <a:p>
            <a:fld id="{B61BEF0D-F0BB-DE4B-95CE-6DB70DBA9567}" type="datetimeFigureOut">
              <a:rPr lang="en-US" smtClean="0"/>
              <a:pPr/>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‹N°›</a:t>
            </a:fld>
            <a:endParaRPr lang="fr-FR"/>
          </a:p>
        </p:txBody>
      </p:sp>
    </p:spTree>
    <p:extLst>
      <p:ext uri="{BB962C8B-B14F-4D97-AF65-F5344CB8AC3E}">
        <p14:creationId xmlns:p14="http://schemas.microsoft.com/office/powerpoint/2010/main" val="361226716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normal. Contenu normal">
    <p:spTree>
      <p:nvGrpSpPr>
        <p:cNvPr id="1" name=""/>
        <p:cNvGrpSpPr/>
        <p:nvPr/>
      </p:nvGrpSpPr>
      <p:grpSpPr>
        <a:xfrm>
          <a:off x="0" y="0"/>
          <a:ext cx="0" cy="0"/>
          <a:chOff x="0" y="0"/>
          <a:chExt cx="0" cy="0"/>
        </a:xfrm>
      </p:grpSpPr>
      <p:sp>
        <p:nvSpPr>
          <p:cNvPr id="7" name="Text Placeholder 2"/>
          <p:cNvSpPr>
            <a:spLocks noGrp="1"/>
          </p:cNvSpPr>
          <p:nvPr>
            <p:ph idx="1"/>
          </p:nvPr>
        </p:nvSpPr>
        <p:spPr>
          <a:xfrm>
            <a:off x="0" y="1709309"/>
            <a:ext cx="9144000" cy="1724882"/>
          </a:xfrm>
          <a:prstGeom prst="rect">
            <a:avLst/>
          </a:prstGeom>
        </p:spPr>
        <p:txBody>
          <a:bodyPr vert="horz" lIns="288000" tIns="72000" rIns="180000" bIns="72000" rtlCol="0" anchor="ctr" anchorCtr="1">
            <a:spAutoFit/>
          </a:bodyPr>
          <a:lstStyle>
            <a:lvl1pPr>
              <a:lnSpc>
                <a:spcPct val="100000"/>
              </a:lnSpc>
              <a:spcBef>
                <a:spcPts val="450"/>
              </a:spcBef>
              <a:spcAft>
                <a:spcPts val="450"/>
              </a:spcAft>
              <a:defRPr baseline="0"/>
            </a:lvl1pPr>
            <a:lvl2pPr>
              <a:lnSpc>
                <a:spcPct val="100000"/>
              </a:lnSpc>
              <a:spcBef>
                <a:spcPts val="0"/>
              </a:spcBef>
              <a:spcAft>
                <a:spcPts val="450"/>
              </a:spcAft>
              <a:defRPr baseline="0"/>
            </a:lvl2pPr>
            <a:lvl3pPr>
              <a:lnSpc>
                <a:spcPct val="100000"/>
              </a:lnSpc>
              <a:spcBef>
                <a:spcPts val="0"/>
              </a:spcBef>
              <a:spcAft>
                <a:spcPts val="450"/>
              </a:spcAft>
              <a:defRPr baseline="0"/>
            </a:lvl3pPr>
            <a:lvl4pPr>
              <a:lnSpc>
                <a:spcPct val="100000"/>
              </a:lnSpc>
              <a:spcBef>
                <a:spcPts val="0"/>
              </a:spcBef>
              <a:spcAft>
                <a:spcPts val="450"/>
              </a:spcAft>
              <a:defRPr baseline="0"/>
            </a:lvl4pPr>
            <a:lvl5pPr>
              <a:lnSpc>
                <a:spcPct val="100000"/>
              </a:lnSpc>
              <a:spcBef>
                <a:spcPts val="0"/>
              </a:spcBef>
              <a:spcAft>
                <a:spcPts val="450"/>
              </a:spcAft>
              <a:defRPr baseline="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Title 1"/>
          <p:cNvSpPr>
            <a:spLocks noGrp="1"/>
          </p:cNvSpPr>
          <p:nvPr>
            <p:ph type="title"/>
          </p:nvPr>
        </p:nvSpPr>
        <p:spPr>
          <a:xfrm>
            <a:off x="0" y="1"/>
            <a:ext cx="9144000" cy="519423"/>
          </a:xfrm>
          <a:prstGeom prst="rect">
            <a:avLst/>
          </a:prstGeom>
        </p:spPr>
        <p:txBody>
          <a:bodyPr lIns="36000" tIns="72000" rIns="36000" bIns="36000" anchor="t" anchorCtr="0">
            <a:spAutoFit/>
          </a:bodyPr>
          <a:lstStyle>
            <a:lvl1pPr algn="ctr">
              <a:lnSpc>
                <a:spcPts val="3150"/>
              </a:lnSpc>
              <a:defRPr sz="3000" baseline="0">
                <a:solidFill>
                  <a:srgbClr val="2C6DB4"/>
                </a:solidFill>
                <a:latin typeface="Calibri" panose="020F0502020204030204" pitchFamily="34" charset="0"/>
              </a:defRPr>
            </a:lvl1pPr>
          </a:lstStyle>
          <a:p>
            <a:r>
              <a:rPr lang="fr-FR" dirty="0"/>
              <a:t>Modifiez le style du titre</a:t>
            </a:r>
            <a:endParaRPr lang="en-US" dirty="0"/>
          </a:p>
        </p:txBody>
      </p:sp>
      <p:sp>
        <p:nvSpPr>
          <p:cNvPr id="10" name="Espace réservé du texte 4">
            <a:extLst>
              <a:ext uri="{FF2B5EF4-FFF2-40B4-BE49-F238E27FC236}">
                <a16:creationId xmlns:a16="http://schemas.microsoft.com/office/drawing/2014/main" id="{C66037B7-7C43-4A59-9F07-B12B6354A923}"/>
              </a:ext>
            </a:extLst>
          </p:cNvPr>
          <p:cNvSpPr>
            <a:spLocks noGrp="1"/>
          </p:cNvSpPr>
          <p:nvPr>
            <p:ph type="body" sz="quarter" idx="13"/>
          </p:nvPr>
        </p:nvSpPr>
        <p:spPr>
          <a:xfrm>
            <a:off x="1112334" y="4873500"/>
            <a:ext cx="8031666" cy="270000"/>
          </a:xfrm>
          <a:prstGeom prst="rect">
            <a:avLst/>
          </a:prstGeom>
        </p:spPr>
        <p:txBody>
          <a:bodyPr lIns="0" tIns="0" rIns="432000" bIns="0" anchor="ctr" anchorCtr="0"/>
          <a:lstStyle>
            <a:lvl1pPr marL="0" indent="0" algn="r">
              <a:buNone/>
              <a:defRPr sz="1050">
                <a:solidFill>
                  <a:schemeClr val="tx1">
                    <a:lumMod val="50000"/>
                    <a:lumOff val="50000"/>
                  </a:schemeClr>
                </a:solidFill>
              </a:defRPr>
            </a:lvl1pPr>
            <a:lvl2pPr>
              <a:defRPr sz="1200"/>
            </a:lvl2pPr>
            <a:lvl3pPr>
              <a:defRPr sz="1200"/>
            </a:lvl3pPr>
            <a:lvl4pPr>
              <a:defRPr sz="1200"/>
            </a:lvl4pPr>
            <a:lvl5pPr>
              <a:defRPr sz="1200"/>
            </a:lvl5pPr>
          </a:lstStyle>
          <a:p>
            <a:pPr lvl="0"/>
            <a:r>
              <a:rPr lang="fr-FR" dirty="0"/>
              <a:t>Modifier les styles du texte du masque</a:t>
            </a:r>
            <a:endParaRPr lang="fr-BE" dirty="0"/>
          </a:p>
        </p:txBody>
      </p:sp>
    </p:spTree>
    <p:extLst>
      <p:ext uri="{BB962C8B-B14F-4D97-AF65-F5344CB8AC3E}">
        <p14:creationId xmlns:p14="http://schemas.microsoft.com/office/powerpoint/2010/main" val="24805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D70ABB-D196-4E2D-91D5-852131B34649}"/>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endParaRPr lang="es-ES"/>
          </a:p>
        </p:txBody>
      </p:sp>
      <p:sp>
        <p:nvSpPr>
          <p:cNvPr id="3" name="Espace réservé du texte 2">
            <a:extLst>
              <a:ext uri="{FF2B5EF4-FFF2-40B4-BE49-F238E27FC236}">
                <a16:creationId xmlns:a16="http://schemas.microsoft.com/office/drawing/2014/main" id="{A909083B-4250-4900-A442-21218D40E74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ABC6CD5-2FAB-4AAD-B178-45FFED3BA5C0}"/>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5" name="Espace réservé du pied de page 4">
            <a:extLst>
              <a:ext uri="{FF2B5EF4-FFF2-40B4-BE49-F238E27FC236}">
                <a16:creationId xmlns:a16="http://schemas.microsoft.com/office/drawing/2014/main" id="{F6555D3D-7098-41CF-B768-F83E1136F11A}"/>
              </a:ext>
            </a:extLst>
          </p:cNvPr>
          <p:cNvSpPr>
            <a:spLocks noGrp="1"/>
          </p:cNvSpPr>
          <p:nvPr>
            <p:ph type="ftr" sz="quarter" idx="11"/>
          </p:nvPr>
        </p:nvSpPr>
        <p:spPr/>
        <p:txBody>
          <a:bodyPr/>
          <a:lstStyle/>
          <a:p>
            <a:endParaRPr lang="es-ES"/>
          </a:p>
        </p:txBody>
      </p:sp>
      <p:sp>
        <p:nvSpPr>
          <p:cNvPr id="6" name="Espace réservé du numéro de diapositive 5">
            <a:extLst>
              <a:ext uri="{FF2B5EF4-FFF2-40B4-BE49-F238E27FC236}">
                <a16:creationId xmlns:a16="http://schemas.microsoft.com/office/drawing/2014/main" id="{B62301E2-B9D0-49B8-B11C-11E5224F646F}"/>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251093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E7911-F7B9-455F-896A-7726BD614C45}"/>
              </a:ext>
            </a:extLst>
          </p:cNvPr>
          <p:cNvSpPr>
            <a:spLocks noGrp="1"/>
          </p:cNvSpPr>
          <p:nvPr>
            <p:ph type="title"/>
          </p:nvPr>
        </p:nvSpPr>
        <p:spPr/>
        <p:txBody>
          <a:bodyPr/>
          <a:lstStyle/>
          <a:p>
            <a:r>
              <a:rPr lang="fr-FR"/>
              <a:t>Modifiez le style du titre</a:t>
            </a:r>
            <a:endParaRPr lang="es-ES"/>
          </a:p>
        </p:txBody>
      </p:sp>
      <p:sp>
        <p:nvSpPr>
          <p:cNvPr id="3" name="Espace réservé du contenu 2">
            <a:extLst>
              <a:ext uri="{FF2B5EF4-FFF2-40B4-BE49-F238E27FC236}">
                <a16:creationId xmlns:a16="http://schemas.microsoft.com/office/drawing/2014/main" id="{E3F9710B-BCD9-44F9-8D43-9B984DCBE3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contenu 3">
            <a:extLst>
              <a:ext uri="{FF2B5EF4-FFF2-40B4-BE49-F238E27FC236}">
                <a16:creationId xmlns:a16="http://schemas.microsoft.com/office/drawing/2014/main" id="{764269FD-1F67-402D-9D44-7250C01879C1}"/>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e la date 4">
            <a:extLst>
              <a:ext uri="{FF2B5EF4-FFF2-40B4-BE49-F238E27FC236}">
                <a16:creationId xmlns:a16="http://schemas.microsoft.com/office/drawing/2014/main" id="{747531E1-2C6B-40A6-819A-8DD183E28CC8}"/>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6" name="Espace réservé du pied de page 5">
            <a:extLst>
              <a:ext uri="{FF2B5EF4-FFF2-40B4-BE49-F238E27FC236}">
                <a16:creationId xmlns:a16="http://schemas.microsoft.com/office/drawing/2014/main" id="{C83DA7F4-DC10-4D48-8C52-81D409558C9F}"/>
              </a:ext>
            </a:extLst>
          </p:cNvPr>
          <p:cNvSpPr>
            <a:spLocks noGrp="1"/>
          </p:cNvSpPr>
          <p:nvPr>
            <p:ph type="ftr" sz="quarter" idx="11"/>
          </p:nvPr>
        </p:nvSpPr>
        <p:spPr/>
        <p:txBody>
          <a:bodyPr/>
          <a:lstStyle/>
          <a:p>
            <a:endParaRPr lang="es-ES"/>
          </a:p>
        </p:txBody>
      </p:sp>
      <p:sp>
        <p:nvSpPr>
          <p:cNvPr id="7" name="Espace réservé du numéro de diapositive 6">
            <a:extLst>
              <a:ext uri="{FF2B5EF4-FFF2-40B4-BE49-F238E27FC236}">
                <a16:creationId xmlns:a16="http://schemas.microsoft.com/office/drawing/2014/main" id="{C2FEF45B-A8EB-4A4D-8BA4-3C4AD6EBDF93}"/>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405022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BAE34-EA01-43BD-AA0F-C8D8ADB58CC5}"/>
              </a:ext>
            </a:extLst>
          </p:cNvPr>
          <p:cNvSpPr>
            <a:spLocks noGrp="1"/>
          </p:cNvSpPr>
          <p:nvPr>
            <p:ph type="title"/>
          </p:nvPr>
        </p:nvSpPr>
        <p:spPr>
          <a:xfrm>
            <a:off x="630238" y="274638"/>
            <a:ext cx="7886700" cy="993775"/>
          </a:xfrm>
        </p:spPr>
        <p:txBody>
          <a:bodyPr/>
          <a:lstStyle/>
          <a:p>
            <a:r>
              <a:rPr lang="fr-FR"/>
              <a:t>Modifiez le style du titre</a:t>
            </a:r>
            <a:endParaRPr lang="es-ES"/>
          </a:p>
        </p:txBody>
      </p:sp>
      <p:sp>
        <p:nvSpPr>
          <p:cNvPr id="3" name="Espace réservé du texte 2">
            <a:extLst>
              <a:ext uri="{FF2B5EF4-FFF2-40B4-BE49-F238E27FC236}">
                <a16:creationId xmlns:a16="http://schemas.microsoft.com/office/drawing/2014/main" id="{E3FF6895-1B08-47F1-83A5-C68634FBE85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F69E5A5-58AF-4F85-B794-85C6F3D79312}"/>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u texte 4">
            <a:extLst>
              <a:ext uri="{FF2B5EF4-FFF2-40B4-BE49-F238E27FC236}">
                <a16:creationId xmlns:a16="http://schemas.microsoft.com/office/drawing/2014/main" id="{26A9BFBE-A5DA-4AD1-B935-65CCCD617FF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ECA30FA-191C-4207-9C84-BE66C55FB8FC}"/>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7" name="Espace réservé de la date 6">
            <a:extLst>
              <a:ext uri="{FF2B5EF4-FFF2-40B4-BE49-F238E27FC236}">
                <a16:creationId xmlns:a16="http://schemas.microsoft.com/office/drawing/2014/main" id="{1B1BA0EC-8451-4662-971B-DE07E26A3C67}"/>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8" name="Espace réservé du pied de page 7">
            <a:extLst>
              <a:ext uri="{FF2B5EF4-FFF2-40B4-BE49-F238E27FC236}">
                <a16:creationId xmlns:a16="http://schemas.microsoft.com/office/drawing/2014/main" id="{0AB29CCC-93DD-4713-98CA-3194C794A6FC}"/>
              </a:ext>
            </a:extLst>
          </p:cNvPr>
          <p:cNvSpPr>
            <a:spLocks noGrp="1"/>
          </p:cNvSpPr>
          <p:nvPr>
            <p:ph type="ftr" sz="quarter" idx="11"/>
          </p:nvPr>
        </p:nvSpPr>
        <p:spPr/>
        <p:txBody>
          <a:bodyPr/>
          <a:lstStyle/>
          <a:p>
            <a:endParaRPr lang="es-ES"/>
          </a:p>
        </p:txBody>
      </p:sp>
      <p:sp>
        <p:nvSpPr>
          <p:cNvPr id="9" name="Espace réservé du numéro de diapositive 8">
            <a:extLst>
              <a:ext uri="{FF2B5EF4-FFF2-40B4-BE49-F238E27FC236}">
                <a16:creationId xmlns:a16="http://schemas.microsoft.com/office/drawing/2014/main" id="{B18C94D9-3825-4AB0-A85C-CCDB47C4E2D9}"/>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348778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9B8AD-68ED-4DEA-A68F-B2967DA6CBE3}"/>
              </a:ext>
            </a:extLst>
          </p:cNvPr>
          <p:cNvSpPr>
            <a:spLocks noGrp="1"/>
          </p:cNvSpPr>
          <p:nvPr>
            <p:ph type="title"/>
          </p:nvPr>
        </p:nvSpPr>
        <p:spPr/>
        <p:txBody>
          <a:bodyPr/>
          <a:lstStyle/>
          <a:p>
            <a:r>
              <a:rPr lang="fr-FR"/>
              <a:t>Modifiez le style du titre</a:t>
            </a:r>
            <a:endParaRPr lang="es-ES"/>
          </a:p>
        </p:txBody>
      </p:sp>
      <p:sp>
        <p:nvSpPr>
          <p:cNvPr id="3" name="Espace réservé de la date 2">
            <a:extLst>
              <a:ext uri="{FF2B5EF4-FFF2-40B4-BE49-F238E27FC236}">
                <a16:creationId xmlns:a16="http://schemas.microsoft.com/office/drawing/2014/main" id="{1B035A1D-B8FA-4FEB-B219-52E638466969}"/>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4" name="Espace réservé du pied de page 3">
            <a:extLst>
              <a:ext uri="{FF2B5EF4-FFF2-40B4-BE49-F238E27FC236}">
                <a16:creationId xmlns:a16="http://schemas.microsoft.com/office/drawing/2014/main" id="{2DCBB96A-6C19-495B-8D79-5056DBDB83D4}"/>
              </a:ext>
            </a:extLst>
          </p:cNvPr>
          <p:cNvSpPr>
            <a:spLocks noGrp="1"/>
          </p:cNvSpPr>
          <p:nvPr>
            <p:ph type="ftr" sz="quarter" idx="11"/>
          </p:nvPr>
        </p:nvSpPr>
        <p:spPr/>
        <p:txBody>
          <a:bodyPr/>
          <a:lstStyle/>
          <a:p>
            <a:endParaRPr lang="es-ES"/>
          </a:p>
        </p:txBody>
      </p:sp>
      <p:sp>
        <p:nvSpPr>
          <p:cNvPr id="5" name="Espace réservé du numéro de diapositive 4">
            <a:extLst>
              <a:ext uri="{FF2B5EF4-FFF2-40B4-BE49-F238E27FC236}">
                <a16:creationId xmlns:a16="http://schemas.microsoft.com/office/drawing/2014/main" id="{D44BB1C8-D22D-49E7-B76B-6AF59B6A9BF9}"/>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268923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56D755-BE97-4C8C-8166-139EB40B9ED3}"/>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3" name="Espace réservé du pied de page 2">
            <a:extLst>
              <a:ext uri="{FF2B5EF4-FFF2-40B4-BE49-F238E27FC236}">
                <a16:creationId xmlns:a16="http://schemas.microsoft.com/office/drawing/2014/main" id="{E9CA5332-17A0-454A-8BF9-B7A44411A9F8}"/>
              </a:ext>
            </a:extLst>
          </p:cNvPr>
          <p:cNvSpPr>
            <a:spLocks noGrp="1"/>
          </p:cNvSpPr>
          <p:nvPr>
            <p:ph type="ftr" sz="quarter" idx="11"/>
          </p:nvPr>
        </p:nvSpPr>
        <p:spPr/>
        <p:txBody>
          <a:bodyPr/>
          <a:lstStyle/>
          <a:p>
            <a:endParaRPr lang="es-ES"/>
          </a:p>
        </p:txBody>
      </p:sp>
      <p:sp>
        <p:nvSpPr>
          <p:cNvPr id="4" name="Espace réservé du numéro de diapositive 3">
            <a:extLst>
              <a:ext uri="{FF2B5EF4-FFF2-40B4-BE49-F238E27FC236}">
                <a16:creationId xmlns:a16="http://schemas.microsoft.com/office/drawing/2014/main" id="{6517387F-5020-476C-8217-30A5F61158F5}"/>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142904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05D35-B84B-41BE-AE7B-63D11BDB6F35}"/>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endParaRPr lang="es-ES"/>
          </a:p>
        </p:txBody>
      </p:sp>
      <p:sp>
        <p:nvSpPr>
          <p:cNvPr id="3" name="Espace réservé du contenu 2">
            <a:extLst>
              <a:ext uri="{FF2B5EF4-FFF2-40B4-BE49-F238E27FC236}">
                <a16:creationId xmlns:a16="http://schemas.microsoft.com/office/drawing/2014/main" id="{749A2101-45D7-4576-8D75-B6DC04B0FF8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texte 3">
            <a:extLst>
              <a:ext uri="{FF2B5EF4-FFF2-40B4-BE49-F238E27FC236}">
                <a16:creationId xmlns:a16="http://schemas.microsoft.com/office/drawing/2014/main" id="{C7784B1C-D086-4BB7-A74C-260F764D2D4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5B42C57-9B85-471A-9A77-CE3423288DEA}"/>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6" name="Espace réservé du pied de page 5">
            <a:extLst>
              <a:ext uri="{FF2B5EF4-FFF2-40B4-BE49-F238E27FC236}">
                <a16:creationId xmlns:a16="http://schemas.microsoft.com/office/drawing/2014/main" id="{BD6951A3-DB83-45B9-B046-8DA87B265098}"/>
              </a:ext>
            </a:extLst>
          </p:cNvPr>
          <p:cNvSpPr>
            <a:spLocks noGrp="1"/>
          </p:cNvSpPr>
          <p:nvPr>
            <p:ph type="ftr" sz="quarter" idx="11"/>
          </p:nvPr>
        </p:nvSpPr>
        <p:spPr/>
        <p:txBody>
          <a:bodyPr/>
          <a:lstStyle/>
          <a:p>
            <a:endParaRPr lang="es-ES"/>
          </a:p>
        </p:txBody>
      </p:sp>
      <p:sp>
        <p:nvSpPr>
          <p:cNvPr id="7" name="Espace réservé du numéro de diapositive 6">
            <a:extLst>
              <a:ext uri="{FF2B5EF4-FFF2-40B4-BE49-F238E27FC236}">
                <a16:creationId xmlns:a16="http://schemas.microsoft.com/office/drawing/2014/main" id="{18710806-2F96-4C2E-AB86-2E0F5F8F5EC9}"/>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379496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D36E7-3E76-439B-A5C9-BC4E169B53FE}"/>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endParaRPr lang="es-ES"/>
          </a:p>
        </p:txBody>
      </p:sp>
      <p:sp>
        <p:nvSpPr>
          <p:cNvPr id="3" name="Espace réservé pour une image  2">
            <a:extLst>
              <a:ext uri="{FF2B5EF4-FFF2-40B4-BE49-F238E27FC236}">
                <a16:creationId xmlns:a16="http://schemas.microsoft.com/office/drawing/2014/main" id="{CD99BF06-08B7-42E3-840E-CCD4623AB95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Espace réservé du texte 3">
            <a:extLst>
              <a:ext uri="{FF2B5EF4-FFF2-40B4-BE49-F238E27FC236}">
                <a16:creationId xmlns:a16="http://schemas.microsoft.com/office/drawing/2014/main" id="{93AE9E4A-1545-48C2-936B-9DD0E36ACD1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C76A1EE-9F1F-4FEF-ABC4-6AEF3B05BF8A}"/>
              </a:ext>
            </a:extLst>
          </p:cNvPr>
          <p:cNvSpPr>
            <a:spLocks noGrp="1"/>
          </p:cNvSpPr>
          <p:nvPr>
            <p:ph type="dt" sz="half" idx="10"/>
          </p:nvPr>
        </p:nvSpPr>
        <p:spPr/>
        <p:txBody>
          <a:bodyPr/>
          <a:lstStyle/>
          <a:p>
            <a:fld id="{7FF15053-01E2-40BD-938B-650445505F1B}" type="datetimeFigureOut">
              <a:rPr lang="es-ES" smtClean="0"/>
              <a:t>14/09/2024</a:t>
            </a:fld>
            <a:endParaRPr lang="es-ES"/>
          </a:p>
        </p:txBody>
      </p:sp>
      <p:sp>
        <p:nvSpPr>
          <p:cNvPr id="6" name="Espace réservé du pied de page 5">
            <a:extLst>
              <a:ext uri="{FF2B5EF4-FFF2-40B4-BE49-F238E27FC236}">
                <a16:creationId xmlns:a16="http://schemas.microsoft.com/office/drawing/2014/main" id="{7DF2AA7A-E211-4900-BCAD-9582C4055268}"/>
              </a:ext>
            </a:extLst>
          </p:cNvPr>
          <p:cNvSpPr>
            <a:spLocks noGrp="1"/>
          </p:cNvSpPr>
          <p:nvPr>
            <p:ph type="ftr" sz="quarter" idx="11"/>
          </p:nvPr>
        </p:nvSpPr>
        <p:spPr/>
        <p:txBody>
          <a:bodyPr/>
          <a:lstStyle/>
          <a:p>
            <a:endParaRPr lang="es-ES"/>
          </a:p>
        </p:txBody>
      </p:sp>
      <p:sp>
        <p:nvSpPr>
          <p:cNvPr id="7" name="Espace réservé du numéro de diapositive 6">
            <a:extLst>
              <a:ext uri="{FF2B5EF4-FFF2-40B4-BE49-F238E27FC236}">
                <a16:creationId xmlns:a16="http://schemas.microsoft.com/office/drawing/2014/main" id="{477440B4-632E-419D-A77D-04E1282A06E5}"/>
              </a:ext>
            </a:extLst>
          </p:cNvPr>
          <p:cNvSpPr>
            <a:spLocks noGrp="1"/>
          </p:cNvSpPr>
          <p:nvPr>
            <p:ph type="sldNum" sz="quarter" idx="12"/>
          </p:nvPr>
        </p:nvSpPr>
        <p:spPr/>
        <p:txBody>
          <a:bodyPr/>
          <a:lstStyle/>
          <a:p>
            <a:fld id="{5DF7759A-8256-4246-94F5-D43C59C8391F}" type="slidenum">
              <a:rPr lang="es-ES" smtClean="0"/>
              <a:t>‹N°›</a:t>
            </a:fld>
            <a:endParaRPr lang="es-ES"/>
          </a:p>
        </p:txBody>
      </p:sp>
    </p:spTree>
    <p:extLst>
      <p:ext uri="{BB962C8B-B14F-4D97-AF65-F5344CB8AC3E}">
        <p14:creationId xmlns:p14="http://schemas.microsoft.com/office/powerpoint/2010/main" val="188871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hyperlink" Target="http://creativecommons.org/licenses/by/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0E8BDF-6B1D-45E8-856C-A4C41C6B8BE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endParaRPr lang="es-ES"/>
          </a:p>
        </p:txBody>
      </p:sp>
      <p:sp>
        <p:nvSpPr>
          <p:cNvPr id="3" name="Espace réservé du texte 2">
            <a:extLst>
              <a:ext uri="{FF2B5EF4-FFF2-40B4-BE49-F238E27FC236}">
                <a16:creationId xmlns:a16="http://schemas.microsoft.com/office/drawing/2014/main" id="{B29DBA5A-5AE2-46D5-9C4B-423CA7F0346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a:extLst>
              <a:ext uri="{FF2B5EF4-FFF2-40B4-BE49-F238E27FC236}">
                <a16:creationId xmlns:a16="http://schemas.microsoft.com/office/drawing/2014/main" id="{9CFC4239-FF16-4089-BFF0-DFE99F8D1EF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FF15053-01E2-40BD-938B-650445505F1B}" type="datetimeFigureOut">
              <a:rPr lang="es-ES" smtClean="0"/>
              <a:t>14/09/2024</a:t>
            </a:fld>
            <a:endParaRPr lang="es-ES"/>
          </a:p>
        </p:txBody>
      </p:sp>
      <p:sp>
        <p:nvSpPr>
          <p:cNvPr id="5" name="Espace réservé du pied de page 4">
            <a:extLst>
              <a:ext uri="{FF2B5EF4-FFF2-40B4-BE49-F238E27FC236}">
                <a16:creationId xmlns:a16="http://schemas.microsoft.com/office/drawing/2014/main" id="{CC88CBB9-8695-4EB8-8B62-DE710901C5A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Espace réservé du numéro de diapositive 5">
            <a:extLst>
              <a:ext uri="{FF2B5EF4-FFF2-40B4-BE49-F238E27FC236}">
                <a16:creationId xmlns:a16="http://schemas.microsoft.com/office/drawing/2014/main" id="{4DA26DA4-1D66-4D4B-91A7-8595123A516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DF7759A-8256-4246-94F5-D43C59C8391F}" type="slidenum">
              <a:rPr lang="es-ES" smtClean="0"/>
              <a:t>‹N°›</a:t>
            </a:fld>
            <a:endParaRPr lang="es-ES"/>
          </a:p>
        </p:txBody>
      </p:sp>
    </p:spTree>
    <p:extLst>
      <p:ext uri="{BB962C8B-B14F-4D97-AF65-F5344CB8AC3E}">
        <p14:creationId xmlns:p14="http://schemas.microsoft.com/office/powerpoint/2010/main" val="157928104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8704386" y="441725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0" lvl="0" indent="0" algn="r" rtl="0">
              <a:spcBef>
                <a:spcPts val="0"/>
              </a:spcBef>
              <a:spcAft>
                <a:spcPts val="0"/>
              </a:spcAft>
              <a:buNone/>
            </a:pPr>
            <a:fld id="{00000000-1234-1234-1234-123412341234}" type="slidenum">
              <a:rPr lang="fr-FR" smtClean="0"/>
              <a:t>‹N°›</a:t>
            </a:fld>
            <a:endParaRPr lang="fr-FR"/>
          </a:p>
        </p:txBody>
      </p:sp>
      <p:sp>
        <p:nvSpPr>
          <p:cNvPr id="7" name="Espace réservé du pied de page 7">
            <a:extLst>
              <a:ext uri="{FF2B5EF4-FFF2-40B4-BE49-F238E27FC236}">
                <a16:creationId xmlns:a16="http://schemas.microsoft.com/office/drawing/2014/main" id="{8379F95A-ECFC-49F6-AF6C-B5B3D7E7CD07}"/>
              </a:ext>
            </a:extLst>
          </p:cNvPr>
          <p:cNvSpPr txBox="1">
            <a:spLocks/>
          </p:cNvSpPr>
          <p:nvPr userDrawn="1"/>
        </p:nvSpPr>
        <p:spPr>
          <a:xfrm>
            <a:off x="41425" y="4776542"/>
            <a:ext cx="5347702" cy="2963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endParaRPr lang="fr-FR" dirty="0">
              <a:solidFill>
                <a:prstClr val="black">
                  <a:tint val="75000"/>
                </a:prstClr>
              </a:solidFill>
              <a:latin typeface="Calibri" panose="020F0502020204030204"/>
            </a:endParaRPr>
          </a:p>
        </p:txBody>
      </p:sp>
      <p:sp>
        <p:nvSpPr>
          <p:cNvPr id="8" name="Google Shape;55;p13">
            <a:extLst>
              <a:ext uri="{FF2B5EF4-FFF2-40B4-BE49-F238E27FC236}">
                <a16:creationId xmlns:a16="http://schemas.microsoft.com/office/drawing/2014/main" id="{52123F27-A9DA-493C-B961-0EDD0C155D16}"/>
              </a:ext>
            </a:extLst>
          </p:cNvPr>
          <p:cNvSpPr/>
          <p:nvPr userDrawn="1"/>
        </p:nvSpPr>
        <p:spPr>
          <a:xfrm>
            <a:off x="6682342" y="4803175"/>
            <a:ext cx="2402943" cy="273844"/>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800" b="0" i="0" u="none" strike="noStrike" cap="none" dirty="0">
                <a:solidFill>
                  <a:srgbClr val="1E4E79"/>
                </a:solidFill>
                <a:latin typeface="Merriweather"/>
                <a:ea typeface="Merriweather"/>
                <a:cs typeface="Merriweather"/>
                <a:sym typeface="Merriweather"/>
              </a:rPr>
              <a:t>https://chaireunescorelia.univ-nantes.fr/       </a:t>
            </a:r>
            <a:endParaRPr sz="1100" dirty="0"/>
          </a:p>
          <a:p>
            <a:pPr marL="0" marR="0" lvl="0" indent="0" algn="l" rtl="0">
              <a:spcBef>
                <a:spcPts val="0"/>
              </a:spcBef>
              <a:spcAft>
                <a:spcPts val="0"/>
              </a:spcAft>
              <a:buNone/>
            </a:pPr>
            <a:r>
              <a:rPr lang="fr" sz="800" b="0" i="0" u="none" strike="noStrike" cap="none" dirty="0">
                <a:solidFill>
                  <a:srgbClr val="1E4E79"/>
                </a:solidFill>
                <a:latin typeface="Merriweather"/>
                <a:ea typeface="Merriweather"/>
                <a:cs typeface="Merriweather"/>
                <a:sym typeface="Merriweather"/>
              </a:rPr>
              <a:t>@Chaire_RELIA</a:t>
            </a:r>
            <a:endParaRPr sz="900" b="0" i="0" u="none" strike="noStrike" cap="none" dirty="0">
              <a:solidFill>
                <a:srgbClr val="1E4E79"/>
              </a:solidFill>
              <a:latin typeface="Merriweather"/>
              <a:ea typeface="Merriweather"/>
              <a:cs typeface="Merriweather"/>
              <a:sym typeface="Merriweather"/>
            </a:endParaRPr>
          </a:p>
        </p:txBody>
      </p:sp>
      <p:pic>
        <p:nvPicPr>
          <p:cNvPr id="9" name="Google Shape;56;p13">
            <a:extLst>
              <a:ext uri="{FF2B5EF4-FFF2-40B4-BE49-F238E27FC236}">
                <a16:creationId xmlns:a16="http://schemas.microsoft.com/office/drawing/2014/main" id="{7D20C408-5920-44D7-BF61-9E9ECF722564}"/>
              </a:ext>
            </a:extLst>
          </p:cNvPr>
          <p:cNvPicPr preferRelativeResize="0"/>
          <p:nvPr userDrawn="1"/>
        </p:nvPicPr>
        <p:blipFill rotWithShape="1">
          <a:blip r:embed="rId14" cstate="email">
            <a:alphaModFix/>
            <a:extLst>
              <a:ext uri="{28A0092B-C50C-407E-A947-70E740481C1C}">
                <a14:useLocalDpi xmlns:a14="http://schemas.microsoft.com/office/drawing/2010/main"/>
              </a:ext>
            </a:extLst>
          </a:blip>
          <a:srcRect/>
          <a:stretch/>
        </p:blipFill>
        <p:spPr>
          <a:xfrm>
            <a:off x="6475871" y="4936375"/>
            <a:ext cx="172641" cy="172641"/>
          </a:xfrm>
          <a:prstGeom prst="rect">
            <a:avLst/>
          </a:prstGeom>
          <a:noFill/>
          <a:ln>
            <a:noFill/>
          </a:ln>
        </p:spPr>
      </p:pic>
      <p:pic>
        <p:nvPicPr>
          <p:cNvPr id="10" name="Google Shape;57;p13">
            <a:extLst>
              <a:ext uri="{FF2B5EF4-FFF2-40B4-BE49-F238E27FC236}">
                <a16:creationId xmlns:a16="http://schemas.microsoft.com/office/drawing/2014/main" id="{F468E062-E03E-436D-B2E8-4329DD6C3DE6}"/>
              </a:ext>
            </a:extLst>
          </p:cNvPr>
          <p:cNvPicPr preferRelativeResize="0"/>
          <p:nvPr userDrawn="1"/>
        </p:nvPicPr>
        <p:blipFill rotWithShape="1">
          <a:blip r:embed="rId15" cstate="email">
            <a:alphaModFix/>
            <a:extLst>
              <a:ext uri="{28A0092B-C50C-407E-A947-70E740481C1C}">
                <a14:useLocalDpi xmlns:a14="http://schemas.microsoft.com/office/drawing/2010/main"/>
              </a:ext>
            </a:extLst>
          </a:blip>
          <a:srcRect/>
          <a:stretch/>
        </p:blipFill>
        <p:spPr>
          <a:xfrm>
            <a:off x="6458324" y="4795576"/>
            <a:ext cx="206471" cy="161167"/>
          </a:xfrm>
          <a:prstGeom prst="rect">
            <a:avLst/>
          </a:prstGeom>
          <a:noFill/>
          <a:ln>
            <a:noFill/>
          </a:ln>
        </p:spPr>
      </p:pic>
      <p:sp>
        <p:nvSpPr>
          <p:cNvPr id="11" name="Google Shape;59;p13">
            <a:extLst>
              <a:ext uri="{FF2B5EF4-FFF2-40B4-BE49-F238E27FC236}">
                <a16:creationId xmlns:a16="http://schemas.microsoft.com/office/drawing/2014/main" id="{485FB5DA-6325-41D6-A32F-79143EE419BF}"/>
              </a:ext>
            </a:extLst>
          </p:cNvPr>
          <p:cNvSpPr txBox="1"/>
          <p:nvPr userDrawn="1"/>
        </p:nvSpPr>
        <p:spPr>
          <a:xfrm>
            <a:off x="628650" y="4903396"/>
            <a:ext cx="1850555" cy="25388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fr" sz="1200" b="0" i="0" u="none" strike="noStrike" cap="none" dirty="0">
                <a:solidFill>
                  <a:srgbClr val="7030A0"/>
                </a:solidFill>
                <a:latin typeface="Calibri"/>
                <a:ea typeface="Calibri"/>
                <a:cs typeface="Calibri"/>
                <a:sym typeface="Calibri"/>
              </a:rPr>
              <a:t>Chaire Unesco RELIA 2024</a:t>
            </a:r>
            <a:endParaRPr sz="1200" dirty="0"/>
          </a:p>
        </p:txBody>
      </p:sp>
      <p:pic>
        <p:nvPicPr>
          <p:cNvPr id="12" name="Google Shape;60;p13">
            <a:hlinkClick r:id="rId16"/>
            <a:extLst>
              <a:ext uri="{FF2B5EF4-FFF2-40B4-BE49-F238E27FC236}">
                <a16:creationId xmlns:a16="http://schemas.microsoft.com/office/drawing/2014/main" id="{00DFC9DF-CCC8-45B5-9F4A-EC1FE22F09A4}"/>
              </a:ext>
            </a:extLst>
          </p:cNvPr>
          <p:cNvPicPr preferRelativeResize="0"/>
          <p:nvPr userDrawn="1"/>
        </p:nvPicPr>
        <p:blipFill rotWithShape="1">
          <a:blip r:embed="rId17" cstate="email">
            <a:alphaModFix/>
            <a:extLst>
              <a:ext uri="{28A0092B-C50C-407E-A947-70E740481C1C}">
                <a14:useLocalDpi xmlns:a14="http://schemas.microsoft.com/office/drawing/2010/main"/>
              </a:ext>
            </a:extLst>
          </a:blip>
          <a:srcRect/>
          <a:stretch/>
        </p:blipFill>
        <p:spPr>
          <a:xfrm>
            <a:off x="515" y="4906940"/>
            <a:ext cx="628135" cy="220083"/>
          </a:xfrm>
          <a:prstGeom prst="rect">
            <a:avLst/>
          </a:prstGeom>
          <a:noFill/>
          <a:ln>
            <a:noFill/>
          </a:ln>
        </p:spPr>
      </p:pic>
    </p:spTree>
    <p:extLst>
      <p:ext uri="{BB962C8B-B14F-4D97-AF65-F5344CB8AC3E}">
        <p14:creationId xmlns:p14="http://schemas.microsoft.com/office/powerpoint/2010/main" val="58646625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875" r:id="rId12"/>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in/reimariman/" TargetMode="External"/><Relationship Id="rId3" Type="http://schemas.openxmlformats.org/officeDocument/2006/relationships/hyperlink" Target="https://www.linkedin.com/in/hamsa-bastani-4a346955/" TargetMode="External"/><Relationship Id="rId7" Type="http://schemas.openxmlformats.org/officeDocument/2006/relationships/hyperlink" Target="https://www.linkedin.com/in/%C3%B6zge-kabakc%C4%B1-237a5b89/"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linkedin.com/in/haosenge/" TargetMode="External"/><Relationship Id="rId5" Type="http://schemas.openxmlformats.org/officeDocument/2006/relationships/hyperlink" Target="https://www.linkedin.com/in/alp-s%C3%BCng%C3%BC-4323b389/" TargetMode="External"/><Relationship Id="rId4" Type="http://schemas.openxmlformats.org/officeDocument/2006/relationships/hyperlink" Target="https://www.linkedin.com/in/osbert-bastani-27722115/" TargetMode="External"/><Relationship Id="rId9" Type="http://schemas.openxmlformats.org/officeDocument/2006/relationships/hyperlink" Target="https://papers.ssrn.com/sol3/papers.cfm?abstract_id=48954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unoe-events@univ-nantes.f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7"/>
          <p:cNvSpPr txBox="1">
            <a:spLocks noGrp="1"/>
          </p:cNvSpPr>
          <p:nvPr>
            <p:ph type="ctrTitle"/>
          </p:nvPr>
        </p:nvSpPr>
        <p:spPr>
          <a:xfrm>
            <a:off x="819150" y="1819584"/>
            <a:ext cx="8050530" cy="1487288"/>
          </a:xfrm>
          <a:prstGeom prst="rect">
            <a:avLst/>
          </a:prstGeom>
          <a:noFill/>
          <a:ln>
            <a:noFill/>
          </a:ln>
        </p:spPr>
        <p:txBody>
          <a:bodyPr spcFirstLastPara="1" wrap="square" lIns="68575" tIns="34275" rIns="68575" bIns="34275" anchor="b" anchorCtr="0">
            <a:noAutofit/>
          </a:bodyPr>
          <a:lstStyle/>
          <a:p>
            <a:pPr>
              <a:lnSpc>
                <a:spcPct val="105000"/>
              </a:lnSpc>
              <a:spcBef>
                <a:spcPts val="900"/>
              </a:spcBef>
              <a:spcAft>
                <a:spcPts val="600"/>
              </a:spcAft>
            </a:pPr>
            <a:br>
              <a:rPr lang="fr-FR" sz="3600" dirty="0">
                <a:solidFill>
                  <a:srgbClr val="2F5496"/>
                </a:solidFill>
                <a:latin typeface="+mn-lt"/>
                <a:ea typeface="Calibri" panose="020F0502020204030204" pitchFamily="34" charset="0"/>
                <a:cs typeface="Times New Roman" panose="02020603050405020304" pitchFamily="18" charset="0"/>
              </a:rPr>
            </a:br>
            <a:r>
              <a:rPr lang="fr-CH" sz="3600" b="1" dirty="0">
                <a:solidFill>
                  <a:srgbClr val="000000"/>
                </a:solidFill>
                <a:effectLst/>
                <a:latin typeface="+mn-lt"/>
                <a:ea typeface="Times New Roman" panose="02020603050405020304" pitchFamily="18" charset="0"/>
              </a:rPr>
              <a:t>L’emploi des </a:t>
            </a:r>
            <a:r>
              <a:rPr lang="fr-CH" sz="3600" b="1" dirty="0" err="1">
                <a:solidFill>
                  <a:srgbClr val="000000"/>
                </a:solidFill>
                <a:effectLst/>
                <a:latin typeface="+mn-lt"/>
                <a:ea typeface="Times New Roman" panose="02020603050405020304" pitchFamily="18" charset="0"/>
              </a:rPr>
              <a:t>IAs</a:t>
            </a:r>
            <a:r>
              <a:rPr lang="fr-CH" sz="3600" b="1" dirty="0">
                <a:solidFill>
                  <a:srgbClr val="000000"/>
                </a:solidFill>
                <a:effectLst/>
                <a:latin typeface="+mn-lt"/>
                <a:ea typeface="Times New Roman" panose="02020603050405020304" pitchFamily="18" charset="0"/>
              </a:rPr>
              <a:t> génératives dans ce cours</a:t>
            </a:r>
            <a:endParaRPr lang="fr-FR" sz="3600" dirty="0">
              <a:solidFill>
                <a:srgbClr val="2F5496"/>
              </a:solidFill>
              <a:latin typeface="+mn-lt"/>
              <a:ea typeface="Calibri" panose="020F0502020204030204" pitchFamily="34" charset="0"/>
              <a:cs typeface="Times New Roman" panose="02020603050405020304" pitchFamily="18" charset="0"/>
            </a:endParaRPr>
          </a:p>
        </p:txBody>
      </p:sp>
      <p:sp>
        <p:nvSpPr>
          <p:cNvPr id="329" name="Google Shape;329;p57"/>
          <p:cNvSpPr txBox="1">
            <a:spLocks noGrp="1"/>
          </p:cNvSpPr>
          <p:nvPr>
            <p:ph type="subTitle" idx="1"/>
          </p:nvPr>
        </p:nvSpPr>
        <p:spPr>
          <a:xfrm>
            <a:off x="1143000" y="3344588"/>
            <a:ext cx="6858000" cy="1241821"/>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800"/>
              </a:spcBef>
              <a:spcAft>
                <a:spcPts val="0"/>
              </a:spcAft>
              <a:buClr>
                <a:schemeClr val="dk1"/>
              </a:buClr>
              <a:buSzPts val="1800"/>
              <a:buNone/>
            </a:pPr>
            <a:r>
              <a:rPr lang="fr" dirty="0">
                <a:latin typeface="+mn-lt"/>
              </a:rPr>
              <a:t>Colin de la Higuera, septembre 2024</a:t>
            </a:r>
          </a:p>
          <a:p>
            <a:pPr marL="0" lvl="0" indent="0" algn="ctr" rtl="0">
              <a:lnSpc>
                <a:spcPct val="90000"/>
              </a:lnSpc>
              <a:spcBef>
                <a:spcPts val="800"/>
              </a:spcBef>
              <a:spcAft>
                <a:spcPts val="0"/>
              </a:spcAft>
              <a:buClr>
                <a:schemeClr val="dk1"/>
              </a:buClr>
              <a:buSzPts val="1800"/>
              <a:buNone/>
            </a:pPr>
            <a:endParaRPr dirty="0">
              <a:latin typeface="+mn-lt"/>
            </a:endParaRPr>
          </a:p>
          <a:p>
            <a:pPr marL="0" lvl="0" indent="0" algn="ctr" rtl="0">
              <a:lnSpc>
                <a:spcPct val="90000"/>
              </a:lnSpc>
              <a:spcBef>
                <a:spcPts val="800"/>
              </a:spcBef>
              <a:spcAft>
                <a:spcPts val="0"/>
              </a:spcAft>
              <a:buClr>
                <a:schemeClr val="dk1"/>
              </a:buClr>
              <a:buSzPts val="1800"/>
              <a:buNone/>
            </a:pPr>
            <a:endParaRPr dirty="0">
              <a:latin typeface="+mn-lt"/>
            </a:endParaRPr>
          </a:p>
        </p:txBody>
      </p:sp>
      <p:sp>
        <p:nvSpPr>
          <p:cNvPr id="335" name="Google Shape;335;p57"/>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fr"/>
              <a:t>1</a:t>
            </a:fld>
            <a:endParaRPr/>
          </a:p>
        </p:txBody>
      </p:sp>
      <p:pic>
        <p:nvPicPr>
          <p:cNvPr id="333" name="Google Shape;333;p57" descr="https://lh3.googleusercontent.com/5cye0PIQ80X38mFfdWdtVgBNIrj3wqo8Xmu3OE1cOfPxwN8bBVuXI63psHBWkqv9xEkeIjTDD2QRX2131KXdiA00DRP63rZmjHz8C88HrPfdtQnmqOTcgzUj9P3Pn5-JvV0BKbwi_xY0xvLz43H5fg"/>
          <p:cNvPicPr preferRelativeResize="0"/>
          <p:nvPr/>
        </p:nvPicPr>
        <p:blipFill rotWithShape="1">
          <a:blip r:embed="rId3">
            <a:alphaModFix/>
          </a:blip>
          <a:srcRect/>
          <a:stretch/>
        </p:blipFill>
        <p:spPr>
          <a:xfrm>
            <a:off x="5467594" y="81882"/>
            <a:ext cx="3233887" cy="1241821"/>
          </a:xfrm>
          <a:prstGeom prst="rect">
            <a:avLst/>
          </a:prstGeom>
          <a:noFill/>
          <a:ln>
            <a:noFill/>
          </a:ln>
        </p:spPr>
      </p:pic>
      <p:pic>
        <p:nvPicPr>
          <p:cNvPr id="1026" name="Picture 2">
            <a:extLst>
              <a:ext uri="{FF2B5EF4-FFF2-40B4-BE49-F238E27FC236}">
                <a16:creationId xmlns:a16="http://schemas.microsoft.com/office/drawing/2014/main" id="{FD801B58-9F82-419D-A44F-464D01D67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3926"/>
            <a:ext cx="906648" cy="90664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9EFF5439-93D6-4357-9EC3-72DD2DCE2EFA}"/>
              </a:ext>
            </a:extLst>
          </p:cNvPr>
          <p:cNvPicPr>
            <a:picLocks noChangeAspect="1"/>
          </p:cNvPicPr>
          <p:nvPr/>
        </p:nvPicPr>
        <p:blipFill>
          <a:blip r:embed="rId5"/>
          <a:stretch>
            <a:fillRect/>
          </a:stretch>
        </p:blipFill>
        <p:spPr>
          <a:xfrm>
            <a:off x="3971023" y="258984"/>
            <a:ext cx="1496571" cy="1005842"/>
          </a:xfrm>
          <a:prstGeom prst="rect">
            <a:avLst/>
          </a:prstGeom>
        </p:spPr>
      </p:pic>
      <p:sp>
        <p:nvSpPr>
          <p:cNvPr id="13" name="ZoneTexte 12">
            <a:extLst>
              <a:ext uri="{FF2B5EF4-FFF2-40B4-BE49-F238E27FC236}">
                <a16:creationId xmlns:a16="http://schemas.microsoft.com/office/drawing/2014/main" id="{7F5B06AF-BB2C-46C3-93A0-B56494F07562}"/>
              </a:ext>
            </a:extLst>
          </p:cNvPr>
          <p:cNvSpPr txBox="1"/>
          <p:nvPr/>
        </p:nvSpPr>
        <p:spPr>
          <a:xfrm>
            <a:off x="1937818" y="4014258"/>
            <a:ext cx="5644995" cy="319446"/>
          </a:xfrm>
          <a:prstGeom prst="rect">
            <a:avLst/>
          </a:prstGeom>
          <a:noFill/>
        </p:spPr>
        <p:txBody>
          <a:bodyPr wrap="square">
            <a:spAutoFit/>
          </a:bodyPr>
          <a:lstStyle/>
          <a:p>
            <a:r>
              <a:rPr lang="fr-FR" sz="1476" dirty="0"/>
              <a:t>XLG1IE020 - Algorithmique et programmation pour les sciences</a:t>
            </a:r>
            <a:endParaRPr lang="es-ES" sz="147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9"/>
          <p:cNvSpPr txBox="1">
            <a:spLocks noGrp="1"/>
          </p:cNvSpPr>
          <p:nvPr>
            <p:ph type="title"/>
          </p:nvPr>
        </p:nvSpPr>
        <p:spPr>
          <a:xfrm>
            <a:off x="628650" y="273915"/>
            <a:ext cx="6340480" cy="994142"/>
          </a:xfrm>
          <a:prstGeom prst="rect">
            <a:avLst/>
          </a:prstGeom>
          <a:noFill/>
          <a:ln>
            <a:noFill/>
          </a:ln>
        </p:spPr>
        <p:txBody>
          <a:bodyPr spcFirstLastPara="1" wrap="square" lIns="76201" tIns="38092" rIns="76201" bIns="38092" anchor="ctr" anchorCtr="0">
            <a:normAutofit fontScale="90000"/>
          </a:bodyPr>
          <a:lstStyle/>
          <a:p>
            <a:pPr>
              <a:buSzPts val="5200"/>
            </a:pPr>
            <a:r>
              <a:rPr lang="en-US" sz="3200" b="1" dirty="0">
                <a:latin typeface="+mn-lt"/>
              </a:rPr>
              <a:t>Generative AI Can Harm Learning </a:t>
            </a:r>
            <a:br>
              <a:rPr lang="en-US" b="1" dirty="0">
                <a:latin typeface="+mn-lt"/>
              </a:rPr>
            </a:br>
            <a:r>
              <a:rPr lang="en-US" sz="1600" u="sng" dirty="0" err="1">
                <a:solidFill>
                  <a:schemeClr val="hlink"/>
                </a:solidFill>
                <a:latin typeface="+mn-lt"/>
                <a:hlinkClick r:id="rId3"/>
              </a:rPr>
              <a:t>Hamsa</a:t>
            </a:r>
            <a:r>
              <a:rPr lang="en-US" sz="1600" u="sng" dirty="0">
                <a:solidFill>
                  <a:schemeClr val="hlink"/>
                </a:solidFill>
                <a:latin typeface="+mn-lt"/>
                <a:hlinkClick r:id="rId3"/>
              </a:rPr>
              <a:t> </a:t>
            </a:r>
            <a:r>
              <a:rPr lang="en-US" sz="1600" u="sng" dirty="0" err="1">
                <a:solidFill>
                  <a:schemeClr val="hlink"/>
                </a:solidFill>
                <a:latin typeface="+mn-lt"/>
                <a:hlinkClick r:id="rId3"/>
              </a:rPr>
              <a:t>Bastani</a:t>
            </a:r>
            <a:r>
              <a:rPr lang="en-US" sz="1600" dirty="0">
                <a:latin typeface="+mn-lt"/>
              </a:rPr>
              <a:t>, </a:t>
            </a:r>
            <a:r>
              <a:rPr lang="en-US" sz="1600" u="sng" dirty="0">
                <a:solidFill>
                  <a:schemeClr val="hlink"/>
                </a:solidFill>
                <a:latin typeface="+mn-lt"/>
                <a:hlinkClick r:id="rId4"/>
              </a:rPr>
              <a:t>Osbert </a:t>
            </a:r>
            <a:r>
              <a:rPr lang="en-US" sz="1600" u="sng" dirty="0" err="1">
                <a:solidFill>
                  <a:schemeClr val="hlink"/>
                </a:solidFill>
                <a:latin typeface="+mn-lt"/>
                <a:hlinkClick r:id="rId4"/>
              </a:rPr>
              <a:t>Bastani</a:t>
            </a:r>
            <a:r>
              <a:rPr lang="en-US" sz="1600" dirty="0">
                <a:latin typeface="+mn-lt"/>
              </a:rPr>
              <a:t>, </a:t>
            </a:r>
            <a:r>
              <a:rPr lang="en-US" sz="1600" u="sng" dirty="0">
                <a:solidFill>
                  <a:schemeClr val="hlink"/>
                </a:solidFill>
                <a:latin typeface="+mn-lt"/>
                <a:hlinkClick r:id="rId5"/>
              </a:rPr>
              <a:t>Alp </a:t>
            </a:r>
            <a:r>
              <a:rPr lang="en-US" sz="1600" u="sng" dirty="0" err="1">
                <a:solidFill>
                  <a:schemeClr val="hlink"/>
                </a:solidFill>
                <a:latin typeface="+mn-lt"/>
                <a:hlinkClick r:id="rId5"/>
              </a:rPr>
              <a:t>Süngü</a:t>
            </a:r>
            <a:r>
              <a:rPr lang="en-US" sz="1600" dirty="0">
                <a:latin typeface="+mn-lt"/>
              </a:rPr>
              <a:t>, </a:t>
            </a:r>
            <a:r>
              <a:rPr lang="en-US" sz="1600" u="sng" dirty="0" err="1">
                <a:solidFill>
                  <a:schemeClr val="hlink"/>
                </a:solidFill>
                <a:latin typeface="+mn-lt"/>
                <a:hlinkClick r:id="rId6"/>
              </a:rPr>
              <a:t>Haosen</a:t>
            </a:r>
            <a:r>
              <a:rPr lang="en-US" sz="1600" u="sng" dirty="0">
                <a:solidFill>
                  <a:schemeClr val="hlink"/>
                </a:solidFill>
                <a:latin typeface="+mn-lt"/>
                <a:hlinkClick r:id="rId6"/>
              </a:rPr>
              <a:t> Ge, Ph.D.</a:t>
            </a:r>
            <a:r>
              <a:rPr lang="en-US" sz="1600" dirty="0">
                <a:latin typeface="+mn-lt"/>
              </a:rPr>
              <a:t> </a:t>
            </a:r>
            <a:r>
              <a:rPr lang="en-US" sz="1600" u="sng" dirty="0" err="1">
                <a:solidFill>
                  <a:schemeClr val="hlink"/>
                </a:solidFill>
                <a:latin typeface="+mn-lt"/>
                <a:hlinkClick r:id="rId7"/>
              </a:rPr>
              <a:t>Özge</a:t>
            </a:r>
            <a:r>
              <a:rPr lang="en-US" sz="1600" u="sng" dirty="0">
                <a:solidFill>
                  <a:schemeClr val="hlink"/>
                </a:solidFill>
                <a:latin typeface="+mn-lt"/>
                <a:hlinkClick r:id="rId7"/>
              </a:rPr>
              <a:t> </a:t>
            </a:r>
            <a:r>
              <a:rPr lang="en-US" sz="1600" u="sng" dirty="0" err="1">
                <a:solidFill>
                  <a:schemeClr val="hlink"/>
                </a:solidFill>
                <a:latin typeface="+mn-lt"/>
                <a:hlinkClick r:id="rId7"/>
              </a:rPr>
              <a:t>Kabakcı</a:t>
            </a:r>
            <a:r>
              <a:rPr lang="en-US" sz="1600" dirty="0">
                <a:latin typeface="+mn-lt"/>
              </a:rPr>
              <a:t> et </a:t>
            </a:r>
            <a:r>
              <a:rPr lang="en-US" sz="1600" u="sng" dirty="0">
                <a:solidFill>
                  <a:schemeClr val="hlink"/>
                </a:solidFill>
                <a:latin typeface="+mn-lt"/>
                <a:hlinkClick r:id="rId8"/>
              </a:rPr>
              <a:t>Rei </a:t>
            </a:r>
            <a:r>
              <a:rPr lang="en-US" sz="1600" u="sng" dirty="0" err="1">
                <a:solidFill>
                  <a:schemeClr val="hlink"/>
                </a:solidFill>
                <a:latin typeface="+mn-lt"/>
                <a:hlinkClick r:id="rId8"/>
              </a:rPr>
              <a:t>Mariman</a:t>
            </a:r>
            <a:endParaRPr sz="1600" dirty="0">
              <a:latin typeface="+mn-lt"/>
            </a:endParaRPr>
          </a:p>
        </p:txBody>
      </p:sp>
      <p:sp>
        <p:nvSpPr>
          <p:cNvPr id="203" name="Google Shape;203;p49"/>
          <p:cNvSpPr txBox="1">
            <a:spLocks noGrp="1"/>
          </p:cNvSpPr>
          <p:nvPr>
            <p:ph idx="1"/>
          </p:nvPr>
        </p:nvSpPr>
        <p:spPr>
          <a:prstGeom prst="rect">
            <a:avLst/>
          </a:prstGeom>
          <a:noFill/>
          <a:ln>
            <a:noFill/>
          </a:ln>
        </p:spPr>
        <p:txBody>
          <a:bodyPr spcFirstLastPara="1" wrap="square" lIns="76201" tIns="38092" rIns="76201" bIns="38092" anchor="t" anchorCtr="0">
            <a:normAutofit fontScale="85000" lnSpcReduction="20000"/>
          </a:bodyPr>
          <a:lstStyle/>
          <a:p>
            <a:pPr marL="290215" indent="-285750">
              <a:spcBef>
                <a:spcPts val="0"/>
              </a:spcBef>
              <a:buSzPts val="3300"/>
              <a:buFont typeface="Arial" panose="020B0604020202020204" pitchFamily="34" charset="0"/>
              <a:buChar char="•"/>
            </a:pPr>
            <a:r>
              <a:rPr lang="fr-FR" sz="1600" dirty="0">
                <a:latin typeface="+mn-lt"/>
              </a:rPr>
              <a:t>Une étude sur 1000 élèves environ</a:t>
            </a:r>
          </a:p>
          <a:p>
            <a:pPr marL="290215" indent="-285750">
              <a:buSzPts val="3300"/>
              <a:buFont typeface="Arial" panose="020B0604020202020204" pitchFamily="34" charset="0"/>
              <a:buChar char="•"/>
            </a:pPr>
            <a:r>
              <a:rPr lang="fr-FR" sz="1600" dirty="0">
                <a:latin typeface="+mn-lt"/>
              </a:rPr>
              <a:t>3 scénarios de révision : sans IA, avec GPT Base (GPT-4), avec GPT </a:t>
            </a:r>
            <a:r>
              <a:rPr lang="fr-FR" sz="1600" dirty="0" err="1">
                <a:latin typeface="+mn-lt"/>
              </a:rPr>
              <a:t>Tutor</a:t>
            </a:r>
            <a:endParaRPr lang="fr-FR" sz="1600" dirty="0">
              <a:latin typeface="+mn-lt"/>
            </a:endParaRPr>
          </a:p>
          <a:p>
            <a:pPr marL="290215" indent="-285750">
              <a:buSzPts val="3300"/>
              <a:buFont typeface="Arial" panose="020B0604020202020204" pitchFamily="34" charset="0"/>
              <a:buChar char="•"/>
            </a:pPr>
            <a:r>
              <a:rPr lang="fr-FR" sz="1600" dirty="0">
                <a:latin typeface="+mn-lt"/>
              </a:rPr>
              <a:t>Phase de révision : +48% pour GPT Base, +127% pour GPT </a:t>
            </a:r>
            <a:r>
              <a:rPr lang="fr-FR" sz="1600" dirty="0" err="1">
                <a:latin typeface="+mn-lt"/>
              </a:rPr>
              <a:t>Tutor</a:t>
            </a:r>
            <a:endParaRPr lang="fr-FR" sz="1600" dirty="0">
              <a:latin typeface="+mn-lt"/>
            </a:endParaRPr>
          </a:p>
          <a:p>
            <a:pPr marL="290215" indent="-285750">
              <a:buSzPts val="3300"/>
              <a:buFont typeface="Arial" panose="020B0604020202020204" pitchFamily="34" charset="0"/>
              <a:buChar char="•"/>
            </a:pPr>
            <a:r>
              <a:rPr lang="fr-FR" sz="1600" dirty="0">
                <a:latin typeface="+mn-lt"/>
              </a:rPr>
              <a:t>Phase de restitution (sans IA) : </a:t>
            </a:r>
            <a:r>
              <a:rPr lang="fr-FR" sz="1600" dirty="0">
                <a:solidFill>
                  <a:srgbClr val="FF0000"/>
                </a:solidFill>
                <a:latin typeface="+mn-lt"/>
              </a:rPr>
              <a:t>-17% </a:t>
            </a:r>
            <a:r>
              <a:rPr lang="fr-FR" sz="1600" dirty="0">
                <a:latin typeface="+mn-lt"/>
              </a:rPr>
              <a:t>pour GPT Base</a:t>
            </a:r>
          </a:p>
          <a:p>
            <a:pPr marL="0" indent="0">
              <a:buSzPts val="3300"/>
              <a:buNone/>
            </a:pPr>
            <a:endParaRPr lang="fr-FR" sz="1476" dirty="0">
              <a:latin typeface="+mn-lt"/>
            </a:endParaRPr>
          </a:p>
          <a:p>
            <a:pPr marL="0" indent="0">
              <a:buSzPts val="3300"/>
              <a:buNone/>
            </a:pPr>
            <a:endParaRPr lang="fr-FR" sz="1476" dirty="0">
              <a:latin typeface="+mn-lt"/>
            </a:endParaRPr>
          </a:p>
          <a:p>
            <a:pPr marL="0" indent="0">
              <a:buSzPts val="3300"/>
              <a:buNone/>
            </a:pPr>
            <a:r>
              <a:rPr lang="fr-FR" sz="1476" b="1" dirty="0">
                <a:latin typeface="+mn-lt"/>
              </a:rPr>
              <a:t>Les exercices de révision sont mieux réussis avec l’aide de l’IA, mais au contrôle de connaissances qui a suivi, le niveau a baissé</a:t>
            </a:r>
          </a:p>
          <a:p>
            <a:pPr marL="508975" indent="0">
              <a:buNone/>
            </a:pPr>
            <a:r>
              <a:rPr lang="fr-FR" sz="1476" u="sng" dirty="0">
                <a:solidFill>
                  <a:schemeClr val="hlink"/>
                </a:solidFill>
                <a:latin typeface="+mn-lt"/>
                <a:hlinkClick r:id="rId9"/>
              </a:rPr>
              <a:t>https://papers.ssrn.com/sol3/papers.cfm?abstract_id=4895486</a:t>
            </a:r>
            <a:endParaRPr lang="fr-FR" sz="1476" dirty="0">
              <a:latin typeface="+mn-lt"/>
            </a:endParaRPr>
          </a:p>
          <a:p>
            <a:pPr marL="196447" indent="-44647">
              <a:buSzPts val="3300"/>
              <a:buNone/>
            </a:pPr>
            <a:endParaRPr lang="fr-FR"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0"/>
          <p:cNvSpPr txBox="1">
            <a:spLocks noGrp="1"/>
          </p:cNvSpPr>
          <p:nvPr>
            <p:ph type="title"/>
          </p:nvPr>
        </p:nvSpPr>
        <p:spPr>
          <a:xfrm>
            <a:off x="1" y="723519"/>
            <a:ext cx="9304544" cy="891540"/>
          </a:xfrm>
          <a:prstGeom prst="rect">
            <a:avLst/>
          </a:prstGeom>
          <a:noFill/>
          <a:ln>
            <a:noFill/>
          </a:ln>
        </p:spPr>
        <p:txBody>
          <a:bodyPr spcFirstLastPara="1" wrap="square" lIns="76201" tIns="38092" rIns="76201" bIns="38092" anchor="ctr" anchorCtr="0">
            <a:normAutofit fontScale="90000"/>
          </a:bodyPr>
          <a:lstStyle/>
          <a:p>
            <a:pPr>
              <a:buSzPts val="5200"/>
            </a:pPr>
            <a:r>
              <a:rPr lang="en-US" sz="4000" b="1" dirty="0" err="1">
                <a:latin typeface="+mn-lt"/>
              </a:rPr>
              <a:t>ChatGPT</a:t>
            </a:r>
            <a:r>
              <a:rPr lang="en-US" sz="4000" b="1" dirty="0">
                <a:latin typeface="+mn-lt"/>
              </a:rPr>
              <a:t> is Bullshit</a:t>
            </a:r>
            <a:br>
              <a:rPr lang="en-US" sz="4000" b="1" dirty="0">
                <a:latin typeface="+mn-lt"/>
              </a:rPr>
            </a:br>
            <a:r>
              <a:rPr lang="en-US" sz="2400" dirty="0">
                <a:latin typeface="+mn-lt"/>
              </a:rPr>
              <a:t>Michael Townsend Hicks, Joe Slater et James Humphries</a:t>
            </a:r>
            <a:endParaRPr sz="2400" dirty="0">
              <a:latin typeface="+mn-lt"/>
            </a:endParaRPr>
          </a:p>
        </p:txBody>
      </p:sp>
      <p:sp>
        <p:nvSpPr>
          <p:cNvPr id="209" name="Google Shape;209;p50"/>
          <p:cNvSpPr txBox="1">
            <a:spLocks noGrp="1"/>
          </p:cNvSpPr>
          <p:nvPr>
            <p:ph idx="1"/>
          </p:nvPr>
        </p:nvSpPr>
        <p:spPr>
          <a:xfrm>
            <a:off x="725936" y="1730206"/>
            <a:ext cx="7796830" cy="2326487"/>
          </a:xfrm>
          <a:prstGeom prst="rect">
            <a:avLst/>
          </a:prstGeom>
          <a:noFill/>
          <a:ln>
            <a:noFill/>
          </a:ln>
        </p:spPr>
        <p:txBody>
          <a:bodyPr spcFirstLastPara="1" wrap="square" lIns="76201" tIns="38092" rIns="76201" bIns="38092" anchor="t" anchorCtr="0">
            <a:normAutofit/>
          </a:bodyPr>
          <a:lstStyle/>
          <a:p>
            <a:pPr marL="196447" indent="-191982">
              <a:spcBef>
                <a:spcPts val="0"/>
              </a:spcBef>
              <a:buSzPts val="3300"/>
            </a:pPr>
            <a:r>
              <a:rPr lang="fr-FR" sz="2000" dirty="0">
                <a:latin typeface="+mn-lt"/>
              </a:rPr>
              <a:t>Selon Harry Frankfurt, le “Bullshit” est le contenu produit sans intérêt (</a:t>
            </a:r>
            <a:r>
              <a:rPr lang="fr-FR" sz="2000" dirty="0" err="1">
                <a:latin typeface="+mn-lt"/>
              </a:rPr>
              <a:t>concern</a:t>
            </a:r>
            <a:r>
              <a:rPr lang="fr-FR" sz="2000" dirty="0">
                <a:latin typeface="+mn-lt"/>
              </a:rPr>
              <a:t>) pour la vérité. Donc pas l'intention de mentir.</a:t>
            </a:r>
          </a:p>
          <a:p>
            <a:pPr marL="196447" indent="-191982">
              <a:buSzPts val="3300"/>
            </a:pPr>
            <a:r>
              <a:rPr lang="fr-FR" sz="2000" dirty="0">
                <a:latin typeface="+mn-lt"/>
              </a:rPr>
              <a:t>Les termes </a:t>
            </a:r>
            <a:r>
              <a:rPr lang="fr-FR" sz="2000" b="1" dirty="0">
                <a:latin typeface="+mn-lt"/>
              </a:rPr>
              <a:t>«</a:t>
            </a:r>
            <a:r>
              <a:rPr lang="fr-FR" sz="2000" dirty="0">
                <a:latin typeface="+mn-lt"/>
              </a:rPr>
              <a:t> </a:t>
            </a:r>
            <a:r>
              <a:rPr lang="fr-FR" sz="2000" b="1" dirty="0">
                <a:latin typeface="+mn-lt"/>
              </a:rPr>
              <a:t>erreurs » </a:t>
            </a:r>
            <a:r>
              <a:rPr lang="fr-FR" sz="2000" dirty="0">
                <a:latin typeface="+mn-lt"/>
              </a:rPr>
              <a:t>et </a:t>
            </a:r>
            <a:r>
              <a:rPr lang="fr-FR" sz="2000" b="1" dirty="0">
                <a:latin typeface="+mn-lt"/>
              </a:rPr>
              <a:t>«</a:t>
            </a:r>
            <a:r>
              <a:rPr lang="fr-FR" sz="2000" dirty="0">
                <a:latin typeface="+mn-lt"/>
              </a:rPr>
              <a:t> </a:t>
            </a:r>
            <a:r>
              <a:rPr lang="fr-FR" sz="2000" b="1" dirty="0">
                <a:latin typeface="+mn-lt"/>
              </a:rPr>
              <a:t>hallucinations » </a:t>
            </a:r>
            <a:r>
              <a:rPr lang="fr-FR" sz="2000" dirty="0">
                <a:latin typeface="+mn-lt"/>
              </a:rPr>
              <a:t>ne sont donc pas corrects</a:t>
            </a:r>
          </a:p>
        </p:txBody>
      </p:sp>
      <p:pic>
        <p:nvPicPr>
          <p:cNvPr id="210" name="Google Shape;210;p50"/>
          <p:cNvPicPr preferRelativeResize="0"/>
          <p:nvPr/>
        </p:nvPicPr>
        <p:blipFill rotWithShape="1">
          <a:blip r:embed="rId3">
            <a:alphaModFix/>
          </a:blip>
          <a:srcRect/>
          <a:stretch/>
        </p:blipFill>
        <p:spPr>
          <a:xfrm>
            <a:off x="4718805" y="3517606"/>
            <a:ext cx="1718425" cy="1625894"/>
          </a:xfrm>
          <a:prstGeom prst="rect">
            <a:avLst/>
          </a:prstGeom>
          <a:noFill/>
          <a:ln>
            <a:noFill/>
          </a:ln>
        </p:spPr>
      </p:pic>
      <p:sp>
        <p:nvSpPr>
          <p:cNvPr id="211" name="Google Shape;211;p50"/>
          <p:cNvSpPr txBox="1"/>
          <p:nvPr/>
        </p:nvSpPr>
        <p:spPr>
          <a:xfrm>
            <a:off x="241126" y="4078485"/>
            <a:ext cx="2919501" cy="682991"/>
          </a:xfrm>
          <a:prstGeom prst="rect">
            <a:avLst/>
          </a:prstGeom>
          <a:noFill/>
          <a:ln>
            <a:noFill/>
          </a:ln>
        </p:spPr>
        <p:txBody>
          <a:bodyPr spcFirstLastPara="1" wrap="square" lIns="76201" tIns="38092" rIns="76201" bIns="38092" anchor="t" anchorCtr="0">
            <a:spAutoFit/>
          </a:bodyPr>
          <a:lstStyle/>
          <a:p>
            <a:pPr>
              <a:buSzPts val="2800"/>
            </a:pPr>
            <a:r>
              <a:rPr lang="en-US" sz="1969" dirty="0">
                <a:solidFill>
                  <a:schemeClr val="dk1"/>
                </a:solidFill>
                <a:latin typeface="Calibri"/>
                <a:ea typeface="Calibri"/>
                <a:cs typeface="Calibri"/>
                <a:sym typeface="Calibri"/>
              </a:rPr>
              <a:t>Harry Frankfurt : </a:t>
            </a:r>
            <a:r>
              <a:rPr lang="en-US" sz="1969" i="1" dirty="0" err="1">
                <a:solidFill>
                  <a:schemeClr val="dk1"/>
                </a:solidFill>
                <a:latin typeface="Calibri"/>
                <a:ea typeface="Calibri"/>
                <a:cs typeface="Calibri"/>
                <a:sym typeface="Calibri"/>
              </a:rPr>
              <a:t>l’art</a:t>
            </a:r>
            <a:r>
              <a:rPr lang="en-US" sz="1969" i="1" dirty="0">
                <a:solidFill>
                  <a:schemeClr val="dk1"/>
                </a:solidFill>
                <a:latin typeface="Calibri"/>
                <a:ea typeface="Calibri"/>
                <a:cs typeface="Calibri"/>
                <a:sym typeface="Calibri"/>
              </a:rPr>
              <a:t> de dire des </a:t>
            </a:r>
            <a:r>
              <a:rPr lang="en-US" sz="1969" i="1" dirty="0" err="1">
                <a:solidFill>
                  <a:schemeClr val="dk1"/>
                </a:solidFill>
                <a:latin typeface="Calibri"/>
                <a:ea typeface="Calibri"/>
                <a:cs typeface="Calibri"/>
                <a:sym typeface="Calibri"/>
              </a:rPr>
              <a:t>conneries</a:t>
            </a:r>
            <a:endParaRPr sz="1969" i="1" dirty="0">
              <a:solidFill>
                <a:schemeClr val="dk1"/>
              </a:solidFill>
              <a:latin typeface="Calibri"/>
              <a:ea typeface="Calibri"/>
              <a:cs typeface="Calibri"/>
              <a:sym typeface="Calibri"/>
            </a:endParaRPr>
          </a:p>
        </p:txBody>
      </p:sp>
      <p:pic>
        <p:nvPicPr>
          <p:cNvPr id="212" name="Google Shape;212;p50"/>
          <p:cNvPicPr preferRelativeResize="0"/>
          <p:nvPr/>
        </p:nvPicPr>
        <p:blipFill rotWithShape="1">
          <a:blip r:embed="rId4">
            <a:alphaModFix/>
          </a:blip>
          <a:srcRect/>
          <a:stretch/>
        </p:blipFill>
        <p:spPr>
          <a:xfrm>
            <a:off x="3511017" y="3413294"/>
            <a:ext cx="1060983" cy="1730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353CF-367F-47B9-8A86-D57A23D97187}"/>
              </a:ext>
            </a:extLst>
          </p:cNvPr>
          <p:cNvSpPr>
            <a:spLocks noGrp="1"/>
          </p:cNvSpPr>
          <p:nvPr>
            <p:ph type="title"/>
          </p:nvPr>
        </p:nvSpPr>
        <p:spPr>
          <a:xfrm>
            <a:off x="628650" y="266864"/>
            <a:ext cx="7886700" cy="994172"/>
          </a:xfrm>
        </p:spPr>
        <p:txBody>
          <a:bodyPr/>
          <a:lstStyle/>
          <a:p>
            <a:r>
              <a:rPr lang="fr-FR" sz="3200" dirty="0">
                <a:latin typeface="+mn-lt"/>
              </a:rPr>
              <a:t>Remarques préliminaires</a:t>
            </a:r>
            <a:endParaRPr lang="es-ES" dirty="0">
              <a:latin typeface="+mn-lt"/>
            </a:endParaRPr>
          </a:p>
        </p:txBody>
      </p:sp>
      <p:sp>
        <p:nvSpPr>
          <p:cNvPr id="3" name="Espace réservé du texte 2">
            <a:extLst>
              <a:ext uri="{FF2B5EF4-FFF2-40B4-BE49-F238E27FC236}">
                <a16:creationId xmlns:a16="http://schemas.microsoft.com/office/drawing/2014/main" id="{91FE0534-10C2-4847-A4FD-0B78266DFAFB}"/>
              </a:ext>
            </a:extLst>
          </p:cNvPr>
          <p:cNvSpPr>
            <a:spLocks noGrp="1"/>
          </p:cNvSpPr>
          <p:nvPr>
            <p:ph idx="1"/>
          </p:nvPr>
        </p:nvSpPr>
        <p:spPr>
          <a:xfrm>
            <a:off x="628650" y="1362239"/>
            <a:ext cx="7886700" cy="3263504"/>
          </a:xfrm>
        </p:spPr>
        <p:txBody>
          <a:bodyPr/>
          <a:lstStyle/>
          <a:p>
            <a:pPr marL="312529" indent="-352711">
              <a:spcBef>
                <a:spcPts val="1200"/>
              </a:spcBef>
              <a:buSzPts val="3600"/>
            </a:pPr>
            <a:r>
              <a:rPr lang="fr-FR" sz="2000" dirty="0">
                <a:latin typeface="+mn-lt"/>
                <a:ea typeface="Helvetica Neue"/>
                <a:cs typeface="Helvetica Neue"/>
                <a:sym typeface="Helvetica Neue"/>
              </a:rPr>
              <a:t>Ces consignes sont celles d’un enseignant et ne reflètent pas l’opinion d’un département, d’une faculté ou de Nantes Université</a:t>
            </a:r>
          </a:p>
          <a:p>
            <a:pPr marL="312529" indent="-352711">
              <a:spcBef>
                <a:spcPts val="1200"/>
              </a:spcBef>
              <a:buSzPts val="3600"/>
            </a:pPr>
            <a:r>
              <a:rPr lang="fr-FR" sz="2000" dirty="0">
                <a:latin typeface="+mn-lt"/>
                <a:ea typeface="Helvetica Neue"/>
                <a:cs typeface="Helvetica Neue"/>
                <a:sym typeface="Helvetica Neue"/>
              </a:rPr>
              <a:t>Ces remarques concernent tous les cours, mais ne s’appliquent en tant que consignes qu’à celui-ci (</a:t>
            </a:r>
            <a:r>
              <a:rPr lang="fr-FR" sz="2000" dirty="0">
                <a:latin typeface="+mn-lt"/>
              </a:rPr>
              <a:t>LG1IE020 - Algorithmique et programmation pour les sciences)</a:t>
            </a:r>
            <a:endParaRPr lang="fr-FR" sz="2000" dirty="0">
              <a:latin typeface="+mn-lt"/>
              <a:ea typeface="Helvetica Neue"/>
              <a:cs typeface="Helvetica Neue"/>
              <a:sym typeface="Helvetica Neue"/>
            </a:endParaRPr>
          </a:p>
          <a:p>
            <a:pPr marL="312529" indent="-352711">
              <a:spcBef>
                <a:spcPts val="1200"/>
              </a:spcBef>
              <a:buSzPts val="3600"/>
            </a:pPr>
            <a:r>
              <a:rPr lang="fr-FR" sz="2000" dirty="0">
                <a:latin typeface="+mn-lt"/>
                <a:ea typeface="Helvetica Neue"/>
                <a:cs typeface="Helvetica Neue"/>
                <a:sym typeface="Helvetica Neue"/>
              </a:rPr>
              <a:t>Vous pouvez demander à vos enseignants leurs consignes pour leurs cours</a:t>
            </a:r>
          </a:p>
          <a:p>
            <a:pPr marL="139700" indent="0">
              <a:buNone/>
            </a:pPr>
            <a:endParaRPr lang="es-ES" dirty="0">
              <a:latin typeface="+mn-lt"/>
            </a:endParaRPr>
          </a:p>
        </p:txBody>
      </p:sp>
    </p:spTree>
    <p:extLst>
      <p:ext uri="{BB962C8B-B14F-4D97-AF65-F5344CB8AC3E}">
        <p14:creationId xmlns:p14="http://schemas.microsoft.com/office/powerpoint/2010/main" val="330524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B874CD-97EF-425E-AA4C-97AA16F611E7}"/>
              </a:ext>
            </a:extLst>
          </p:cNvPr>
          <p:cNvSpPr>
            <a:spLocks noGrp="1"/>
          </p:cNvSpPr>
          <p:nvPr>
            <p:ph type="title"/>
          </p:nvPr>
        </p:nvSpPr>
        <p:spPr>
          <a:xfrm>
            <a:off x="1144745" y="723519"/>
            <a:ext cx="6875450" cy="891540"/>
          </a:xfrm>
        </p:spPr>
        <p:txBody>
          <a:bodyPr/>
          <a:lstStyle/>
          <a:p>
            <a:r>
              <a:rPr lang="fr-FR" sz="3600" dirty="0">
                <a:latin typeface="+mn-lt"/>
                <a:ea typeface="Helvetica Neue"/>
                <a:cs typeface="Helvetica Neue"/>
                <a:sym typeface="Helvetica Neue"/>
              </a:rPr>
              <a:t>Les </a:t>
            </a:r>
            <a:r>
              <a:rPr lang="fr-FR" sz="3600" dirty="0" err="1">
                <a:latin typeface="+mn-lt"/>
                <a:ea typeface="Helvetica Neue"/>
                <a:cs typeface="Helvetica Neue"/>
                <a:sym typeface="Helvetica Neue"/>
              </a:rPr>
              <a:t>IAs</a:t>
            </a:r>
            <a:r>
              <a:rPr lang="fr-FR" sz="3600" dirty="0">
                <a:latin typeface="+mn-lt"/>
                <a:ea typeface="Helvetica Neue"/>
                <a:cs typeface="Helvetica Neue"/>
                <a:sym typeface="Helvetica Neue"/>
              </a:rPr>
              <a:t> génératives</a:t>
            </a:r>
            <a:endParaRPr lang="es-ES" dirty="0">
              <a:latin typeface="+mn-lt"/>
            </a:endParaRPr>
          </a:p>
        </p:txBody>
      </p:sp>
      <p:sp>
        <p:nvSpPr>
          <p:cNvPr id="3" name="Espace réservé du texte 2">
            <a:extLst>
              <a:ext uri="{FF2B5EF4-FFF2-40B4-BE49-F238E27FC236}">
                <a16:creationId xmlns:a16="http://schemas.microsoft.com/office/drawing/2014/main" id="{7A7ED993-3A2D-47D9-B23D-D9685FD41065}"/>
              </a:ext>
            </a:extLst>
          </p:cNvPr>
          <p:cNvSpPr>
            <a:spLocks noGrp="1"/>
          </p:cNvSpPr>
          <p:nvPr>
            <p:ph idx="1"/>
          </p:nvPr>
        </p:nvSpPr>
        <p:spPr>
          <a:xfrm>
            <a:off x="1144745" y="1978534"/>
            <a:ext cx="6875450" cy="2326487"/>
          </a:xfrm>
        </p:spPr>
        <p:txBody>
          <a:bodyPr>
            <a:normAutofit fontScale="70000" lnSpcReduction="20000"/>
          </a:bodyPr>
          <a:lstStyle/>
          <a:p>
            <a:pPr marL="296902" indent="-296902">
              <a:spcBef>
                <a:spcPts val="1800"/>
              </a:spcBef>
              <a:buSzPts val="2565"/>
            </a:pPr>
            <a:r>
              <a:rPr lang="fr-FR" sz="2400" dirty="0">
                <a:latin typeface="+mn-lt"/>
                <a:ea typeface="Helvetica Neue"/>
                <a:cs typeface="Helvetica Neue"/>
                <a:sym typeface="Helvetica Neue"/>
              </a:rPr>
              <a:t>En Novembre 2022, </a:t>
            </a:r>
            <a:r>
              <a:rPr lang="fr-FR" sz="2400" dirty="0" err="1">
                <a:latin typeface="+mn-lt"/>
                <a:ea typeface="Helvetica Neue"/>
                <a:cs typeface="Helvetica Neue"/>
                <a:sym typeface="Helvetica Neue"/>
              </a:rPr>
              <a:t>ChatGPT</a:t>
            </a:r>
            <a:r>
              <a:rPr lang="fr-FR" sz="2400" dirty="0">
                <a:latin typeface="+mn-lt"/>
                <a:ea typeface="Helvetica Neue"/>
                <a:cs typeface="Helvetica Neue"/>
                <a:sym typeface="Helvetica Neue"/>
              </a:rPr>
              <a:t> a été rendu public</a:t>
            </a:r>
          </a:p>
          <a:p>
            <a:pPr marL="296902" indent="-296902">
              <a:spcBef>
                <a:spcPts val="1800"/>
              </a:spcBef>
              <a:buSzPts val="2565"/>
            </a:pPr>
            <a:r>
              <a:rPr lang="fr-FR" sz="2400" dirty="0" err="1">
                <a:latin typeface="+mn-lt"/>
                <a:ea typeface="Helvetica Neue"/>
                <a:cs typeface="Helvetica Neue"/>
                <a:sym typeface="Helvetica Neue"/>
              </a:rPr>
              <a:t>ChatGPT</a:t>
            </a:r>
            <a:r>
              <a:rPr lang="fr-FR" sz="2400" dirty="0">
                <a:latin typeface="+mn-lt"/>
                <a:ea typeface="Helvetica Neue"/>
                <a:cs typeface="Helvetica Neue"/>
                <a:sym typeface="Helvetica Neue"/>
              </a:rPr>
              <a:t> n’est pas la seule IA générative</a:t>
            </a:r>
          </a:p>
          <a:p>
            <a:pPr marL="296902" indent="-296902">
              <a:spcBef>
                <a:spcPts val="1800"/>
              </a:spcBef>
              <a:buSzPts val="2565"/>
            </a:pPr>
            <a:r>
              <a:rPr lang="fr-FR" sz="2400" dirty="0" err="1">
                <a:latin typeface="+mn-lt"/>
                <a:ea typeface="Helvetica Neue"/>
                <a:cs typeface="Helvetica Neue"/>
                <a:sym typeface="Helvetica Neue"/>
              </a:rPr>
              <a:t>ChatGPT</a:t>
            </a:r>
            <a:r>
              <a:rPr lang="fr-FR" sz="2400" dirty="0">
                <a:latin typeface="+mn-lt"/>
                <a:ea typeface="Helvetica Neue"/>
                <a:cs typeface="Helvetica Neue"/>
                <a:sym typeface="Helvetica Neue"/>
              </a:rPr>
              <a:t> et les autres </a:t>
            </a:r>
            <a:r>
              <a:rPr lang="fr-FR" sz="2400" dirty="0" err="1">
                <a:latin typeface="+mn-lt"/>
                <a:ea typeface="Helvetica Neue"/>
                <a:cs typeface="Helvetica Neue"/>
                <a:sym typeface="Helvetica Neue"/>
              </a:rPr>
              <a:t>IAs</a:t>
            </a:r>
            <a:r>
              <a:rPr lang="fr-FR" sz="2400" dirty="0">
                <a:latin typeface="+mn-lt"/>
                <a:ea typeface="Helvetica Neue"/>
                <a:cs typeface="Helvetica Neue"/>
                <a:sym typeface="Helvetica Neue"/>
              </a:rPr>
              <a:t> génératives ne sont pas des outils conçus pour l’éducation mais ils jouent un rôle non négligeable aujourd’hui dans ce domaine</a:t>
            </a:r>
          </a:p>
          <a:p>
            <a:pPr marL="296902" indent="-335075">
              <a:spcBef>
                <a:spcPts val="1800"/>
              </a:spcBef>
              <a:buSzPts val="3420"/>
            </a:pPr>
            <a:r>
              <a:rPr lang="fr-FR" sz="2400" dirty="0">
                <a:latin typeface="+mn-lt"/>
                <a:ea typeface="Helvetica Neue"/>
                <a:cs typeface="Helvetica Neue"/>
                <a:sym typeface="Helvetica Neue"/>
              </a:rPr>
              <a:t>Ne pas s’en servir peut être aussi contre productif que s’en servir abusivement</a:t>
            </a:r>
          </a:p>
          <a:p>
            <a:endParaRPr lang="es-ES" dirty="0">
              <a:latin typeface="+mn-lt"/>
            </a:endParaRPr>
          </a:p>
        </p:txBody>
      </p:sp>
    </p:spTree>
    <p:extLst>
      <p:ext uri="{BB962C8B-B14F-4D97-AF65-F5344CB8AC3E}">
        <p14:creationId xmlns:p14="http://schemas.microsoft.com/office/powerpoint/2010/main" val="214254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6A8C8-8FA3-4A62-9C7C-86E4B468D1F5}"/>
              </a:ext>
            </a:extLst>
          </p:cNvPr>
          <p:cNvSpPr>
            <a:spLocks noGrp="1"/>
          </p:cNvSpPr>
          <p:nvPr>
            <p:ph type="title"/>
          </p:nvPr>
        </p:nvSpPr>
        <p:spPr/>
        <p:txBody>
          <a:bodyPr>
            <a:normAutofit fontScale="90000"/>
          </a:bodyPr>
          <a:lstStyle/>
          <a:p>
            <a:r>
              <a:rPr lang="fr-FR" sz="3600" dirty="0">
                <a:latin typeface="+mn-lt"/>
                <a:ea typeface="Helvetica Neue"/>
                <a:cs typeface="Helvetica Neue"/>
                <a:sym typeface="Helvetica Neue"/>
              </a:rPr>
              <a:t>Quelques rôles en éducation</a:t>
            </a:r>
            <a:endParaRPr lang="fr-FR" dirty="0">
              <a:latin typeface="+mn-lt"/>
            </a:endParaRPr>
          </a:p>
        </p:txBody>
      </p:sp>
      <p:sp>
        <p:nvSpPr>
          <p:cNvPr id="3" name="Espace réservé du texte 2">
            <a:extLst>
              <a:ext uri="{FF2B5EF4-FFF2-40B4-BE49-F238E27FC236}">
                <a16:creationId xmlns:a16="http://schemas.microsoft.com/office/drawing/2014/main" id="{DB2C9E4E-C2F0-4594-AB55-37779D6679B0}"/>
              </a:ext>
            </a:extLst>
          </p:cNvPr>
          <p:cNvSpPr>
            <a:spLocks noGrp="1"/>
          </p:cNvSpPr>
          <p:nvPr>
            <p:ph idx="1"/>
          </p:nvPr>
        </p:nvSpPr>
        <p:spPr/>
        <p:txBody>
          <a:bodyPr/>
          <a:lstStyle/>
          <a:p>
            <a:pPr marL="0" indent="0">
              <a:spcBef>
                <a:spcPts val="0"/>
              </a:spcBef>
              <a:buSzPts val="2565"/>
              <a:buNone/>
            </a:pPr>
            <a:r>
              <a:rPr lang="fr-FR" sz="2400" dirty="0">
                <a:latin typeface="+mn-lt"/>
                <a:ea typeface="Helvetica Neue"/>
                <a:cs typeface="Helvetica Neue"/>
                <a:sym typeface="Helvetica Neue"/>
              </a:rPr>
              <a:t>Ils peuvent être utilisés pour</a:t>
            </a:r>
          </a:p>
          <a:p>
            <a:pPr marL="296902" indent="-296902">
              <a:spcBef>
                <a:spcPts val="2742"/>
              </a:spcBef>
              <a:buClr>
                <a:srgbClr val="FF2600"/>
              </a:buClr>
              <a:buSzPts val="2565"/>
            </a:pPr>
            <a:r>
              <a:rPr lang="fr-FR" sz="2400" dirty="0">
                <a:solidFill>
                  <a:srgbClr val="FF2600"/>
                </a:solidFill>
                <a:latin typeface="+mn-lt"/>
                <a:ea typeface="Helvetica Neue"/>
                <a:cs typeface="Helvetica Neue"/>
                <a:sym typeface="Helvetica Neue"/>
              </a:rPr>
              <a:t>faire le travail à notre place</a:t>
            </a:r>
          </a:p>
          <a:p>
            <a:pPr marL="296902" indent="-335075">
              <a:spcBef>
                <a:spcPts val="2742"/>
              </a:spcBef>
              <a:buClr>
                <a:srgbClr val="00882B"/>
              </a:buClr>
              <a:buSzPts val="3420"/>
            </a:pPr>
            <a:r>
              <a:rPr lang="fr-FR" sz="2400" dirty="0">
                <a:solidFill>
                  <a:srgbClr val="00882B"/>
                </a:solidFill>
                <a:latin typeface="+mn-lt"/>
                <a:ea typeface="Helvetica Neue"/>
                <a:cs typeface="Helvetica Neue"/>
                <a:sym typeface="Helvetica Neue"/>
              </a:rPr>
              <a:t>réviser et apprendre utilement</a:t>
            </a:r>
          </a:p>
          <a:p>
            <a:endParaRPr lang="es-ES" dirty="0">
              <a:latin typeface="+mn-lt"/>
            </a:endParaRPr>
          </a:p>
        </p:txBody>
      </p:sp>
    </p:spTree>
    <p:extLst>
      <p:ext uri="{BB962C8B-B14F-4D97-AF65-F5344CB8AC3E}">
        <p14:creationId xmlns:p14="http://schemas.microsoft.com/office/powerpoint/2010/main" val="244594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5F658-B586-41A2-AEBE-CD418529DE38}"/>
              </a:ext>
            </a:extLst>
          </p:cNvPr>
          <p:cNvSpPr>
            <a:spLocks noGrp="1"/>
          </p:cNvSpPr>
          <p:nvPr>
            <p:ph type="title"/>
          </p:nvPr>
        </p:nvSpPr>
        <p:spPr/>
        <p:txBody>
          <a:bodyPr>
            <a:normAutofit fontScale="90000"/>
          </a:bodyPr>
          <a:lstStyle/>
          <a:p>
            <a:r>
              <a:rPr lang="fr-FR" sz="3600" dirty="0">
                <a:latin typeface="+mn-lt"/>
                <a:ea typeface="Helvetica Neue"/>
                <a:cs typeface="Helvetica Neue"/>
                <a:sym typeface="Helvetica Neue"/>
              </a:rPr>
              <a:t>Rôle en informatique</a:t>
            </a:r>
            <a:endParaRPr lang="es-ES" dirty="0">
              <a:latin typeface="+mn-lt"/>
            </a:endParaRPr>
          </a:p>
        </p:txBody>
      </p:sp>
      <p:sp>
        <p:nvSpPr>
          <p:cNvPr id="3" name="Espace réservé du texte 2">
            <a:extLst>
              <a:ext uri="{FF2B5EF4-FFF2-40B4-BE49-F238E27FC236}">
                <a16:creationId xmlns:a16="http://schemas.microsoft.com/office/drawing/2014/main" id="{4505EAB8-2877-4B99-834F-700EC314BDFC}"/>
              </a:ext>
            </a:extLst>
          </p:cNvPr>
          <p:cNvSpPr>
            <a:spLocks noGrp="1"/>
          </p:cNvSpPr>
          <p:nvPr>
            <p:ph idx="1"/>
          </p:nvPr>
        </p:nvSpPr>
        <p:spPr>
          <a:xfrm>
            <a:off x="1088903" y="1978534"/>
            <a:ext cx="7112775" cy="2326487"/>
          </a:xfrm>
        </p:spPr>
        <p:txBody>
          <a:bodyPr>
            <a:normAutofit fontScale="47500" lnSpcReduction="20000"/>
          </a:bodyPr>
          <a:lstStyle/>
          <a:p>
            <a:pPr marL="1" indent="0">
              <a:spcBef>
                <a:spcPts val="2672"/>
              </a:spcBef>
              <a:buSzPts val="2456"/>
              <a:buNone/>
            </a:pPr>
            <a:r>
              <a:rPr lang="fr-FR" sz="3200" dirty="0">
                <a:latin typeface="+mn-lt"/>
                <a:ea typeface="Helvetica Neue"/>
                <a:cs typeface="Helvetica Neue"/>
                <a:sym typeface="Helvetica Neue"/>
              </a:rPr>
              <a:t>Les </a:t>
            </a:r>
            <a:r>
              <a:rPr lang="fr-FR" sz="3200" dirty="0" err="1">
                <a:latin typeface="+mn-lt"/>
                <a:ea typeface="Helvetica Neue"/>
                <a:cs typeface="Helvetica Neue"/>
                <a:sym typeface="Helvetica Neue"/>
              </a:rPr>
              <a:t>IAs</a:t>
            </a:r>
            <a:r>
              <a:rPr lang="fr-FR" sz="3200" dirty="0">
                <a:latin typeface="+mn-lt"/>
                <a:ea typeface="Helvetica Neue"/>
                <a:cs typeface="Helvetica Neue"/>
                <a:sym typeface="Helvetica Neue"/>
              </a:rPr>
              <a:t> génératives sont capables de coder : en particulier, elles peuvent résoudre tous les exercices de L1</a:t>
            </a:r>
          </a:p>
          <a:p>
            <a:pPr marL="0" indent="0">
              <a:spcBef>
                <a:spcPts val="2672"/>
              </a:spcBef>
              <a:buSzPts val="3276"/>
              <a:buNone/>
            </a:pPr>
            <a:r>
              <a:rPr lang="fr-FR" sz="3200" dirty="0">
                <a:latin typeface="+mn-lt"/>
                <a:ea typeface="Helvetica Neue"/>
                <a:cs typeface="Helvetica Neue"/>
                <a:sym typeface="Helvetica Neue"/>
              </a:rPr>
              <a:t>Pour autant de plusieurs questions se posent :</a:t>
            </a:r>
          </a:p>
          <a:p>
            <a:pPr marL="744014" lvl="1" indent="-457200">
              <a:spcBef>
                <a:spcPts val="2672"/>
              </a:spcBef>
              <a:buSzPts val="3276"/>
            </a:pPr>
            <a:r>
              <a:rPr lang="fr-FR" sz="3200" dirty="0">
                <a:latin typeface="+mn-lt"/>
                <a:ea typeface="Helvetica Neue"/>
                <a:cs typeface="Helvetica Neue"/>
                <a:sym typeface="Helvetica Neue"/>
              </a:rPr>
              <a:t>si les </a:t>
            </a:r>
            <a:r>
              <a:rPr lang="fr-FR" sz="3200" dirty="0" err="1">
                <a:latin typeface="+mn-lt"/>
                <a:ea typeface="Helvetica Neue"/>
                <a:cs typeface="Helvetica Neue"/>
                <a:sym typeface="Helvetica Neue"/>
              </a:rPr>
              <a:t>IAs</a:t>
            </a:r>
            <a:r>
              <a:rPr lang="fr-FR" sz="3200" dirty="0">
                <a:latin typeface="+mn-lt"/>
                <a:ea typeface="Helvetica Neue"/>
                <a:cs typeface="Helvetica Neue"/>
                <a:sym typeface="Helvetica Neue"/>
              </a:rPr>
              <a:t> savent coder des choses simples, ne faut-il pas étudier les choses difficiles ?</a:t>
            </a:r>
          </a:p>
          <a:p>
            <a:pPr marL="744014" lvl="1" indent="-457200">
              <a:spcBef>
                <a:spcPts val="2672"/>
              </a:spcBef>
              <a:buSzPts val="3276"/>
            </a:pPr>
            <a:r>
              <a:rPr lang="fr-FR" sz="3200" dirty="0">
                <a:latin typeface="+mn-lt"/>
                <a:ea typeface="Helvetica Neue"/>
                <a:cs typeface="Helvetica Neue"/>
                <a:sym typeface="Helvetica Neue"/>
              </a:rPr>
              <a:t>si les </a:t>
            </a:r>
            <a:r>
              <a:rPr lang="fr-FR" sz="3200" dirty="0" err="1">
                <a:latin typeface="+mn-lt"/>
                <a:ea typeface="Helvetica Neue"/>
                <a:cs typeface="Helvetica Neue"/>
                <a:sym typeface="Helvetica Neue"/>
              </a:rPr>
              <a:t>IAs</a:t>
            </a:r>
            <a:r>
              <a:rPr lang="fr-FR" sz="3200" dirty="0">
                <a:latin typeface="+mn-lt"/>
                <a:ea typeface="Helvetica Neue"/>
                <a:cs typeface="Helvetica Neue"/>
                <a:sym typeface="Helvetica Neue"/>
              </a:rPr>
              <a:t> savent déjà coder, à quoi cela </a:t>
            </a:r>
            <a:r>
              <a:rPr lang="fr-FR" sz="3200" dirty="0" err="1">
                <a:latin typeface="+mn-lt"/>
                <a:ea typeface="Helvetica Neue"/>
                <a:cs typeface="Helvetica Neue"/>
                <a:sym typeface="Helvetica Neue"/>
              </a:rPr>
              <a:t>sert-il</a:t>
            </a:r>
            <a:r>
              <a:rPr lang="fr-FR" sz="3200" dirty="0">
                <a:latin typeface="+mn-lt"/>
                <a:ea typeface="Helvetica Neue"/>
                <a:cs typeface="Helvetica Neue"/>
                <a:sym typeface="Helvetica Neue"/>
              </a:rPr>
              <a:t> d’apprendre ?</a:t>
            </a:r>
          </a:p>
          <a:p>
            <a:endParaRPr lang="es-ES" dirty="0"/>
          </a:p>
        </p:txBody>
      </p:sp>
    </p:spTree>
    <p:extLst>
      <p:ext uri="{BB962C8B-B14F-4D97-AF65-F5344CB8AC3E}">
        <p14:creationId xmlns:p14="http://schemas.microsoft.com/office/powerpoint/2010/main" val="393091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2173AB-B3EB-41B8-98EF-0BEC129997F2}"/>
              </a:ext>
            </a:extLst>
          </p:cNvPr>
          <p:cNvSpPr>
            <a:spLocks noGrp="1"/>
          </p:cNvSpPr>
          <p:nvPr>
            <p:ph type="title"/>
          </p:nvPr>
        </p:nvSpPr>
        <p:spPr/>
        <p:txBody>
          <a:bodyPr/>
          <a:lstStyle/>
          <a:p>
            <a:r>
              <a:rPr lang="fr-FR" sz="3200" dirty="0">
                <a:latin typeface="+mn-lt"/>
              </a:rPr>
              <a:t>Remarque et invitation</a:t>
            </a:r>
            <a:endParaRPr lang="es-ES" dirty="0">
              <a:latin typeface="+mn-lt"/>
            </a:endParaRPr>
          </a:p>
        </p:txBody>
      </p:sp>
      <p:sp>
        <p:nvSpPr>
          <p:cNvPr id="3" name="Espace réservé du texte 2">
            <a:extLst>
              <a:ext uri="{FF2B5EF4-FFF2-40B4-BE49-F238E27FC236}">
                <a16:creationId xmlns:a16="http://schemas.microsoft.com/office/drawing/2014/main" id="{806351F1-09E9-4B7A-A859-241BB3005F66}"/>
              </a:ext>
            </a:extLst>
          </p:cNvPr>
          <p:cNvSpPr>
            <a:spLocks noGrp="1"/>
          </p:cNvSpPr>
          <p:nvPr>
            <p:ph idx="1"/>
          </p:nvPr>
        </p:nvSpPr>
        <p:spPr>
          <a:xfrm>
            <a:off x="663115" y="1758998"/>
            <a:ext cx="7810789" cy="2994486"/>
          </a:xfrm>
        </p:spPr>
        <p:txBody>
          <a:bodyPr>
            <a:normAutofit fontScale="47500" lnSpcReduction="20000"/>
          </a:bodyPr>
          <a:lstStyle/>
          <a:p>
            <a:pPr marL="0" indent="0">
              <a:spcBef>
                <a:spcPts val="600"/>
              </a:spcBef>
              <a:spcAft>
                <a:spcPts val="600"/>
              </a:spcAft>
              <a:buNone/>
            </a:pPr>
            <a:r>
              <a:rPr lang="fr-FR" sz="4000" dirty="0">
                <a:latin typeface="+mn-lt"/>
              </a:rPr>
              <a:t>Si la question “</a:t>
            </a:r>
            <a:r>
              <a:rPr lang="fr-FR" sz="4000" b="1" dirty="0">
                <a:latin typeface="+mn-lt"/>
              </a:rPr>
              <a:t>Maintenant qu’on a l’IA, ça sert à quoi d’apprendre ?</a:t>
            </a:r>
            <a:r>
              <a:rPr lang="fr-FR" sz="4000" dirty="0">
                <a:latin typeface="+mn-lt"/>
              </a:rPr>
              <a:t>” vous intéresse et si vous voulez rejoindre un groupe de réflexion sur ce sujet, la Chaire Unesco RELIA recrute une quinzaine d’étuidiant.es pour se réunir une fois tous les 15 jours entre octobre et novembre et travailler ensemble sur des réponses à ces questions.</a:t>
            </a:r>
          </a:p>
          <a:p>
            <a:pPr marL="0" indent="0">
              <a:spcBef>
                <a:spcPts val="600"/>
              </a:spcBef>
              <a:spcAft>
                <a:spcPts val="600"/>
              </a:spcAft>
              <a:buNone/>
            </a:pPr>
            <a:r>
              <a:rPr lang="fr-FR" sz="4000" dirty="0">
                <a:latin typeface="+mn-lt"/>
              </a:rPr>
              <a:t>Puis, nous échangerons nos réponses avec des étudiant.es en Afrique du Sud, au Brésil, au Liban, en Tunisie, en Allemagne, en Uruguay…</a:t>
            </a:r>
          </a:p>
          <a:p>
            <a:pPr marL="0" indent="0">
              <a:spcBef>
                <a:spcPts val="600"/>
              </a:spcBef>
              <a:spcAft>
                <a:spcPts val="600"/>
              </a:spcAft>
              <a:buNone/>
            </a:pPr>
            <a:r>
              <a:rPr lang="fr-FR" sz="4000" dirty="0">
                <a:latin typeface="+mn-lt"/>
              </a:rPr>
              <a:t>Pour candidater envoyez un mail avec en moins de 200 mots les raisons pour lesquelles cela vous intéresse, à </a:t>
            </a:r>
          </a:p>
          <a:p>
            <a:pPr marL="0" indent="0" algn="ctr">
              <a:spcBef>
                <a:spcPts val="600"/>
              </a:spcBef>
              <a:spcAft>
                <a:spcPts val="600"/>
              </a:spcAft>
              <a:buNone/>
            </a:pPr>
            <a:r>
              <a:rPr lang="fr-FR" sz="4400" dirty="0">
                <a:latin typeface="+mn-lt"/>
                <a:hlinkClick r:id="rId3"/>
              </a:rPr>
              <a:t>unoe-events@univ-nantes.fr</a:t>
            </a:r>
            <a:r>
              <a:rPr lang="fr-FR" sz="4400" dirty="0">
                <a:latin typeface="+mn-lt"/>
              </a:rPr>
              <a:t> </a:t>
            </a:r>
          </a:p>
          <a:p>
            <a:endParaRPr lang="es-ES" dirty="0">
              <a:latin typeface="+mn-lt"/>
            </a:endParaRPr>
          </a:p>
        </p:txBody>
      </p:sp>
    </p:spTree>
    <p:extLst>
      <p:ext uri="{BB962C8B-B14F-4D97-AF65-F5344CB8AC3E}">
        <p14:creationId xmlns:p14="http://schemas.microsoft.com/office/powerpoint/2010/main" val="327914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68D24-D64C-4587-95AD-0058F3634E10}"/>
              </a:ext>
            </a:extLst>
          </p:cNvPr>
          <p:cNvSpPr>
            <a:spLocks noGrp="1"/>
          </p:cNvSpPr>
          <p:nvPr>
            <p:ph type="title"/>
          </p:nvPr>
        </p:nvSpPr>
        <p:spPr>
          <a:xfrm>
            <a:off x="628650" y="266864"/>
            <a:ext cx="7886700" cy="994172"/>
          </a:xfrm>
        </p:spPr>
        <p:txBody>
          <a:bodyPr/>
          <a:lstStyle/>
          <a:p>
            <a:r>
              <a:rPr lang="es-ES" dirty="0" err="1">
                <a:latin typeface="+mn-lt"/>
              </a:rPr>
              <a:t>Concrètement</a:t>
            </a:r>
            <a:endParaRPr lang="es-ES" dirty="0">
              <a:latin typeface="+mn-lt"/>
            </a:endParaRPr>
          </a:p>
        </p:txBody>
      </p:sp>
      <p:sp>
        <p:nvSpPr>
          <p:cNvPr id="3" name="Espace réservé du texte 2">
            <a:extLst>
              <a:ext uri="{FF2B5EF4-FFF2-40B4-BE49-F238E27FC236}">
                <a16:creationId xmlns:a16="http://schemas.microsoft.com/office/drawing/2014/main" id="{D4FD86ED-8A59-44C2-96B0-A13EE334EFE1}"/>
              </a:ext>
            </a:extLst>
          </p:cNvPr>
          <p:cNvSpPr>
            <a:spLocks noGrp="1"/>
          </p:cNvSpPr>
          <p:nvPr>
            <p:ph idx="1"/>
          </p:nvPr>
        </p:nvSpPr>
        <p:spPr>
          <a:xfrm>
            <a:off x="628650" y="1362239"/>
            <a:ext cx="7886700" cy="3263504"/>
          </a:xfrm>
        </p:spPr>
        <p:txBody>
          <a:bodyPr>
            <a:normAutofit lnSpcReduction="10000"/>
          </a:bodyPr>
          <a:lstStyle/>
          <a:p>
            <a:pPr marL="0" indent="0" algn="ctr">
              <a:spcBef>
                <a:spcPts val="0"/>
              </a:spcBef>
              <a:buClr>
                <a:srgbClr val="C82506"/>
              </a:buClr>
              <a:buNone/>
            </a:pPr>
            <a:r>
              <a:rPr lang="fr-FR" sz="2000" b="1" dirty="0">
                <a:solidFill>
                  <a:srgbClr val="FF0000"/>
                </a:solidFill>
                <a:latin typeface="+mn-lt"/>
                <a:ea typeface="Helvetica Neue"/>
                <a:cs typeface="Helvetica Neue"/>
                <a:sym typeface="Helvetica Neue"/>
              </a:rPr>
              <a:t>En Travaux dirigés et Travaux pratiques</a:t>
            </a:r>
          </a:p>
          <a:p>
            <a:pPr marL="481293" lvl="1" indent="-290249">
              <a:spcBef>
                <a:spcPts val="633"/>
              </a:spcBef>
              <a:buSzPts val="3000"/>
            </a:pPr>
            <a:r>
              <a:rPr lang="fr-FR" sz="2000" dirty="0">
                <a:latin typeface="+mn-lt"/>
                <a:ea typeface="Helvetica Neue"/>
                <a:cs typeface="Helvetica Neue"/>
                <a:sym typeface="Helvetica Neue"/>
              </a:rPr>
              <a:t>Interdiction d’utiliser les </a:t>
            </a:r>
            <a:r>
              <a:rPr lang="fr-FR" sz="2000" dirty="0" err="1">
                <a:latin typeface="+mn-lt"/>
                <a:ea typeface="Helvetica Neue"/>
                <a:cs typeface="Helvetica Neue"/>
                <a:sym typeface="Helvetica Neue"/>
              </a:rPr>
              <a:t>IAs</a:t>
            </a:r>
            <a:r>
              <a:rPr lang="fr-FR" sz="2000" dirty="0">
                <a:latin typeface="+mn-lt"/>
                <a:ea typeface="Helvetica Neue"/>
                <a:cs typeface="Helvetica Neue"/>
                <a:sym typeface="Helvetica Neue"/>
              </a:rPr>
              <a:t> génératives sauf indication explicite de l’</a:t>
            </a:r>
            <a:r>
              <a:rPr lang="fr-FR" sz="2000" dirty="0" err="1">
                <a:latin typeface="+mn-lt"/>
                <a:ea typeface="Helvetica Neue"/>
                <a:cs typeface="Helvetica Neue"/>
                <a:sym typeface="Helvetica Neue"/>
              </a:rPr>
              <a:t>enseignant.e</a:t>
            </a:r>
            <a:endParaRPr lang="fr-FR" sz="2000" dirty="0">
              <a:latin typeface="+mn-lt"/>
              <a:ea typeface="Helvetica Neue"/>
              <a:cs typeface="Helvetica Neue"/>
              <a:sym typeface="Helvetica Neue"/>
            </a:endParaRPr>
          </a:p>
          <a:p>
            <a:pPr marL="481293" lvl="1" indent="-290249">
              <a:spcBef>
                <a:spcPts val="633"/>
              </a:spcBef>
              <a:buSzPts val="3000"/>
            </a:pPr>
            <a:r>
              <a:rPr lang="fr-FR" sz="2000" dirty="0">
                <a:latin typeface="+mn-lt"/>
                <a:ea typeface="Helvetica Neue"/>
                <a:cs typeface="Helvetica Neue"/>
                <a:sym typeface="Helvetica Neue"/>
              </a:rPr>
              <a:t>Les enseignants de TD et de TP sont aussi là pour vous aider et fournie les explications utiles</a:t>
            </a:r>
          </a:p>
          <a:p>
            <a:pPr marL="0" lvl="1" indent="116082" algn="ctr">
              <a:spcBef>
                <a:spcPts val="633"/>
              </a:spcBef>
              <a:buClr>
                <a:srgbClr val="C82506"/>
              </a:buClr>
              <a:buNone/>
            </a:pPr>
            <a:r>
              <a:rPr lang="fr-FR" sz="2000" b="1" dirty="0">
                <a:solidFill>
                  <a:srgbClr val="FF0000"/>
                </a:solidFill>
                <a:latin typeface="+mn-lt"/>
                <a:ea typeface="Helvetica Neue"/>
                <a:cs typeface="Helvetica Neue"/>
                <a:sym typeface="Helvetica Neue"/>
              </a:rPr>
              <a:t>Contrôle continu</a:t>
            </a:r>
          </a:p>
          <a:p>
            <a:pPr marL="481293" lvl="1" indent="-290249">
              <a:spcBef>
                <a:spcPts val="633"/>
              </a:spcBef>
              <a:buSzPts val="3000"/>
            </a:pPr>
            <a:r>
              <a:rPr lang="fr-FR" sz="2000" dirty="0">
                <a:latin typeface="+mn-lt"/>
                <a:ea typeface="Helvetica Neue"/>
                <a:cs typeface="Helvetica Neue"/>
                <a:sym typeface="Helvetica Neue"/>
              </a:rPr>
              <a:t>Vous n’aurez pas accès aux </a:t>
            </a:r>
            <a:r>
              <a:rPr lang="fr-FR" sz="2000" dirty="0" err="1">
                <a:latin typeface="+mn-lt"/>
                <a:ea typeface="Helvetica Neue"/>
                <a:cs typeface="Helvetica Neue"/>
                <a:sym typeface="Helvetica Neue"/>
              </a:rPr>
              <a:t>IAs</a:t>
            </a:r>
            <a:r>
              <a:rPr lang="fr-FR" sz="2000" dirty="0">
                <a:latin typeface="+mn-lt"/>
                <a:ea typeface="Helvetica Neue"/>
                <a:cs typeface="Helvetica Neue"/>
                <a:sym typeface="Helvetica Neue"/>
              </a:rPr>
              <a:t> génératives</a:t>
            </a:r>
          </a:p>
          <a:p>
            <a:pPr marL="0" indent="116082" algn="ctr">
              <a:spcBef>
                <a:spcPts val="633"/>
              </a:spcBef>
              <a:buNone/>
            </a:pPr>
            <a:r>
              <a:rPr lang="fr-FR" sz="2000" b="1" dirty="0">
                <a:solidFill>
                  <a:srgbClr val="FF0000"/>
                </a:solidFill>
                <a:latin typeface="+mn-lt"/>
                <a:ea typeface="Helvetica Neue"/>
                <a:cs typeface="Helvetica Neue"/>
                <a:sym typeface="Helvetica Neue"/>
              </a:rPr>
              <a:t>Chez vous</a:t>
            </a:r>
          </a:p>
          <a:p>
            <a:pPr marL="481293" lvl="1" indent="-290249">
              <a:spcBef>
                <a:spcPts val="633"/>
              </a:spcBef>
              <a:buSzPts val="3000"/>
            </a:pPr>
            <a:r>
              <a:rPr lang="fr-FR" sz="2000" dirty="0">
                <a:latin typeface="+mn-lt"/>
                <a:ea typeface="Helvetica Neue"/>
                <a:cs typeface="Helvetica Neue"/>
                <a:sym typeface="Helvetica Neue"/>
              </a:rPr>
              <a:t>Vous êtes chez vous</a:t>
            </a:r>
            <a:endParaRPr lang="fr-FR" sz="2000" dirty="0">
              <a:latin typeface="+mn-lt"/>
            </a:endParaRPr>
          </a:p>
          <a:p>
            <a:endParaRPr lang="es-ES" sz="2000" dirty="0">
              <a:latin typeface="+mn-lt"/>
            </a:endParaRPr>
          </a:p>
        </p:txBody>
      </p:sp>
    </p:spTree>
    <p:extLst>
      <p:ext uri="{BB962C8B-B14F-4D97-AF65-F5344CB8AC3E}">
        <p14:creationId xmlns:p14="http://schemas.microsoft.com/office/powerpoint/2010/main" val="23972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5BD8A-DEF3-4A38-BA10-A4743D91B0E5}"/>
              </a:ext>
            </a:extLst>
          </p:cNvPr>
          <p:cNvSpPr>
            <a:spLocks noGrp="1"/>
          </p:cNvSpPr>
          <p:nvPr>
            <p:ph type="title"/>
          </p:nvPr>
        </p:nvSpPr>
        <p:spPr/>
        <p:txBody>
          <a:bodyPr>
            <a:normAutofit fontScale="90000"/>
          </a:bodyPr>
          <a:lstStyle/>
          <a:p>
            <a:r>
              <a:rPr lang="fr-FR" sz="3200" dirty="0">
                <a:latin typeface="+mn-lt"/>
              </a:rPr>
              <a:t>Quelques choses à savoir quand même</a:t>
            </a:r>
            <a:endParaRPr lang="es-ES" dirty="0">
              <a:latin typeface="+mn-lt"/>
            </a:endParaRPr>
          </a:p>
        </p:txBody>
      </p:sp>
      <p:sp>
        <p:nvSpPr>
          <p:cNvPr id="3" name="Espace réservé du texte 2">
            <a:extLst>
              <a:ext uri="{FF2B5EF4-FFF2-40B4-BE49-F238E27FC236}">
                <a16:creationId xmlns:a16="http://schemas.microsoft.com/office/drawing/2014/main" id="{C6F81095-24B7-482B-87C3-C43806105EFA}"/>
              </a:ext>
            </a:extLst>
          </p:cNvPr>
          <p:cNvSpPr>
            <a:spLocks noGrp="1"/>
          </p:cNvSpPr>
          <p:nvPr>
            <p:ph idx="1"/>
          </p:nvPr>
        </p:nvSpPr>
        <p:spPr/>
        <p:txBody>
          <a:bodyPr>
            <a:normAutofit fontScale="92500" lnSpcReduction="20000"/>
          </a:bodyPr>
          <a:lstStyle/>
          <a:p>
            <a:pPr marL="342900" indent="-342900">
              <a:spcBef>
                <a:spcPts val="949"/>
              </a:spcBef>
            </a:pPr>
            <a:r>
              <a:rPr lang="fr-FR" sz="2000" dirty="0">
                <a:latin typeface="+mn-lt"/>
              </a:rPr>
              <a:t>Les </a:t>
            </a:r>
            <a:r>
              <a:rPr lang="fr-FR" sz="2000" dirty="0" err="1">
                <a:latin typeface="+mn-lt"/>
              </a:rPr>
              <a:t>IAs</a:t>
            </a:r>
            <a:r>
              <a:rPr lang="fr-FR" sz="2000" dirty="0">
                <a:latin typeface="+mn-lt"/>
              </a:rPr>
              <a:t> génératives ne vous donnent pas toujours la meilleure solution</a:t>
            </a:r>
          </a:p>
          <a:p>
            <a:pPr marL="342900" indent="-342900">
              <a:spcBef>
                <a:spcPts val="949"/>
              </a:spcBef>
            </a:pPr>
            <a:r>
              <a:rPr lang="fr-FR" sz="2000" dirty="0">
                <a:latin typeface="+mn-lt"/>
              </a:rPr>
              <a:t>Les </a:t>
            </a:r>
            <a:r>
              <a:rPr lang="fr-FR" sz="2000" dirty="0" err="1">
                <a:latin typeface="+mn-lt"/>
              </a:rPr>
              <a:t>IAs</a:t>
            </a:r>
            <a:r>
              <a:rPr lang="fr-FR" sz="2000" dirty="0">
                <a:latin typeface="+mn-lt"/>
              </a:rPr>
              <a:t> génératives peuvent même dire des </a:t>
            </a:r>
            <a:r>
              <a:rPr lang="fr-FR" sz="2000" b="1" dirty="0">
                <a:latin typeface="+mn-lt"/>
              </a:rPr>
              <a:t>conneries</a:t>
            </a:r>
          </a:p>
          <a:p>
            <a:pPr marL="342900" indent="-342900">
              <a:spcBef>
                <a:spcPts val="949"/>
              </a:spcBef>
            </a:pPr>
            <a:r>
              <a:rPr lang="fr-FR" sz="2000" dirty="0">
                <a:latin typeface="+mn-lt"/>
              </a:rPr>
              <a:t>C’est un </a:t>
            </a:r>
            <a:r>
              <a:rPr lang="fr-FR" sz="2000" b="1" dirty="0">
                <a:latin typeface="+mn-lt"/>
              </a:rPr>
              <a:t>outil</a:t>
            </a:r>
            <a:r>
              <a:rPr lang="fr-FR" sz="2000" dirty="0">
                <a:latin typeface="+mn-lt"/>
              </a:rPr>
              <a:t>. Comme avec n’importe quel outil, on ne rejette pas la responsabilité sur son outil</a:t>
            </a:r>
          </a:p>
          <a:p>
            <a:pPr marL="342900" indent="-342900">
              <a:spcBef>
                <a:spcPts val="949"/>
              </a:spcBef>
            </a:pPr>
            <a:r>
              <a:rPr lang="fr-FR" sz="2000" dirty="0">
                <a:latin typeface="+mn-lt"/>
              </a:rPr>
              <a:t>La grande difficulté est d’arriver à exercer son </a:t>
            </a:r>
            <a:r>
              <a:rPr lang="fr-FR" sz="2000" b="1" dirty="0">
                <a:latin typeface="+mn-lt"/>
              </a:rPr>
              <a:t>esprit critique</a:t>
            </a:r>
          </a:p>
          <a:p>
            <a:pPr marL="0" indent="0">
              <a:buNone/>
            </a:pPr>
            <a:endParaRPr lang="fr-FR" sz="2000" dirty="0"/>
          </a:p>
          <a:p>
            <a:endParaRPr lang="es-ES" sz="2000" dirty="0"/>
          </a:p>
        </p:txBody>
      </p:sp>
    </p:spTree>
    <p:extLst>
      <p:ext uri="{BB962C8B-B14F-4D97-AF65-F5344CB8AC3E}">
        <p14:creationId xmlns:p14="http://schemas.microsoft.com/office/powerpoint/2010/main" val="222943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D9345-9CCA-4EB3-A526-56B0EEF2401C}"/>
              </a:ext>
            </a:extLst>
          </p:cNvPr>
          <p:cNvSpPr>
            <a:spLocks noGrp="1"/>
          </p:cNvSpPr>
          <p:nvPr>
            <p:ph type="title"/>
          </p:nvPr>
        </p:nvSpPr>
        <p:spPr/>
        <p:txBody>
          <a:bodyPr>
            <a:normAutofit fontScale="90000"/>
          </a:bodyPr>
          <a:lstStyle/>
          <a:p>
            <a:r>
              <a:rPr lang="fr-FR" sz="3200" dirty="0"/>
              <a:t>Réviser avec les </a:t>
            </a:r>
            <a:r>
              <a:rPr lang="fr-FR" sz="3200" dirty="0" err="1"/>
              <a:t>IAs</a:t>
            </a:r>
            <a:r>
              <a:rPr lang="fr-FR" sz="3200" dirty="0"/>
              <a:t> génératives</a:t>
            </a:r>
            <a:endParaRPr lang="es-ES" dirty="0"/>
          </a:p>
        </p:txBody>
      </p:sp>
      <p:sp>
        <p:nvSpPr>
          <p:cNvPr id="3" name="Espace réservé du texte 2">
            <a:extLst>
              <a:ext uri="{FF2B5EF4-FFF2-40B4-BE49-F238E27FC236}">
                <a16:creationId xmlns:a16="http://schemas.microsoft.com/office/drawing/2014/main" id="{0917FCAE-9EE8-485E-AAB7-FDD41BA5B9BB}"/>
              </a:ext>
            </a:extLst>
          </p:cNvPr>
          <p:cNvSpPr>
            <a:spLocks noGrp="1"/>
          </p:cNvSpPr>
          <p:nvPr>
            <p:ph idx="1"/>
          </p:nvPr>
        </p:nvSpPr>
        <p:spPr/>
        <p:txBody>
          <a:bodyPr>
            <a:normAutofit fontScale="92500" lnSpcReduction="20000"/>
          </a:bodyPr>
          <a:lstStyle/>
          <a:p>
            <a:pPr marL="342900" indent="-342900"/>
            <a:r>
              <a:rPr lang="fr-FR" sz="2000" dirty="0">
                <a:latin typeface="+mn-lt"/>
              </a:rPr>
              <a:t>Il est utile de questionner celles-ci sur un point du cours</a:t>
            </a:r>
          </a:p>
          <a:p>
            <a:pPr marL="342900" indent="-342900"/>
            <a:r>
              <a:rPr lang="fr-FR" sz="2000" dirty="0">
                <a:latin typeface="+mn-lt"/>
              </a:rPr>
              <a:t>On peut lui demander de nous fournir des exemples supplémentaires</a:t>
            </a:r>
          </a:p>
          <a:p>
            <a:pPr marL="342900" indent="-342900"/>
            <a:r>
              <a:rPr lang="fr-FR" sz="2000" dirty="0">
                <a:latin typeface="+mn-lt"/>
              </a:rPr>
              <a:t>On peut lui demander de l’aide sur un code informatique qu’on n’arrive pas à faire fonctionner</a:t>
            </a:r>
          </a:p>
          <a:p>
            <a:pPr marL="342900" indent="-342900"/>
            <a:r>
              <a:rPr lang="fr-FR" sz="2000" dirty="0">
                <a:latin typeface="+mn-lt"/>
              </a:rPr>
              <a:t>Mais on garde en tête que si on délègue tout le travail aux </a:t>
            </a:r>
            <a:r>
              <a:rPr lang="fr-FR" sz="2000" dirty="0" err="1">
                <a:latin typeface="+mn-lt"/>
              </a:rPr>
              <a:t>IAs</a:t>
            </a:r>
            <a:r>
              <a:rPr lang="fr-FR" sz="2000" dirty="0">
                <a:latin typeface="+mn-lt"/>
              </a:rPr>
              <a:t> génératives, on n’apprend rien</a:t>
            </a:r>
          </a:p>
          <a:p>
            <a:endParaRPr lang="es-ES" dirty="0"/>
          </a:p>
        </p:txBody>
      </p:sp>
    </p:spTree>
    <p:extLst>
      <p:ext uri="{BB962C8B-B14F-4D97-AF65-F5344CB8AC3E}">
        <p14:creationId xmlns:p14="http://schemas.microsoft.com/office/powerpoint/2010/main" val="275376444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56922</TotalTime>
  <Words>785</Words>
  <Application>Microsoft Office PowerPoint</Application>
  <PresentationFormat>Affichage à l'écran (16:9)</PresentationFormat>
  <Paragraphs>59</Paragraphs>
  <Slides>11</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11</vt:i4>
      </vt:variant>
    </vt:vector>
  </HeadingPairs>
  <TitlesOfParts>
    <vt:vector size="18" baseType="lpstr">
      <vt:lpstr>Calibri</vt:lpstr>
      <vt:lpstr>Gill Sans MT</vt:lpstr>
      <vt:lpstr>Arial</vt:lpstr>
      <vt:lpstr>Merriweather</vt:lpstr>
      <vt:lpstr>Calibri Light</vt:lpstr>
      <vt:lpstr>Conception personnalisée</vt:lpstr>
      <vt:lpstr>Colis</vt:lpstr>
      <vt:lpstr> L’emploi des IAs génératives dans ce cours</vt:lpstr>
      <vt:lpstr>Remarques préliminaires</vt:lpstr>
      <vt:lpstr>Les IAs génératives</vt:lpstr>
      <vt:lpstr>Quelques rôles en éducation</vt:lpstr>
      <vt:lpstr>Rôle en informatique</vt:lpstr>
      <vt:lpstr>Remarque et invitation</vt:lpstr>
      <vt:lpstr>Concrètement</vt:lpstr>
      <vt:lpstr>Quelques choses à savoir quand même</vt:lpstr>
      <vt:lpstr>Réviser avec les IAs génératives</vt:lpstr>
      <vt:lpstr>Generative AI Can Harm Learning  Hamsa Bastani, Osbert Bastani, Alp Süngü, Haosen Ge, Ph.D. Özge Kabakcı et Rei Mariman</vt:lpstr>
      <vt:lpstr>ChatGPT is Bullshit Michael Townsend Hicks, Joe Slater et James Humphries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intelligences artificielles génératives : une remise en question(s) du système éducatif global ?</dc:title>
  <dc:creator>masse-b</dc:creator>
  <cp:lastModifiedBy>Colin Colin</cp:lastModifiedBy>
  <cp:revision>168</cp:revision>
  <cp:lastPrinted>2024-08-28T10:02:05Z</cp:lastPrinted>
  <dcterms:modified xsi:type="dcterms:W3CDTF">2024-09-14T14:32:16Z</dcterms:modified>
</cp:coreProperties>
</file>